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1.jpg" ContentType="image/jpeg"/>
  <Override PartName="/ppt/media/image20.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media/image26.jpg" ContentType="image/jpeg"/>
  <Override PartName="/ppt/notesSlides/notesSlide5.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7.xml" ContentType="application/inkml+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handoutMasterIdLst>
    <p:handoutMasterId r:id="rId43"/>
  </p:handoutMasterIdLst>
  <p:sldIdLst>
    <p:sldId id="308" r:id="rId2"/>
    <p:sldId id="941" r:id="rId3"/>
    <p:sldId id="1009" r:id="rId4"/>
    <p:sldId id="939" r:id="rId5"/>
    <p:sldId id="942" r:id="rId6"/>
    <p:sldId id="944" r:id="rId7"/>
    <p:sldId id="940" r:id="rId8"/>
    <p:sldId id="937" r:id="rId9"/>
    <p:sldId id="1010" r:id="rId10"/>
    <p:sldId id="330" r:id="rId11"/>
    <p:sldId id="328" r:id="rId12"/>
    <p:sldId id="312" r:id="rId13"/>
    <p:sldId id="979" r:id="rId14"/>
    <p:sldId id="1012" r:id="rId15"/>
    <p:sldId id="984" r:id="rId16"/>
    <p:sldId id="980" r:id="rId17"/>
    <p:sldId id="329" r:id="rId18"/>
    <p:sldId id="1013" r:id="rId19"/>
    <p:sldId id="1020" r:id="rId20"/>
    <p:sldId id="317" r:id="rId21"/>
    <p:sldId id="1023" r:id="rId22"/>
    <p:sldId id="466" r:id="rId23"/>
    <p:sldId id="431" r:id="rId24"/>
    <p:sldId id="966" r:id="rId25"/>
    <p:sldId id="764" r:id="rId26"/>
    <p:sldId id="263" r:id="rId27"/>
    <p:sldId id="672" r:id="rId28"/>
    <p:sldId id="682" r:id="rId29"/>
    <p:sldId id="1006" r:id="rId30"/>
    <p:sldId id="688" r:id="rId31"/>
    <p:sldId id="259" r:id="rId32"/>
    <p:sldId id="1022" r:id="rId33"/>
    <p:sldId id="1016" r:id="rId34"/>
    <p:sldId id="1017" r:id="rId35"/>
    <p:sldId id="1025" r:id="rId36"/>
    <p:sldId id="1026" r:id="rId37"/>
    <p:sldId id="1024" r:id="rId38"/>
    <p:sldId id="1027" r:id="rId39"/>
    <p:sldId id="1028" r:id="rId40"/>
    <p:sldId id="690" r:id="rId41"/>
  </p:sldIdLst>
  <p:sldSz cx="10693400" cy="7556500"/>
  <p:notesSz cx="6784975" cy="9906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C9A0408E-C3C7-455D-9BB6-954A250310BF}">
          <p14:sldIdLst>
            <p14:sldId id="308"/>
            <p14:sldId id="941"/>
            <p14:sldId id="1009"/>
            <p14:sldId id="939"/>
            <p14:sldId id="942"/>
            <p14:sldId id="944"/>
            <p14:sldId id="940"/>
            <p14:sldId id="937"/>
            <p14:sldId id="1010"/>
            <p14:sldId id="330"/>
            <p14:sldId id="328"/>
            <p14:sldId id="312"/>
            <p14:sldId id="979"/>
            <p14:sldId id="1012"/>
            <p14:sldId id="984"/>
            <p14:sldId id="980"/>
            <p14:sldId id="329"/>
            <p14:sldId id="1013"/>
            <p14:sldId id="1020"/>
            <p14:sldId id="317"/>
            <p14:sldId id="1023"/>
            <p14:sldId id="466"/>
            <p14:sldId id="431"/>
            <p14:sldId id="966"/>
            <p14:sldId id="764"/>
            <p14:sldId id="263"/>
            <p14:sldId id="672"/>
            <p14:sldId id="682"/>
            <p14:sldId id="1006"/>
            <p14:sldId id="688"/>
            <p14:sldId id="259"/>
            <p14:sldId id="1022"/>
          </p14:sldIdLst>
        </p14:section>
        <p14:section name="Sezione senza titolo" id="{407B26FD-BF52-41F0-87D1-66B42BB6DF8E}">
          <p14:sldIdLst>
            <p14:sldId id="1016"/>
            <p14:sldId id="1017"/>
            <p14:sldId id="1025"/>
            <p14:sldId id="1026"/>
            <p14:sldId id="1024"/>
            <p14:sldId id="1027"/>
            <p14:sldId id="1028"/>
            <p14:sldId id="690"/>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a:srgbClr val="0432FF"/>
    <a:srgbClr val="FF6600"/>
    <a:srgbClr val="0096FF"/>
    <a:srgbClr val="FF9300"/>
    <a:srgbClr val="EBE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3"/>
  </p:normalViewPr>
  <p:slideViewPr>
    <p:cSldViewPr>
      <p:cViewPr varScale="1">
        <p:scale>
          <a:sx n="95" d="100"/>
          <a:sy n="95" d="100"/>
        </p:scale>
        <p:origin x="1568" y="176"/>
      </p:cViewPr>
      <p:guideLst>
        <p:guide orient="horz" pos="2880"/>
        <p:guide pos="2160"/>
      </p:guideLst>
    </p:cSldViewPr>
  </p:slideViewPr>
  <p:outlineViewPr>
    <p:cViewPr>
      <p:scale>
        <a:sx n="33" d="100"/>
        <a:sy n="33" d="100"/>
      </p:scale>
      <p:origin x="0" y="-284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32708-6D7F-4014-863F-EC86E6A4409C}" type="doc">
      <dgm:prSet loTypeId="urn:microsoft.com/office/officeart/2005/8/layout/hProcess9" loCatId="process" qsTypeId="urn:microsoft.com/office/officeart/2005/8/quickstyle/simple2" qsCatId="simple" csTypeId="urn:microsoft.com/office/officeart/2005/8/colors/colorful1" csCatId="colorful" phldr="1"/>
      <dgm:spPr/>
    </dgm:pt>
    <dgm:pt modelId="{42E33015-92F3-42EF-BAE1-A614EA0DAB8B}">
      <dgm:prSet phldrT="[Testo]" phldr="0" custT="1"/>
      <dgm:spPr/>
      <dgm:t>
        <a:bodyPr/>
        <a:lstStyle/>
        <a:p>
          <a:pPr rtl="0"/>
          <a:r>
            <a:rPr lang="it-IT" sz="1400" b="1" dirty="0">
              <a:latin typeface="Century Schoolbook"/>
            </a:rPr>
            <a:t>Analisi delle esigenze, fabbisogni e opportunità da rilevare in un raccordo organico con il  territorio e il mondo del lavoro </a:t>
          </a:r>
          <a:endParaRPr lang="it-IT" sz="1400" b="1" dirty="0"/>
        </a:p>
      </dgm:t>
    </dgm:pt>
    <dgm:pt modelId="{F0B4827A-740D-4330-A7CB-045B44A4894F}" type="parTrans" cxnId="{2B8A90EF-3A3F-4B5F-9551-DCD82A3E5D92}">
      <dgm:prSet/>
      <dgm:spPr/>
      <dgm:t>
        <a:bodyPr/>
        <a:lstStyle/>
        <a:p>
          <a:endParaRPr lang="it-IT"/>
        </a:p>
      </dgm:t>
    </dgm:pt>
    <dgm:pt modelId="{8C3A2D23-A53C-41E4-9806-247B64F922C4}" type="sibTrans" cxnId="{2B8A90EF-3A3F-4B5F-9551-DCD82A3E5D92}">
      <dgm:prSet/>
      <dgm:spPr/>
      <dgm:t>
        <a:bodyPr/>
        <a:lstStyle/>
        <a:p>
          <a:endParaRPr lang="it-IT"/>
        </a:p>
      </dgm:t>
    </dgm:pt>
    <dgm:pt modelId="{83642F25-6289-4BA3-B15B-8635D271EC4B}">
      <dgm:prSet phldrT="[Testo]" phldr="0" custT="1"/>
      <dgm:spPr>
        <a:solidFill>
          <a:schemeClr val="accent5">
            <a:lumMod val="75000"/>
          </a:schemeClr>
        </a:solidFill>
      </dgm:spPr>
      <dgm:t>
        <a:bodyPr/>
        <a:lstStyle/>
        <a:p>
          <a:pPr rtl="0"/>
          <a:r>
            <a:rPr lang="it-IT" sz="1250" b="1">
              <a:latin typeface="Century Schoolbook"/>
            </a:rPr>
            <a:t>Definizione dell'offerta formativa dell'istituto attraverso l'elaborazione del/dei curricolo/i  specifico  e la declinazione delle competenze secondo la metodologia della progettazione a ritroso</a:t>
          </a:r>
          <a:endParaRPr lang="it-IT" sz="1250" b="1"/>
        </a:p>
      </dgm:t>
    </dgm:pt>
    <dgm:pt modelId="{F4EA4DDD-ACEA-4DD7-8716-67882B75FDAA}" type="parTrans" cxnId="{5241B577-0E53-4682-B20D-1314FDBEB8C0}">
      <dgm:prSet/>
      <dgm:spPr/>
      <dgm:t>
        <a:bodyPr/>
        <a:lstStyle/>
        <a:p>
          <a:endParaRPr lang="it-IT"/>
        </a:p>
      </dgm:t>
    </dgm:pt>
    <dgm:pt modelId="{D4F8A0CE-41B1-486E-89FB-470EA27F085D}" type="sibTrans" cxnId="{5241B577-0E53-4682-B20D-1314FDBEB8C0}">
      <dgm:prSet/>
      <dgm:spPr/>
      <dgm:t>
        <a:bodyPr/>
        <a:lstStyle/>
        <a:p>
          <a:endParaRPr lang="it-IT"/>
        </a:p>
      </dgm:t>
    </dgm:pt>
    <dgm:pt modelId="{F490E7E7-B47F-4D32-9333-54D3C1C417E3}">
      <dgm:prSet phldrT="[Testo]" phldr="0"/>
      <dgm:spPr/>
      <dgm:t>
        <a:bodyPr/>
        <a:lstStyle/>
        <a:p>
          <a:pPr rtl="0"/>
          <a:r>
            <a:rPr lang="it-IT">
              <a:latin typeface="Century Schoolbook"/>
            </a:rPr>
            <a:t>Personalizzazione dei quadri orari da formulare in coerenza con il curricolo declinato in percorsi specialistici e con il rispetto dei vincoli di organico </a:t>
          </a:r>
          <a:endParaRPr lang="it-IT"/>
        </a:p>
      </dgm:t>
    </dgm:pt>
    <dgm:pt modelId="{E4BE1872-C857-4A67-80ED-5EA10746EBCA}" type="parTrans" cxnId="{280C984C-A74F-4C22-9B68-A11B6C4ACB3A}">
      <dgm:prSet/>
      <dgm:spPr/>
      <dgm:t>
        <a:bodyPr/>
        <a:lstStyle/>
        <a:p>
          <a:endParaRPr lang="it-IT"/>
        </a:p>
      </dgm:t>
    </dgm:pt>
    <dgm:pt modelId="{17DD8E29-EF87-4AB4-A6D0-1AA5F288A6A4}" type="sibTrans" cxnId="{280C984C-A74F-4C22-9B68-A11B6C4ACB3A}">
      <dgm:prSet/>
      <dgm:spPr/>
      <dgm:t>
        <a:bodyPr/>
        <a:lstStyle/>
        <a:p>
          <a:endParaRPr lang="it-IT"/>
        </a:p>
      </dgm:t>
    </dgm:pt>
    <dgm:pt modelId="{6366D0EC-CB87-4127-BC64-DAA221F73044}" type="pres">
      <dgm:prSet presAssocID="{7C532708-6D7F-4014-863F-EC86E6A4409C}" presName="CompostProcess" presStyleCnt="0">
        <dgm:presLayoutVars>
          <dgm:dir/>
          <dgm:resizeHandles val="exact"/>
        </dgm:presLayoutVars>
      </dgm:prSet>
      <dgm:spPr/>
    </dgm:pt>
    <dgm:pt modelId="{C5347F40-315C-4B64-A19C-102D2690BDB1}" type="pres">
      <dgm:prSet presAssocID="{7C532708-6D7F-4014-863F-EC86E6A4409C}" presName="arrow" presStyleLbl="bgShp" presStyleIdx="0" presStyleCnt="1"/>
      <dgm:spPr/>
    </dgm:pt>
    <dgm:pt modelId="{C0F777D6-3348-4B14-88AE-DAAC2AAACD89}" type="pres">
      <dgm:prSet presAssocID="{7C532708-6D7F-4014-863F-EC86E6A4409C}" presName="linearProcess" presStyleCnt="0"/>
      <dgm:spPr/>
    </dgm:pt>
    <dgm:pt modelId="{D06453A5-62E1-4A34-AA3F-8BDCF21968D7}" type="pres">
      <dgm:prSet presAssocID="{42E33015-92F3-42EF-BAE1-A614EA0DAB8B}" presName="textNode" presStyleLbl="node1" presStyleIdx="0" presStyleCnt="3">
        <dgm:presLayoutVars>
          <dgm:bulletEnabled val="1"/>
        </dgm:presLayoutVars>
      </dgm:prSet>
      <dgm:spPr/>
    </dgm:pt>
    <dgm:pt modelId="{AC8473FF-E830-4647-AA9C-09BB73161B4B}" type="pres">
      <dgm:prSet presAssocID="{8C3A2D23-A53C-41E4-9806-247B64F922C4}" presName="sibTrans" presStyleCnt="0"/>
      <dgm:spPr/>
    </dgm:pt>
    <dgm:pt modelId="{C2DF3C75-CF44-45CB-A719-DACC641FAD80}" type="pres">
      <dgm:prSet presAssocID="{83642F25-6289-4BA3-B15B-8635D271EC4B}" presName="textNode" presStyleLbl="node1" presStyleIdx="1" presStyleCnt="3">
        <dgm:presLayoutVars>
          <dgm:bulletEnabled val="1"/>
        </dgm:presLayoutVars>
      </dgm:prSet>
      <dgm:spPr/>
    </dgm:pt>
    <dgm:pt modelId="{83961D33-0C68-4693-A147-EA4F236DDA11}" type="pres">
      <dgm:prSet presAssocID="{D4F8A0CE-41B1-486E-89FB-470EA27F085D}" presName="sibTrans" presStyleCnt="0"/>
      <dgm:spPr/>
    </dgm:pt>
    <dgm:pt modelId="{D8364E56-0024-4CF7-B618-2C54FDF3A4CE}" type="pres">
      <dgm:prSet presAssocID="{F490E7E7-B47F-4D32-9333-54D3C1C417E3}" presName="textNode" presStyleLbl="node1" presStyleIdx="2" presStyleCnt="3">
        <dgm:presLayoutVars>
          <dgm:bulletEnabled val="1"/>
        </dgm:presLayoutVars>
      </dgm:prSet>
      <dgm:spPr/>
    </dgm:pt>
  </dgm:ptLst>
  <dgm:cxnLst>
    <dgm:cxn modelId="{0F8A3E11-679D-4967-872C-08DC7DED0E87}" type="presOf" srcId="{7C532708-6D7F-4014-863F-EC86E6A4409C}" destId="{6366D0EC-CB87-4127-BC64-DAA221F73044}" srcOrd="0" destOrd="0" presId="urn:microsoft.com/office/officeart/2005/8/layout/hProcess9"/>
    <dgm:cxn modelId="{280C984C-A74F-4C22-9B68-A11B6C4ACB3A}" srcId="{7C532708-6D7F-4014-863F-EC86E6A4409C}" destId="{F490E7E7-B47F-4D32-9333-54D3C1C417E3}" srcOrd="2" destOrd="0" parTransId="{E4BE1872-C857-4A67-80ED-5EA10746EBCA}" sibTransId="{17DD8E29-EF87-4AB4-A6D0-1AA5F288A6A4}"/>
    <dgm:cxn modelId="{5241B577-0E53-4682-B20D-1314FDBEB8C0}" srcId="{7C532708-6D7F-4014-863F-EC86E6A4409C}" destId="{83642F25-6289-4BA3-B15B-8635D271EC4B}" srcOrd="1" destOrd="0" parTransId="{F4EA4DDD-ACEA-4DD7-8716-67882B75FDAA}" sibTransId="{D4F8A0CE-41B1-486E-89FB-470EA27F085D}"/>
    <dgm:cxn modelId="{EA68F37E-6331-4922-87B3-AA7631427C0D}" type="presOf" srcId="{42E33015-92F3-42EF-BAE1-A614EA0DAB8B}" destId="{D06453A5-62E1-4A34-AA3F-8BDCF21968D7}" srcOrd="0" destOrd="0" presId="urn:microsoft.com/office/officeart/2005/8/layout/hProcess9"/>
    <dgm:cxn modelId="{AC59AC8C-D0B1-4373-8FF1-D6D0ED4485B1}" type="presOf" srcId="{83642F25-6289-4BA3-B15B-8635D271EC4B}" destId="{C2DF3C75-CF44-45CB-A719-DACC641FAD80}" srcOrd="0" destOrd="0" presId="urn:microsoft.com/office/officeart/2005/8/layout/hProcess9"/>
    <dgm:cxn modelId="{2B8A90EF-3A3F-4B5F-9551-DCD82A3E5D92}" srcId="{7C532708-6D7F-4014-863F-EC86E6A4409C}" destId="{42E33015-92F3-42EF-BAE1-A614EA0DAB8B}" srcOrd="0" destOrd="0" parTransId="{F0B4827A-740D-4330-A7CB-045B44A4894F}" sibTransId="{8C3A2D23-A53C-41E4-9806-247B64F922C4}"/>
    <dgm:cxn modelId="{91F91CF0-B174-4273-B5D0-40F0AEA4DFAC}" type="presOf" srcId="{F490E7E7-B47F-4D32-9333-54D3C1C417E3}" destId="{D8364E56-0024-4CF7-B618-2C54FDF3A4CE}" srcOrd="0" destOrd="0" presId="urn:microsoft.com/office/officeart/2005/8/layout/hProcess9"/>
    <dgm:cxn modelId="{2A4BD49B-1ABE-4C23-BF3F-BF10B2172B65}" type="presParOf" srcId="{6366D0EC-CB87-4127-BC64-DAA221F73044}" destId="{C5347F40-315C-4B64-A19C-102D2690BDB1}" srcOrd="0" destOrd="0" presId="urn:microsoft.com/office/officeart/2005/8/layout/hProcess9"/>
    <dgm:cxn modelId="{285FC416-F96C-4128-B5E0-72BA391EB49B}" type="presParOf" srcId="{6366D0EC-CB87-4127-BC64-DAA221F73044}" destId="{C0F777D6-3348-4B14-88AE-DAAC2AAACD89}" srcOrd="1" destOrd="0" presId="urn:microsoft.com/office/officeart/2005/8/layout/hProcess9"/>
    <dgm:cxn modelId="{5703F2AA-16A1-4A3B-BCBF-09341F5F233F}" type="presParOf" srcId="{C0F777D6-3348-4B14-88AE-DAAC2AAACD89}" destId="{D06453A5-62E1-4A34-AA3F-8BDCF21968D7}" srcOrd="0" destOrd="0" presId="urn:microsoft.com/office/officeart/2005/8/layout/hProcess9"/>
    <dgm:cxn modelId="{50440C4A-B772-488B-BCA6-3A70D9BBA418}" type="presParOf" srcId="{C0F777D6-3348-4B14-88AE-DAAC2AAACD89}" destId="{AC8473FF-E830-4647-AA9C-09BB73161B4B}" srcOrd="1" destOrd="0" presId="urn:microsoft.com/office/officeart/2005/8/layout/hProcess9"/>
    <dgm:cxn modelId="{DD87B43E-61D6-4B93-993A-B80B333CB021}" type="presParOf" srcId="{C0F777D6-3348-4B14-88AE-DAAC2AAACD89}" destId="{C2DF3C75-CF44-45CB-A719-DACC641FAD80}" srcOrd="2" destOrd="0" presId="urn:microsoft.com/office/officeart/2005/8/layout/hProcess9"/>
    <dgm:cxn modelId="{2C95394E-6A1E-4502-B512-1AD7F209F8A3}" type="presParOf" srcId="{C0F777D6-3348-4B14-88AE-DAAC2AAACD89}" destId="{83961D33-0C68-4693-A147-EA4F236DDA11}" srcOrd="3" destOrd="0" presId="urn:microsoft.com/office/officeart/2005/8/layout/hProcess9"/>
    <dgm:cxn modelId="{3117239B-14F3-451E-865C-0E72F005524C}" type="presParOf" srcId="{C0F777D6-3348-4B14-88AE-DAAC2AAACD89}" destId="{D8364E56-0024-4CF7-B618-2C54FDF3A4C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56DF26-1570-4DDD-B924-4865A39A5CE8}"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it-IT"/>
        </a:p>
      </dgm:t>
    </dgm:pt>
    <dgm:pt modelId="{0F246A02-945F-4DD8-8A8F-EFC4D4F1BA33}">
      <dgm:prSet phldrT="[Testo]" custT="1"/>
      <dgm:spPr/>
      <dgm:t>
        <a:bodyPr/>
        <a:lstStyle/>
        <a:p>
          <a:r>
            <a:rPr lang="it-IT" sz="1600" b="1">
              <a:effectLst>
                <a:outerShdw blurRad="38100" dist="38100" dir="2700000" algn="tl">
                  <a:srgbClr val="000000">
                    <a:alpha val="43137"/>
                  </a:srgbClr>
                </a:outerShdw>
              </a:effectLst>
            </a:rPr>
            <a:t>PROFILO UNITARIO</a:t>
          </a:r>
        </a:p>
      </dgm:t>
    </dgm:pt>
    <dgm:pt modelId="{91654AA6-CBCE-4FC8-872A-81D349D66413}" type="parTrans" cxnId="{F5548AB6-3266-41B6-B9A3-880010C9B852}">
      <dgm:prSet/>
      <dgm:spPr/>
      <dgm:t>
        <a:bodyPr/>
        <a:lstStyle/>
        <a:p>
          <a:endParaRPr lang="it-IT"/>
        </a:p>
      </dgm:t>
    </dgm:pt>
    <dgm:pt modelId="{A21838CC-BA01-4EB1-97A9-4D80577E4B13}" type="sibTrans" cxnId="{F5548AB6-3266-41B6-B9A3-880010C9B852}">
      <dgm:prSet/>
      <dgm:spPr/>
      <dgm:t>
        <a:bodyPr/>
        <a:lstStyle/>
        <a:p>
          <a:endParaRPr lang="it-IT"/>
        </a:p>
      </dgm:t>
    </dgm:pt>
    <dgm:pt modelId="{49D5F589-0B57-4978-8604-273424A4A9E7}">
      <dgm:prSet phldrT="[Testo]" custT="1"/>
      <dgm:spPr/>
      <dgm:t>
        <a:bodyPr/>
        <a:lstStyle/>
        <a:p>
          <a:r>
            <a:rPr lang="it-IT" sz="1600" b="1">
              <a:solidFill>
                <a:schemeClr val="tx2">
                  <a:lumMod val="75000"/>
                </a:schemeClr>
              </a:solidFill>
              <a:latin typeface="Century Schoolbook" panose="02040604050505020304" pitchFamily="18" charset="0"/>
            </a:rPr>
            <a:t> D. Lgs. 61/2017 – Regolamento D.I. 92/2018 – Linee guida </a:t>
          </a:r>
        </a:p>
      </dgm:t>
    </dgm:pt>
    <dgm:pt modelId="{3E95993A-621A-49E0-A231-D299D22B2DC2}" type="parTrans" cxnId="{1C41FA3F-ED75-4C93-AF4D-0D7C429A035E}">
      <dgm:prSet/>
      <dgm:spPr/>
      <dgm:t>
        <a:bodyPr/>
        <a:lstStyle/>
        <a:p>
          <a:endParaRPr lang="it-IT"/>
        </a:p>
      </dgm:t>
    </dgm:pt>
    <dgm:pt modelId="{901FB8C3-9DA9-4A2A-8601-9F1A7BDD5C35}" type="sibTrans" cxnId="{1C41FA3F-ED75-4C93-AF4D-0D7C429A035E}">
      <dgm:prSet/>
      <dgm:spPr/>
      <dgm:t>
        <a:bodyPr/>
        <a:lstStyle/>
        <a:p>
          <a:endParaRPr lang="it-IT"/>
        </a:p>
      </dgm:t>
    </dgm:pt>
    <dgm:pt modelId="{D0C84A87-522C-491F-B903-C0F6470CADB0}">
      <dgm:prSet phldrT="[Testo]" custT="1"/>
      <dgm:spPr/>
      <dgm:t>
        <a:bodyPr/>
        <a:lstStyle/>
        <a:p>
          <a:r>
            <a:rPr lang="it-IT" sz="1600" b="1">
              <a:solidFill>
                <a:schemeClr val="tx2">
                  <a:lumMod val="75000"/>
                </a:schemeClr>
              </a:solidFill>
              <a:latin typeface="Century Schoolbook" panose="02040604050505020304" pitchFamily="18" charset="0"/>
            </a:rPr>
            <a:t>Fabbisogni formativi del territorio - PTOF  </a:t>
          </a:r>
        </a:p>
      </dgm:t>
    </dgm:pt>
    <dgm:pt modelId="{C6E7F20C-69FB-4453-9FED-9EE894BA48F1}" type="parTrans" cxnId="{988E0673-3E50-48BE-BA4A-6020500C9A9B}">
      <dgm:prSet/>
      <dgm:spPr/>
      <dgm:t>
        <a:bodyPr/>
        <a:lstStyle/>
        <a:p>
          <a:endParaRPr lang="it-IT"/>
        </a:p>
      </dgm:t>
    </dgm:pt>
    <dgm:pt modelId="{00B9586D-391D-402D-8666-4A6A42198F54}" type="sibTrans" cxnId="{988E0673-3E50-48BE-BA4A-6020500C9A9B}">
      <dgm:prSet/>
      <dgm:spPr/>
      <dgm:t>
        <a:bodyPr/>
        <a:lstStyle/>
        <a:p>
          <a:endParaRPr lang="it-IT"/>
        </a:p>
      </dgm:t>
    </dgm:pt>
    <dgm:pt modelId="{6A340453-0BDC-4E23-9A3B-A7F4FE0356E9}">
      <dgm:prSet phldrT="[Testo]" custT="1"/>
      <dgm:spPr>
        <a:solidFill>
          <a:srgbClr val="884E6B"/>
        </a:solidFill>
      </dgm:spPr>
      <dgm:t>
        <a:bodyPr/>
        <a:lstStyle/>
        <a:p>
          <a:r>
            <a:rPr lang="it-IT" sz="1400" b="1">
              <a:effectLst>
                <a:outerShdw blurRad="38100" dist="38100" dir="2700000" algn="tl">
                  <a:srgbClr val="000000">
                    <a:alpha val="43137"/>
                  </a:srgbClr>
                </a:outerShdw>
              </a:effectLst>
            </a:rPr>
            <a:t>ARTICOLAZIONE DEL/DEI CURRICOLI D’ISTITUTO</a:t>
          </a:r>
        </a:p>
      </dgm:t>
    </dgm:pt>
    <dgm:pt modelId="{B03EB021-1E4E-4374-A0B6-33D93EB6A6EB}" type="parTrans" cxnId="{C9BAA27E-48BB-4C82-89E5-4FECC4A2B13F}">
      <dgm:prSet/>
      <dgm:spPr/>
      <dgm:t>
        <a:bodyPr/>
        <a:lstStyle/>
        <a:p>
          <a:endParaRPr lang="it-IT"/>
        </a:p>
      </dgm:t>
    </dgm:pt>
    <dgm:pt modelId="{637014AF-2386-4BF9-A8D3-9A47C2608291}" type="sibTrans" cxnId="{C9BAA27E-48BB-4C82-89E5-4FECC4A2B13F}">
      <dgm:prSet/>
      <dgm:spPr/>
      <dgm:t>
        <a:bodyPr/>
        <a:lstStyle/>
        <a:p>
          <a:endParaRPr lang="it-IT"/>
        </a:p>
      </dgm:t>
    </dgm:pt>
    <dgm:pt modelId="{D77340C5-AB09-4598-BEAB-3FBABFFB53A1}">
      <dgm:prSet phldrT="[Testo]" custT="1"/>
      <dgm:spPr/>
      <dgm:t>
        <a:bodyPr/>
        <a:lstStyle/>
        <a:p>
          <a:r>
            <a:rPr lang="it-IT" sz="1600" b="1" baseline="0">
              <a:solidFill>
                <a:srgbClr val="002060"/>
              </a:solidFill>
              <a:latin typeface="Century Schoolbook" panose="02040604050505020304" pitchFamily="18" charset="0"/>
            </a:rPr>
            <a:t>Collegio Docenti - Dipartimenti</a:t>
          </a:r>
        </a:p>
      </dgm:t>
    </dgm:pt>
    <dgm:pt modelId="{E476169F-8E33-45F7-AD7A-13E45D9B5F27}" type="parTrans" cxnId="{B581B05D-D2A3-492F-84BF-D68F2DBE14E2}">
      <dgm:prSet/>
      <dgm:spPr/>
      <dgm:t>
        <a:bodyPr/>
        <a:lstStyle/>
        <a:p>
          <a:endParaRPr lang="it-IT"/>
        </a:p>
      </dgm:t>
    </dgm:pt>
    <dgm:pt modelId="{EC35389E-5787-4F5B-BEDC-B65B1B84DCF7}" type="sibTrans" cxnId="{B581B05D-D2A3-492F-84BF-D68F2DBE14E2}">
      <dgm:prSet/>
      <dgm:spPr/>
      <dgm:t>
        <a:bodyPr/>
        <a:lstStyle/>
        <a:p>
          <a:endParaRPr lang="it-IT"/>
        </a:p>
      </dgm:t>
    </dgm:pt>
    <dgm:pt modelId="{98EC4DF6-DCB5-4FBB-BF44-A3AFF5E987A3}">
      <dgm:prSet custT="1"/>
      <dgm:spPr>
        <a:solidFill>
          <a:schemeClr val="accent5"/>
        </a:solidFill>
      </dgm:spPr>
      <dgm:t>
        <a:bodyPr/>
        <a:lstStyle/>
        <a:p>
          <a:r>
            <a:rPr lang="it-IT" sz="1400" b="1">
              <a:effectLst>
                <a:outerShdw blurRad="38100" dist="38100" dir="2700000" algn="tl">
                  <a:srgbClr val="000000">
                    <a:alpha val="43137"/>
                  </a:srgbClr>
                </a:outerShdw>
              </a:effectLst>
            </a:rPr>
            <a:t>CURRICOLO DELLA CLASSE</a:t>
          </a:r>
        </a:p>
      </dgm:t>
    </dgm:pt>
    <dgm:pt modelId="{4E32ED65-B251-422F-90C6-C99CE4048B1B}" type="parTrans" cxnId="{0D4952CD-AEE2-4866-A24F-778D2411D963}">
      <dgm:prSet/>
      <dgm:spPr/>
      <dgm:t>
        <a:bodyPr/>
        <a:lstStyle/>
        <a:p>
          <a:endParaRPr lang="it-IT"/>
        </a:p>
      </dgm:t>
    </dgm:pt>
    <dgm:pt modelId="{99D37576-AADD-4C8F-90A5-6F8096423AD8}" type="sibTrans" cxnId="{0D4952CD-AEE2-4866-A24F-778D2411D963}">
      <dgm:prSet/>
      <dgm:spPr/>
      <dgm:t>
        <a:bodyPr/>
        <a:lstStyle/>
        <a:p>
          <a:endParaRPr lang="it-IT"/>
        </a:p>
      </dgm:t>
    </dgm:pt>
    <dgm:pt modelId="{BE6B406D-849C-4914-AAC7-1B806E007C20}">
      <dgm:prSet custT="1"/>
      <dgm:spPr>
        <a:solidFill>
          <a:srgbClr val="BB094D"/>
        </a:solidFill>
      </dgm:spPr>
      <dgm:t>
        <a:bodyPr/>
        <a:lstStyle/>
        <a:p>
          <a:r>
            <a:rPr lang="it-IT" sz="1400" b="1">
              <a:effectLst>
                <a:outerShdw blurRad="38100" dist="38100" dir="2700000" algn="tl">
                  <a:srgbClr val="000000">
                    <a:alpha val="43137"/>
                  </a:srgbClr>
                </a:outerShdw>
              </a:effectLst>
            </a:rPr>
            <a:t>CURRICOLO PERSONALIZZATO</a:t>
          </a:r>
        </a:p>
      </dgm:t>
    </dgm:pt>
    <dgm:pt modelId="{57F85B2B-5AE4-4F1F-A9F3-42F9F0630260}" type="parTrans" cxnId="{E70803C6-7AF7-4589-9358-9FD0DDB0BDD0}">
      <dgm:prSet/>
      <dgm:spPr/>
      <dgm:t>
        <a:bodyPr/>
        <a:lstStyle/>
        <a:p>
          <a:endParaRPr lang="it-IT"/>
        </a:p>
      </dgm:t>
    </dgm:pt>
    <dgm:pt modelId="{F52F2E50-0118-4B4B-8B80-7520C8E374C8}" type="sibTrans" cxnId="{E70803C6-7AF7-4589-9358-9FD0DDB0BDD0}">
      <dgm:prSet/>
      <dgm:spPr/>
      <dgm:t>
        <a:bodyPr/>
        <a:lstStyle/>
        <a:p>
          <a:endParaRPr lang="it-IT"/>
        </a:p>
      </dgm:t>
    </dgm:pt>
    <dgm:pt modelId="{5C164E70-8692-40DC-B1FF-0571C560A9FB}">
      <dgm:prSet phldrT="[Testo]" custT="1"/>
      <dgm:spPr>
        <a:solidFill>
          <a:srgbClr val="7BAD7C"/>
        </a:solidFill>
      </dgm:spPr>
      <dgm:t>
        <a:bodyPr/>
        <a:lstStyle/>
        <a:p>
          <a:r>
            <a:rPr lang="it-IT" sz="1600" b="1">
              <a:effectLst>
                <a:outerShdw blurRad="38100" dist="38100" dir="2700000" algn="tl">
                  <a:srgbClr val="000000">
                    <a:alpha val="43137"/>
                  </a:srgbClr>
                </a:outerShdw>
              </a:effectLst>
            </a:rPr>
            <a:t>DECLINAZIONE DEL PERCORSO</a:t>
          </a:r>
        </a:p>
      </dgm:t>
    </dgm:pt>
    <dgm:pt modelId="{86412549-BFD1-4415-93AB-15C509767685}" type="sibTrans" cxnId="{779BA047-FADA-4C73-9CBF-7A6C9D3DF2DC}">
      <dgm:prSet/>
      <dgm:spPr/>
      <dgm:t>
        <a:bodyPr/>
        <a:lstStyle/>
        <a:p>
          <a:endParaRPr lang="it-IT"/>
        </a:p>
      </dgm:t>
    </dgm:pt>
    <dgm:pt modelId="{A22E1A21-A51E-4D77-B7CD-06E36A7ED75D}" type="parTrans" cxnId="{779BA047-FADA-4C73-9CBF-7A6C9D3DF2DC}">
      <dgm:prSet/>
      <dgm:spPr/>
      <dgm:t>
        <a:bodyPr/>
        <a:lstStyle/>
        <a:p>
          <a:endParaRPr lang="it-IT"/>
        </a:p>
      </dgm:t>
    </dgm:pt>
    <dgm:pt modelId="{AF539A54-E59C-4070-9BFB-17E7CEFAE1AD}" type="pres">
      <dgm:prSet presAssocID="{3756DF26-1570-4DDD-B924-4865A39A5CE8}" presName="rootnode" presStyleCnt="0">
        <dgm:presLayoutVars>
          <dgm:chMax/>
          <dgm:chPref/>
          <dgm:dir/>
          <dgm:animLvl val="lvl"/>
        </dgm:presLayoutVars>
      </dgm:prSet>
      <dgm:spPr/>
    </dgm:pt>
    <dgm:pt modelId="{60CA26EC-F5BA-4B24-B229-D8F7D799CBC7}" type="pres">
      <dgm:prSet presAssocID="{0F246A02-945F-4DD8-8A8F-EFC4D4F1BA33}" presName="composite" presStyleCnt="0"/>
      <dgm:spPr/>
    </dgm:pt>
    <dgm:pt modelId="{D4316A17-DCB7-4CF2-8996-BCC756B52A0F}" type="pres">
      <dgm:prSet presAssocID="{0F246A02-945F-4DD8-8A8F-EFC4D4F1BA33}" presName="bentUpArrow1" presStyleLbl="alignImgPlace1" presStyleIdx="0" presStyleCnt="4" custLinFactNeighborX="-77185" custLinFactNeighborY="-77249"/>
      <dgm:spPr/>
    </dgm:pt>
    <dgm:pt modelId="{942AF1BD-7CF1-4731-9723-F4DE04F5972F}" type="pres">
      <dgm:prSet presAssocID="{0F246A02-945F-4DD8-8A8F-EFC4D4F1BA33}" presName="ParentText" presStyleLbl="node1" presStyleIdx="0" presStyleCnt="5" custScaleX="268803" custScaleY="124352" custLinFactY="-6967" custLinFactNeighborX="16515" custLinFactNeighborY="-100000">
        <dgm:presLayoutVars>
          <dgm:chMax val="1"/>
          <dgm:chPref val="1"/>
          <dgm:bulletEnabled val="1"/>
        </dgm:presLayoutVars>
      </dgm:prSet>
      <dgm:spPr/>
    </dgm:pt>
    <dgm:pt modelId="{D1507491-A3C0-41AB-B2E5-BCC078D227DE}" type="pres">
      <dgm:prSet presAssocID="{0F246A02-945F-4DD8-8A8F-EFC4D4F1BA33}" presName="ChildText" presStyleLbl="revTx" presStyleIdx="0" presStyleCnt="4" custScaleX="572350" custLinFactX="200000" custLinFactY="-25019" custLinFactNeighborX="230883" custLinFactNeighborY="-100000">
        <dgm:presLayoutVars>
          <dgm:chMax val="0"/>
          <dgm:chPref val="0"/>
          <dgm:bulletEnabled val="1"/>
        </dgm:presLayoutVars>
      </dgm:prSet>
      <dgm:spPr/>
    </dgm:pt>
    <dgm:pt modelId="{4A875610-2CC7-420E-99F4-CBC5EC91FE9A}" type="pres">
      <dgm:prSet presAssocID="{A21838CC-BA01-4EB1-97A9-4D80577E4B13}" presName="sibTrans" presStyleCnt="0"/>
      <dgm:spPr/>
    </dgm:pt>
    <dgm:pt modelId="{742A409D-F56F-4167-A779-ACEB5032CD5A}" type="pres">
      <dgm:prSet presAssocID="{5C164E70-8692-40DC-B1FF-0571C560A9FB}" presName="composite" presStyleCnt="0"/>
      <dgm:spPr/>
    </dgm:pt>
    <dgm:pt modelId="{66C1A8ED-44A3-47CE-B60D-F1E1A80582C7}" type="pres">
      <dgm:prSet presAssocID="{5C164E70-8692-40DC-B1FF-0571C560A9FB}" presName="bentUpArrow1" presStyleLbl="alignImgPlace1" presStyleIdx="1" presStyleCnt="4" custLinFactX="-100000" custLinFactNeighborX="-137373" custLinFactNeighborY="-14192"/>
      <dgm:spPr/>
    </dgm:pt>
    <dgm:pt modelId="{902C1529-6BC0-45FF-9673-2AC2F2905319}" type="pres">
      <dgm:prSet presAssocID="{5C164E70-8692-40DC-B1FF-0571C560A9FB}" presName="ParentText" presStyleLbl="node1" presStyleIdx="1" presStyleCnt="5" custScaleX="286980" custScaleY="149144" custLinFactNeighborX="-82073" custLinFactNeighborY="-77940">
        <dgm:presLayoutVars>
          <dgm:chMax val="1"/>
          <dgm:chPref val="1"/>
          <dgm:bulletEnabled val="1"/>
        </dgm:presLayoutVars>
      </dgm:prSet>
      <dgm:spPr/>
    </dgm:pt>
    <dgm:pt modelId="{AB54FAD2-C5F9-4054-A187-7048911C6E68}" type="pres">
      <dgm:prSet presAssocID="{5C164E70-8692-40DC-B1FF-0571C560A9FB}" presName="ChildText" presStyleLbl="revTx" presStyleIdx="1" presStyleCnt="4" custScaleX="490263" custLinFactX="100000" custLinFactNeighborX="135263" custLinFactNeighborY="-98510">
        <dgm:presLayoutVars>
          <dgm:chMax val="0"/>
          <dgm:chPref val="0"/>
          <dgm:bulletEnabled val="1"/>
        </dgm:presLayoutVars>
      </dgm:prSet>
      <dgm:spPr/>
    </dgm:pt>
    <dgm:pt modelId="{D2FBE2A1-34F0-41E1-9B00-938AA843827B}" type="pres">
      <dgm:prSet presAssocID="{86412549-BFD1-4415-93AB-15C509767685}" presName="sibTrans" presStyleCnt="0"/>
      <dgm:spPr/>
    </dgm:pt>
    <dgm:pt modelId="{92A5685D-69AB-4D3A-8E72-633008123FB5}" type="pres">
      <dgm:prSet presAssocID="{6A340453-0BDC-4E23-9A3B-A7F4FE0356E9}" presName="composite" presStyleCnt="0"/>
      <dgm:spPr/>
    </dgm:pt>
    <dgm:pt modelId="{776951D5-575B-41C1-AA87-24FCE0872123}" type="pres">
      <dgm:prSet presAssocID="{6A340453-0BDC-4E23-9A3B-A7F4FE0356E9}" presName="bentUpArrow1" presStyleLbl="alignImgPlace1" presStyleIdx="2" presStyleCnt="4" custLinFactX="-177509" custLinFactNeighborX="-200000" custLinFactNeighborY="18473"/>
      <dgm:spPr/>
    </dgm:pt>
    <dgm:pt modelId="{6D3405DF-6CDF-47C5-82E5-DB79728C99A8}" type="pres">
      <dgm:prSet presAssocID="{6A340453-0BDC-4E23-9A3B-A7F4FE0356E9}" presName="ParentText" presStyleLbl="node1" presStyleIdx="2" presStyleCnt="5" custScaleX="304883" custScaleY="201196" custLinFactX="-72431" custLinFactNeighborX="-100000" custLinFactNeighborY="-46161">
        <dgm:presLayoutVars>
          <dgm:chMax val="1"/>
          <dgm:chPref val="1"/>
          <dgm:bulletEnabled val="1"/>
        </dgm:presLayoutVars>
      </dgm:prSet>
      <dgm:spPr/>
    </dgm:pt>
    <dgm:pt modelId="{06743C7D-0341-49EF-B605-3D8BB040005E}" type="pres">
      <dgm:prSet presAssocID="{6A340453-0BDC-4E23-9A3B-A7F4FE0356E9}" presName="ChildText" presStyleLbl="revTx" presStyleIdx="2" presStyleCnt="4" custScaleX="493929" custLinFactX="16215" custLinFactNeighborX="100000" custLinFactNeighborY="-70155">
        <dgm:presLayoutVars>
          <dgm:chMax val="0"/>
          <dgm:chPref val="0"/>
          <dgm:bulletEnabled val="1"/>
        </dgm:presLayoutVars>
      </dgm:prSet>
      <dgm:spPr/>
    </dgm:pt>
    <dgm:pt modelId="{C810A048-68BC-469B-82FD-8182C5C402DB}" type="pres">
      <dgm:prSet presAssocID="{637014AF-2386-4BF9-A8D3-9A47C2608291}" presName="sibTrans" presStyleCnt="0"/>
      <dgm:spPr/>
    </dgm:pt>
    <dgm:pt modelId="{CF76B456-50CF-44F1-93F0-579D73E399C0}" type="pres">
      <dgm:prSet presAssocID="{98EC4DF6-DCB5-4FBB-BF44-A3AFF5E987A3}" presName="composite" presStyleCnt="0"/>
      <dgm:spPr/>
    </dgm:pt>
    <dgm:pt modelId="{94E9388E-01AE-4E41-8CDF-99A59FA0E760}" type="pres">
      <dgm:prSet presAssocID="{98EC4DF6-DCB5-4FBB-BF44-A3AFF5E987A3}" presName="bentUpArrow1" presStyleLbl="alignImgPlace1" presStyleIdx="3" presStyleCnt="4" custLinFactX="-225209" custLinFactNeighborX="-300000" custLinFactNeighborY="54814"/>
      <dgm:spPr/>
    </dgm:pt>
    <dgm:pt modelId="{B2569633-3220-48AB-8E0A-A711EA7E2F20}" type="pres">
      <dgm:prSet presAssocID="{98EC4DF6-DCB5-4FBB-BF44-A3AFF5E987A3}" presName="ParentText" presStyleLbl="node1" presStyleIdx="3" presStyleCnt="5" custScaleX="267854" custScaleY="141950" custLinFactX="-100000" custLinFactNeighborX="-179886" custLinFactNeighborY="24332">
        <dgm:presLayoutVars>
          <dgm:chMax val="1"/>
          <dgm:chPref val="1"/>
          <dgm:bulletEnabled val="1"/>
        </dgm:presLayoutVars>
      </dgm:prSet>
      <dgm:spPr/>
    </dgm:pt>
    <dgm:pt modelId="{6DFE9D97-FA53-43E2-941F-7765C6DDC52B}" type="pres">
      <dgm:prSet presAssocID="{98EC4DF6-DCB5-4FBB-BF44-A3AFF5E987A3}" presName="ChildText" presStyleLbl="revTx" presStyleIdx="3" presStyleCnt="4">
        <dgm:presLayoutVars>
          <dgm:chMax val="0"/>
          <dgm:chPref val="0"/>
          <dgm:bulletEnabled val="1"/>
        </dgm:presLayoutVars>
      </dgm:prSet>
      <dgm:spPr/>
    </dgm:pt>
    <dgm:pt modelId="{D63A6DE7-CA31-4ECC-BAC6-58B245B4B0DC}" type="pres">
      <dgm:prSet presAssocID="{99D37576-AADD-4C8F-90A5-6F8096423AD8}" presName="sibTrans" presStyleCnt="0"/>
      <dgm:spPr/>
    </dgm:pt>
    <dgm:pt modelId="{5241F86F-E2AD-435C-94DE-E494F791C963}" type="pres">
      <dgm:prSet presAssocID="{BE6B406D-849C-4914-AAC7-1B806E007C20}" presName="composite" presStyleCnt="0"/>
      <dgm:spPr/>
    </dgm:pt>
    <dgm:pt modelId="{C8CF2B35-F0E9-4AB5-B914-3F6671724248}" type="pres">
      <dgm:prSet presAssocID="{BE6B406D-849C-4914-AAC7-1B806E007C20}" presName="ParentText" presStyleLbl="node1" presStyleIdx="4" presStyleCnt="5" custScaleX="296725" custScaleY="142158" custLinFactX="-185757" custLinFactNeighborX="-200000" custLinFactNeighborY="63742">
        <dgm:presLayoutVars>
          <dgm:chMax val="1"/>
          <dgm:chPref val="1"/>
          <dgm:bulletEnabled val="1"/>
        </dgm:presLayoutVars>
      </dgm:prSet>
      <dgm:spPr/>
    </dgm:pt>
  </dgm:ptLst>
  <dgm:cxnLst>
    <dgm:cxn modelId="{EBBDA309-0359-47D1-9691-49AA08E69E44}" type="presOf" srcId="{D0C84A87-522C-491F-B903-C0F6470CADB0}" destId="{AB54FAD2-C5F9-4054-A187-7048911C6E68}" srcOrd="0" destOrd="0" presId="urn:microsoft.com/office/officeart/2005/8/layout/StepDownProcess"/>
    <dgm:cxn modelId="{18D9DD37-957F-4C83-8157-4DA10B03E53B}" type="presOf" srcId="{0F246A02-945F-4DD8-8A8F-EFC4D4F1BA33}" destId="{942AF1BD-7CF1-4731-9723-F4DE04F5972F}" srcOrd="0" destOrd="0" presId="urn:microsoft.com/office/officeart/2005/8/layout/StepDownProcess"/>
    <dgm:cxn modelId="{1C41FA3F-ED75-4C93-AF4D-0D7C429A035E}" srcId="{0F246A02-945F-4DD8-8A8F-EFC4D4F1BA33}" destId="{49D5F589-0B57-4978-8604-273424A4A9E7}" srcOrd="0" destOrd="0" parTransId="{3E95993A-621A-49E0-A231-D299D22B2DC2}" sibTransId="{901FB8C3-9DA9-4A2A-8601-9F1A7BDD5C35}"/>
    <dgm:cxn modelId="{779BA047-FADA-4C73-9CBF-7A6C9D3DF2DC}" srcId="{3756DF26-1570-4DDD-B924-4865A39A5CE8}" destId="{5C164E70-8692-40DC-B1FF-0571C560A9FB}" srcOrd="1" destOrd="0" parTransId="{A22E1A21-A51E-4D77-B7CD-06E36A7ED75D}" sibTransId="{86412549-BFD1-4415-93AB-15C509767685}"/>
    <dgm:cxn modelId="{F01C3E4D-38F1-4468-8F48-63B33FD7D79D}" type="presOf" srcId="{3756DF26-1570-4DDD-B924-4865A39A5CE8}" destId="{AF539A54-E59C-4070-9BFB-17E7CEFAE1AD}" srcOrd="0" destOrd="0" presId="urn:microsoft.com/office/officeart/2005/8/layout/StepDownProcess"/>
    <dgm:cxn modelId="{5FAEAE53-D17E-4E5B-A6CB-3EB60A1D3DB1}" type="presOf" srcId="{D77340C5-AB09-4598-BEAB-3FBABFFB53A1}" destId="{06743C7D-0341-49EF-B605-3D8BB040005E}" srcOrd="0" destOrd="0" presId="urn:microsoft.com/office/officeart/2005/8/layout/StepDownProcess"/>
    <dgm:cxn modelId="{40152957-C3B4-468B-B29E-A3DE716C5048}" type="presOf" srcId="{6A340453-0BDC-4E23-9A3B-A7F4FE0356E9}" destId="{6D3405DF-6CDF-47C5-82E5-DB79728C99A8}" srcOrd="0" destOrd="0" presId="urn:microsoft.com/office/officeart/2005/8/layout/StepDownProcess"/>
    <dgm:cxn modelId="{B581B05D-D2A3-492F-84BF-D68F2DBE14E2}" srcId="{6A340453-0BDC-4E23-9A3B-A7F4FE0356E9}" destId="{D77340C5-AB09-4598-BEAB-3FBABFFB53A1}" srcOrd="0" destOrd="0" parTransId="{E476169F-8E33-45F7-AD7A-13E45D9B5F27}" sibTransId="{EC35389E-5787-4F5B-BEDC-B65B1B84DCF7}"/>
    <dgm:cxn modelId="{7C99C163-7D75-4D95-855D-618EFEA60437}" type="presOf" srcId="{49D5F589-0B57-4978-8604-273424A4A9E7}" destId="{D1507491-A3C0-41AB-B2E5-BCC078D227DE}" srcOrd="0" destOrd="0" presId="urn:microsoft.com/office/officeart/2005/8/layout/StepDownProcess"/>
    <dgm:cxn modelId="{988E0673-3E50-48BE-BA4A-6020500C9A9B}" srcId="{5C164E70-8692-40DC-B1FF-0571C560A9FB}" destId="{D0C84A87-522C-491F-B903-C0F6470CADB0}" srcOrd="0" destOrd="0" parTransId="{C6E7F20C-69FB-4453-9FED-9EE894BA48F1}" sibTransId="{00B9586D-391D-402D-8666-4A6A42198F54}"/>
    <dgm:cxn modelId="{C9BAA27E-48BB-4C82-89E5-4FECC4A2B13F}" srcId="{3756DF26-1570-4DDD-B924-4865A39A5CE8}" destId="{6A340453-0BDC-4E23-9A3B-A7F4FE0356E9}" srcOrd="2" destOrd="0" parTransId="{B03EB021-1E4E-4374-A0B6-33D93EB6A6EB}" sibTransId="{637014AF-2386-4BF9-A8D3-9A47C2608291}"/>
    <dgm:cxn modelId="{A09F3B87-B94B-4B70-AD2F-94F0828BDBB2}" type="presOf" srcId="{BE6B406D-849C-4914-AAC7-1B806E007C20}" destId="{C8CF2B35-F0E9-4AB5-B914-3F6671724248}" srcOrd="0" destOrd="0" presId="urn:microsoft.com/office/officeart/2005/8/layout/StepDownProcess"/>
    <dgm:cxn modelId="{0354ED9B-7CA9-4A8E-89A1-C37B374810CD}" type="presOf" srcId="{5C164E70-8692-40DC-B1FF-0571C560A9FB}" destId="{902C1529-6BC0-45FF-9673-2AC2F2905319}" srcOrd="0" destOrd="0" presId="urn:microsoft.com/office/officeart/2005/8/layout/StepDownProcess"/>
    <dgm:cxn modelId="{F5548AB6-3266-41B6-B9A3-880010C9B852}" srcId="{3756DF26-1570-4DDD-B924-4865A39A5CE8}" destId="{0F246A02-945F-4DD8-8A8F-EFC4D4F1BA33}" srcOrd="0" destOrd="0" parTransId="{91654AA6-CBCE-4FC8-872A-81D349D66413}" sibTransId="{A21838CC-BA01-4EB1-97A9-4D80577E4B13}"/>
    <dgm:cxn modelId="{E70803C6-7AF7-4589-9358-9FD0DDB0BDD0}" srcId="{3756DF26-1570-4DDD-B924-4865A39A5CE8}" destId="{BE6B406D-849C-4914-AAC7-1B806E007C20}" srcOrd="4" destOrd="0" parTransId="{57F85B2B-5AE4-4F1F-A9F3-42F9F0630260}" sibTransId="{F52F2E50-0118-4B4B-8B80-7520C8E374C8}"/>
    <dgm:cxn modelId="{0D4952CD-AEE2-4866-A24F-778D2411D963}" srcId="{3756DF26-1570-4DDD-B924-4865A39A5CE8}" destId="{98EC4DF6-DCB5-4FBB-BF44-A3AFF5E987A3}" srcOrd="3" destOrd="0" parTransId="{4E32ED65-B251-422F-90C6-C99CE4048B1B}" sibTransId="{99D37576-AADD-4C8F-90A5-6F8096423AD8}"/>
    <dgm:cxn modelId="{C2D826E0-1A46-4148-9371-B19847E9F459}" type="presOf" srcId="{98EC4DF6-DCB5-4FBB-BF44-A3AFF5E987A3}" destId="{B2569633-3220-48AB-8E0A-A711EA7E2F20}" srcOrd="0" destOrd="0" presId="urn:microsoft.com/office/officeart/2005/8/layout/StepDownProcess"/>
    <dgm:cxn modelId="{B8409C13-25DC-48F5-932D-C7DFE808D16F}" type="presParOf" srcId="{AF539A54-E59C-4070-9BFB-17E7CEFAE1AD}" destId="{60CA26EC-F5BA-4B24-B229-D8F7D799CBC7}" srcOrd="0" destOrd="0" presId="urn:microsoft.com/office/officeart/2005/8/layout/StepDownProcess"/>
    <dgm:cxn modelId="{1CC2DA61-2571-4D44-9A7F-33A277FF69D2}" type="presParOf" srcId="{60CA26EC-F5BA-4B24-B229-D8F7D799CBC7}" destId="{D4316A17-DCB7-4CF2-8996-BCC756B52A0F}" srcOrd="0" destOrd="0" presId="urn:microsoft.com/office/officeart/2005/8/layout/StepDownProcess"/>
    <dgm:cxn modelId="{5F30A6CD-C921-47B5-BE16-F094FC2970F0}" type="presParOf" srcId="{60CA26EC-F5BA-4B24-B229-D8F7D799CBC7}" destId="{942AF1BD-7CF1-4731-9723-F4DE04F5972F}" srcOrd="1" destOrd="0" presId="urn:microsoft.com/office/officeart/2005/8/layout/StepDownProcess"/>
    <dgm:cxn modelId="{5CBA597E-F526-4722-9065-F2C6D6B0594B}" type="presParOf" srcId="{60CA26EC-F5BA-4B24-B229-D8F7D799CBC7}" destId="{D1507491-A3C0-41AB-B2E5-BCC078D227DE}" srcOrd="2" destOrd="0" presId="urn:microsoft.com/office/officeart/2005/8/layout/StepDownProcess"/>
    <dgm:cxn modelId="{0D010268-E5D7-4564-8107-AEF95729EEBD}" type="presParOf" srcId="{AF539A54-E59C-4070-9BFB-17E7CEFAE1AD}" destId="{4A875610-2CC7-420E-99F4-CBC5EC91FE9A}" srcOrd="1" destOrd="0" presId="urn:microsoft.com/office/officeart/2005/8/layout/StepDownProcess"/>
    <dgm:cxn modelId="{60CBB22C-5588-48F6-AEC3-1BDE60998AAF}" type="presParOf" srcId="{AF539A54-E59C-4070-9BFB-17E7CEFAE1AD}" destId="{742A409D-F56F-4167-A779-ACEB5032CD5A}" srcOrd="2" destOrd="0" presId="urn:microsoft.com/office/officeart/2005/8/layout/StepDownProcess"/>
    <dgm:cxn modelId="{42795C70-B9B1-4A78-8ACD-9F3CED08DA58}" type="presParOf" srcId="{742A409D-F56F-4167-A779-ACEB5032CD5A}" destId="{66C1A8ED-44A3-47CE-B60D-F1E1A80582C7}" srcOrd="0" destOrd="0" presId="urn:microsoft.com/office/officeart/2005/8/layout/StepDownProcess"/>
    <dgm:cxn modelId="{826ABBAE-D7AE-4E13-B358-1D792B496EAA}" type="presParOf" srcId="{742A409D-F56F-4167-A779-ACEB5032CD5A}" destId="{902C1529-6BC0-45FF-9673-2AC2F2905319}" srcOrd="1" destOrd="0" presId="urn:microsoft.com/office/officeart/2005/8/layout/StepDownProcess"/>
    <dgm:cxn modelId="{E00B827D-7C85-4F0C-A732-E693C9C83B11}" type="presParOf" srcId="{742A409D-F56F-4167-A779-ACEB5032CD5A}" destId="{AB54FAD2-C5F9-4054-A187-7048911C6E68}" srcOrd="2" destOrd="0" presId="urn:microsoft.com/office/officeart/2005/8/layout/StepDownProcess"/>
    <dgm:cxn modelId="{E31C1E87-4327-41C9-8EC7-8AF2FFE4C659}" type="presParOf" srcId="{AF539A54-E59C-4070-9BFB-17E7CEFAE1AD}" destId="{D2FBE2A1-34F0-41E1-9B00-938AA843827B}" srcOrd="3" destOrd="0" presId="urn:microsoft.com/office/officeart/2005/8/layout/StepDownProcess"/>
    <dgm:cxn modelId="{52D90EA5-5BAB-41D0-BAB4-B6A900852C50}" type="presParOf" srcId="{AF539A54-E59C-4070-9BFB-17E7CEFAE1AD}" destId="{92A5685D-69AB-4D3A-8E72-633008123FB5}" srcOrd="4" destOrd="0" presId="urn:microsoft.com/office/officeart/2005/8/layout/StepDownProcess"/>
    <dgm:cxn modelId="{001E863A-F03B-49EE-AF86-7A88BB1B91FD}" type="presParOf" srcId="{92A5685D-69AB-4D3A-8E72-633008123FB5}" destId="{776951D5-575B-41C1-AA87-24FCE0872123}" srcOrd="0" destOrd="0" presId="urn:microsoft.com/office/officeart/2005/8/layout/StepDownProcess"/>
    <dgm:cxn modelId="{B226478D-ECED-466B-B5F6-E600F6218C24}" type="presParOf" srcId="{92A5685D-69AB-4D3A-8E72-633008123FB5}" destId="{6D3405DF-6CDF-47C5-82E5-DB79728C99A8}" srcOrd="1" destOrd="0" presId="urn:microsoft.com/office/officeart/2005/8/layout/StepDownProcess"/>
    <dgm:cxn modelId="{CF636CA5-E2F8-408D-AA35-379DD6C465C5}" type="presParOf" srcId="{92A5685D-69AB-4D3A-8E72-633008123FB5}" destId="{06743C7D-0341-49EF-B605-3D8BB040005E}" srcOrd="2" destOrd="0" presId="urn:microsoft.com/office/officeart/2005/8/layout/StepDownProcess"/>
    <dgm:cxn modelId="{3921E283-D230-4616-B913-C23107BAD055}" type="presParOf" srcId="{AF539A54-E59C-4070-9BFB-17E7CEFAE1AD}" destId="{C810A048-68BC-469B-82FD-8182C5C402DB}" srcOrd="5" destOrd="0" presId="urn:microsoft.com/office/officeart/2005/8/layout/StepDownProcess"/>
    <dgm:cxn modelId="{757BE562-1979-4094-B13B-1DBEEEEBA1FA}" type="presParOf" srcId="{AF539A54-E59C-4070-9BFB-17E7CEFAE1AD}" destId="{CF76B456-50CF-44F1-93F0-579D73E399C0}" srcOrd="6" destOrd="0" presId="urn:microsoft.com/office/officeart/2005/8/layout/StepDownProcess"/>
    <dgm:cxn modelId="{9E8714FB-F2FF-4F0B-8454-7B3222538E7B}" type="presParOf" srcId="{CF76B456-50CF-44F1-93F0-579D73E399C0}" destId="{94E9388E-01AE-4E41-8CDF-99A59FA0E760}" srcOrd="0" destOrd="0" presId="urn:microsoft.com/office/officeart/2005/8/layout/StepDownProcess"/>
    <dgm:cxn modelId="{69BA5C32-D034-41C5-8BBF-8A3E75C50438}" type="presParOf" srcId="{CF76B456-50CF-44F1-93F0-579D73E399C0}" destId="{B2569633-3220-48AB-8E0A-A711EA7E2F20}" srcOrd="1" destOrd="0" presId="urn:microsoft.com/office/officeart/2005/8/layout/StepDownProcess"/>
    <dgm:cxn modelId="{AB1D9E3F-E46F-4C5D-973F-DA5711AB2A8A}" type="presParOf" srcId="{CF76B456-50CF-44F1-93F0-579D73E399C0}" destId="{6DFE9D97-FA53-43E2-941F-7765C6DDC52B}" srcOrd="2" destOrd="0" presId="urn:microsoft.com/office/officeart/2005/8/layout/StepDownProcess"/>
    <dgm:cxn modelId="{22CE5D59-F248-48FF-A83B-1B7451C02D29}" type="presParOf" srcId="{AF539A54-E59C-4070-9BFB-17E7CEFAE1AD}" destId="{D63A6DE7-CA31-4ECC-BAC6-58B245B4B0DC}" srcOrd="7" destOrd="0" presId="urn:microsoft.com/office/officeart/2005/8/layout/StepDownProcess"/>
    <dgm:cxn modelId="{67DD25A5-4D2A-4AE1-B526-A229051A640E}" type="presParOf" srcId="{AF539A54-E59C-4070-9BFB-17E7CEFAE1AD}" destId="{5241F86F-E2AD-435C-94DE-E494F791C963}" srcOrd="8" destOrd="0" presId="urn:microsoft.com/office/officeart/2005/8/layout/StepDownProcess"/>
    <dgm:cxn modelId="{D8E60B6C-0C3B-4B46-BEC5-B86C60B245F3}" type="presParOf" srcId="{5241F86F-E2AD-435C-94DE-E494F791C963}" destId="{C8CF2B35-F0E9-4AB5-B914-3F667172424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A6F27B-D1FA-4037-B08E-7F8515D5D16C}" type="doc">
      <dgm:prSet loTypeId="urn:microsoft.com/office/officeart/2005/8/layout/venn1" loCatId="relationship" qsTypeId="urn:microsoft.com/office/officeart/2005/8/quickstyle/3d2" qsCatId="3D" csTypeId="urn:microsoft.com/office/officeart/2005/8/colors/colorful4" csCatId="colorful" phldr="1"/>
      <dgm:spPr/>
    </dgm:pt>
    <dgm:pt modelId="{280FDE39-5031-4392-90AE-D5498BC8762B}">
      <dgm:prSet phldrT="[Testo]" custT="1"/>
      <dgm:spPr>
        <a:solidFill>
          <a:schemeClr val="accent2">
            <a:lumMod val="75000"/>
          </a:schemeClr>
        </a:solidFill>
      </dgm:spPr>
      <dgm:t>
        <a:bodyPr/>
        <a:lstStyle/>
        <a:p>
          <a:r>
            <a:rPr lang="it-IT" sz="2000">
              <a:solidFill>
                <a:schemeClr val="bg1"/>
              </a:solidFill>
              <a:latin typeface="Calibri" panose="020F0502020204030204" pitchFamily="34" charset="0"/>
              <a:cs typeface="Calibri" panose="020F0502020204030204" pitchFamily="34" charset="0"/>
            </a:rPr>
            <a:t>L’esistenza di un </a:t>
          </a:r>
          <a:r>
            <a:rPr lang="it-IT" sz="20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curricolo di istituto </a:t>
          </a:r>
          <a:r>
            <a:rPr lang="it-IT" sz="2000">
              <a:solidFill>
                <a:schemeClr val="bg1"/>
              </a:solidFill>
              <a:latin typeface="Calibri" panose="020F0502020204030204" pitchFamily="34" charset="0"/>
              <a:cs typeface="Calibri" panose="020F0502020204030204" pitchFamily="34" charset="0"/>
            </a:rPr>
            <a:t>e di un </a:t>
          </a:r>
          <a:r>
            <a:rPr lang="it-IT" sz="20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curricolo della classe</a:t>
          </a:r>
        </a:p>
      </dgm:t>
    </dgm:pt>
    <dgm:pt modelId="{1B5E9A5D-3E5C-423B-913C-15C1584B8768}" type="parTrans" cxnId="{808DAE38-937E-4BE5-9484-ECF63D337290}">
      <dgm:prSet/>
      <dgm:spPr/>
      <dgm:t>
        <a:bodyPr/>
        <a:lstStyle/>
        <a:p>
          <a:endParaRPr lang="it-IT"/>
        </a:p>
      </dgm:t>
    </dgm:pt>
    <dgm:pt modelId="{516C76FA-D073-45F1-B62D-B2A074DD337A}" type="sibTrans" cxnId="{808DAE38-937E-4BE5-9484-ECF63D337290}">
      <dgm:prSet/>
      <dgm:spPr/>
      <dgm:t>
        <a:bodyPr/>
        <a:lstStyle/>
        <a:p>
          <a:endParaRPr lang="it-IT"/>
        </a:p>
      </dgm:t>
    </dgm:pt>
    <dgm:pt modelId="{7C3089D4-EF91-4F19-89E7-79453CF346CE}">
      <dgm:prSet phldrT="[Testo]" custT="1"/>
      <dgm:spPr>
        <a:solidFill>
          <a:srgbClr val="56B2A3"/>
        </a:solidFill>
      </dgm:spPr>
      <dgm:t>
        <a:bodyPr/>
        <a:lstStyle/>
        <a:p>
          <a:pPr algn="l"/>
          <a:r>
            <a:rPr lang="it-IT" sz="2000" b="1" strike="noStrike">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Strumenti e modelli organizzativi diversificati </a:t>
          </a:r>
          <a:r>
            <a:rPr lang="it-IT" sz="2000" b="1" strike="noStrike">
              <a:solidFill>
                <a:schemeClr val="bg1"/>
              </a:solidFill>
              <a:latin typeface="Calibri" panose="020F0502020204030204" pitchFamily="34" charset="0"/>
              <a:cs typeface="Calibri" panose="020F0502020204030204" pitchFamily="34" charset="0"/>
            </a:rPr>
            <a:t>per gestire i percorsi differenziati </a:t>
          </a:r>
        </a:p>
      </dgm:t>
    </dgm:pt>
    <dgm:pt modelId="{DDF0C5D7-BBCF-41C5-A3D9-EA8CC859E654}" type="parTrans" cxnId="{738F0D34-961A-49F5-9446-7A306283D22C}">
      <dgm:prSet/>
      <dgm:spPr/>
      <dgm:t>
        <a:bodyPr/>
        <a:lstStyle/>
        <a:p>
          <a:endParaRPr lang="it-IT"/>
        </a:p>
      </dgm:t>
    </dgm:pt>
    <dgm:pt modelId="{0341BEBF-462D-44C6-BF1C-679823439C5E}" type="sibTrans" cxnId="{738F0D34-961A-49F5-9446-7A306283D22C}">
      <dgm:prSet/>
      <dgm:spPr/>
      <dgm:t>
        <a:bodyPr/>
        <a:lstStyle/>
        <a:p>
          <a:endParaRPr lang="it-IT"/>
        </a:p>
      </dgm:t>
    </dgm:pt>
    <dgm:pt modelId="{747E0171-BE85-4624-9DB1-9F26418AEEBA}">
      <dgm:prSet phldrT="[Testo]" custT="1"/>
      <dgm:spPr>
        <a:solidFill>
          <a:srgbClr val="7493C6"/>
        </a:solidFill>
      </dgm:spPr>
      <dgm:t>
        <a:bodyPr/>
        <a:lstStyle/>
        <a:p>
          <a:pPr algn="ctr"/>
          <a:r>
            <a:rPr lang="it-IT" sz="2000">
              <a:solidFill>
                <a:schemeClr val="bg1"/>
              </a:solidFill>
              <a:latin typeface="Calibri" panose="020F0502020204030204" pitchFamily="34" charset="0"/>
              <a:cs typeface="Calibri" panose="020F0502020204030204" pitchFamily="34" charset="0"/>
            </a:rPr>
            <a:t> </a:t>
          </a:r>
          <a:r>
            <a:rPr lang="it-IT" sz="2000" b="1">
              <a:solidFill>
                <a:schemeClr val="bg1"/>
              </a:solidFill>
              <a:latin typeface="Calibri" panose="020F0502020204030204" pitchFamily="34" charset="0"/>
              <a:cs typeface="Calibri" panose="020F0502020204030204" pitchFamily="34" charset="0"/>
            </a:rPr>
            <a:t>Un certo numero di </a:t>
          </a:r>
          <a:r>
            <a:rPr lang="it-IT" sz="20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varianti</a:t>
          </a:r>
          <a:r>
            <a:rPr lang="it-IT" sz="2000" b="1">
              <a:solidFill>
                <a:schemeClr val="bg1"/>
              </a:solidFill>
              <a:latin typeface="Calibri" panose="020F0502020204030204" pitchFamily="34" charset="0"/>
              <a:cs typeface="Calibri" panose="020F0502020204030204" pitchFamily="34" charset="0"/>
            </a:rPr>
            <a:t> riferite ad </a:t>
          </a:r>
          <a:r>
            <a:rPr lang="it-IT" sz="20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obiettivi di apprendimento personalizzati</a:t>
          </a:r>
        </a:p>
      </dgm:t>
    </dgm:pt>
    <dgm:pt modelId="{C530C0A9-8ED4-4C4C-8B93-6D94F088E0C2}" type="parTrans" cxnId="{3DD5CA18-5B04-4624-801B-E60C0CE39C03}">
      <dgm:prSet/>
      <dgm:spPr/>
      <dgm:t>
        <a:bodyPr/>
        <a:lstStyle/>
        <a:p>
          <a:endParaRPr lang="it-IT"/>
        </a:p>
      </dgm:t>
    </dgm:pt>
    <dgm:pt modelId="{53CB2421-08D4-454A-9DB5-86D2F478B5EA}" type="sibTrans" cxnId="{3DD5CA18-5B04-4624-801B-E60C0CE39C03}">
      <dgm:prSet/>
      <dgm:spPr/>
      <dgm:t>
        <a:bodyPr/>
        <a:lstStyle/>
        <a:p>
          <a:endParaRPr lang="it-IT"/>
        </a:p>
      </dgm:t>
    </dgm:pt>
    <dgm:pt modelId="{B61FF74E-A1DE-4C06-9B09-D7AF446893F3}" type="pres">
      <dgm:prSet presAssocID="{25A6F27B-D1FA-4037-B08E-7F8515D5D16C}" presName="compositeShape" presStyleCnt="0">
        <dgm:presLayoutVars>
          <dgm:chMax val="7"/>
          <dgm:dir/>
          <dgm:resizeHandles val="exact"/>
        </dgm:presLayoutVars>
      </dgm:prSet>
      <dgm:spPr/>
    </dgm:pt>
    <dgm:pt modelId="{BC8E59DA-AFA8-4CAC-8128-437B12846748}" type="pres">
      <dgm:prSet presAssocID="{280FDE39-5031-4392-90AE-D5498BC8762B}" presName="circ1" presStyleLbl="vennNode1" presStyleIdx="0" presStyleCnt="3" custScaleX="127405"/>
      <dgm:spPr/>
    </dgm:pt>
    <dgm:pt modelId="{6A53D1D6-0EBD-479C-A997-0AE88C08D6E0}" type="pres">
      <dgm:prSet presAssocID="{280FDE39-5031-4392-90AE-D5498BC8762B}" presName="circ1Tx" presStyleLbl="revTx" presStyleIdx="0" presStyleCnt="0">
        <dgm:presLayoutVars>
          <dgm:chMax val="0"/>
          <dgm:chPref val="0"/>
          <dgm:bulletEnabled val="1"/>
        </dgm:presLayoutVars>
      </dgm:prSet>
      <dgm:spPr/>
    </dgm:pt>
    <dgm:pt modelId="{D91C31F4-F175-41B6-A307-D73663FFDDDB}" type="pres">
      <dgm:prSet presAssocID="{7C3089D4-EF91-4F19-89E7-79453CF346CE}" presName="circ2" presStyleLbl="vennNode1" presStyleIdx="1" presStyleCnt="3" custScaleX="128228" custScaleY="98129" custLinFactNeighborX="20775" custLinFactNeighborY="-11"/>
      <dgm:spPr/>
    </dgm:pt>
    <dgm:pt modelId="{7FDE8B53-045E-4122-B77A-7A9F8ED1E74E}" type="pres">
      <dgm:prSet presAssocID="{7C3089D4-EF91-4F19-89E7-79453CF346CE}" presName="circ2Tx" presStyleLbl="revTx" presStyleIdx="0" presStyleCnt="0">
        <dgm:presLayoutVars>
          <dgm:chMax val="0"/>
          <dgm:chPref val="0"/>
          <dgm:bulletEnabled val="1"/>
        </dgm:presLayoutVars>
      </dgm:prSet>
      <dgm:spPr/>
    </dgm:pt>
    <dgm:pt modelId="{057E5B07-BDF2-4980-80E4-073DA9D6D4E3}" type="pres">
      <dgm:prSet presAssocID="{747E0171-BE85-4624-9DB1-9F26418AEEBA}" presName="circ3" presStyleLbl="vennNode1" presStyleIdx="2" presStyleCnt="3" custScaleX="128727" custLinFactNeighborX="-24759" custLinFactNeighborY="-1441"/>
      <dgm:spPr/>
    </dgm:pt>
    <dgm:pt modelId="{FD253510-D7EA-4554-B12B-52CAF164C600}" type="pres">
      <dgm:prSet presAssocID="{747E0171-BE85-4624-9DB1-9F26418AEEBA}" presName="circ3Tx" presStyleLbl="revTx" presStyleIdx="0" presStyleCnt="0">
        <dgm:presLayoutVars>
          <dgm:chMax val="0"/>
          <dgm:chPref val="0"/>
          <dgm:bulletEnabled val="1"/>
        </dgm:presLayoutVars>
      </dgm:prSet>
      <dgm:spPr/>
    </dgm:pt>
  </dgm:ptLst>
  <dgm:cxnLst>
    <dgm:cxn modelId="{B0212911-2F7F-43F6-BD93-E71C33380662}" type="presOf" srcId="{7C3089D4-EF91-4F19-89E7-79453CF346CE}" destId="{7FDE8B53-045E-4122-B77A-7A9F8ED1E74E}" srcOrd="1" destOrd="0" presId="urn:microsoft.com/office/officeart/2005/8/layout/venn1"/>
    <dgm:cxn modelId="{13FB6115-14FE-4809-8EF4-468721DD7EEB}" type="presOf" srcId="{280FDE39-5031-4392-90AE-D5498BC8762B}" destId="{BC8E59DA-AFA8-4CAC-8128-437B12846748}" srcOrd="0" destOrd="0" presId="urn:microsoft.com/office/officeart/2005/8/layout/venn1"/>
    <dgm:cxn modelId="{3DD5CA18-5B04-4624-801B-E60C0CE39C03}" srcId="{25A6F27B-D1FA-4037-B08E-7F8515D5D16C}" destId="{747E0171-BE85-4624-9DB1-9F26418AEEBA}" srcOrd="2" destOrd="0" parTransId="{C530C0A9-8ED4-4C4C-8B93-6D94F088E0C2}" sibTransId="{53CB2421-08D4-454A-9DB5-86D2F478B5EA}"/>
    <dgm:cxn modelId="{0D31D527-A3A2-4C9D-B7F2-E4C85B3ED5AE}" type="presOf" srcId="{747E0171-BE85-4624-9DB1-9F26418AEEBA}" destId="{FD253510-D7EA-4554-B12B-52CAF164C600}" srcOrd="1" destOrd="0" presId="urn:microsoft.com/office/officeart/2005/8/layout/venn1"/>
    <dgm:cxn modelId="{C014512D-8C6A-40A0-B104-63E6281E31C3}" type="presOf" srcId="{7C3089D4-EF91-4F19-89E7-79453CF346CE}" destId="{D91C31F4-F175-41B6-A307-D73663FFDDDB}" srcOrd="0" destOrd="0" presId="urn:microsoft.com/office/officeart/2005/8/layout/venn1"/>
    <dgm:cxn modelId="{738F0D34-961A-49F5-9446-7A306283D22C}" srcId="{25A6F27B-D1FA-4037-B08E-7F8515D5D16C}" destId="{7C3089D4-EF91-4F19-89E7-79453CF346CE}" srcOrd="1" destOrd="0" parTransId="{DDF0C5D7-BBCF-41C5-A3D9-EA8CC859E654}" sibTransId="{0341BEBF-462D-44C6-BF1C-679823439C5E}"/>
    <dgm:cxn modelId="{808DAE38-937E-4BE5-9484-ECF63D337290}" srcId="{25A6F27B-D1FA-4037-B08E-7F8515D5D16C}" destId="{280FDE39-5031-4392-90AE-D5498BC8762B}" srcOrd="0" destOrd="0" parTransId="{1B5E9A5D-3E5C-423B-913C-15C1584B8768}" sibTransId="{516C76FA-D073-45F1-B62D-B2A074DD337A}"/>
    <dgm:cxn modelId="{D215316C-4A79-4089-9772-A1F193CBD29E}" type="presOf" srcId="{280FDE39-5031-4392-90AE-D5498BC8762B}" destId="{6A53D1D6-0EBD-479C-A997-0AE88C08D6E0}" srcOrd="1" destOrd="0" presId="urn:microsoft.com/office/officeart/2005/8/layout/venn1"/>
    <dgm:cxn modelId="{F1FFD58D-0BD7-4358-AEA7-AE62CD67FB58}" type="presOf" srcId="{747E0171-BE85-4624-9DB1-9F26418AEEBA}" destId="{057E5B07-BDF2-4980-80E4-073DA9D6D4E3}" srcOrd="0" destOrd="0" presId="urn:microsoft.com/office/officeart/2005/8/layout/venn1"/>
    <dgm:cxn modelId="{6BEB90E5-4E2A-47EF-8686-6F3D6964923A}" type="presOf" srcId="{25A6F27B-D1FA-4037-B08E-7F8515D5D16C}" destId="{B61FF74E-A1DE-4C06-9B09-D7AF446893F3}" srcOrd="0" destOrd="0" presId="urn:microsoft.com/office/officeart/2005/8/layout/venn1"/>
    <dgm:cxn modelId="{02538F0D-6735-4014-94FD-FD5C4FB6B766}" type="presParOf" srcId="{B61FF74E-A1DE-4C06-9B09-D7AF446893F3}" destId="{BC8E59DA-AFA8-4CAC-8128-437B12846748}" srcOrd="0" destOrd="0" presId="urn:microsoft.com/office/officeart/2005/8/layout/venn1"/>
    <dgm:cxn modelId="{46A528BA-F071-4834-870E-6EAD17ECB1CF}" type="presParOf" srcId="{B61FF74E-A1DE-4C06-9B09-D7AF446893F3}" destId="{6A53D1D6-0EBD-479C-A997-0AE88C08D6E0}" srcOrd="1" destOrd="0" presId="urn:microsoft.com/office/officeart/2005/8/layout/venn1"/>
    <dgm:cxn modelId="{EA06A0A3-A48C-42B6-8245-9FAFF84CB8DB}" type="presParOf" srcId="{B61FF74E-A1DE-4C06-9B09-D7AF446893F3}" destId="{D91C31F4-F175-41B6-A307-D73663FFDDDB}" srcOrd="2" destOrd="0" presId="urn:microsoft.com/office/officeart/2005/8/layout/venn1"/>
    <dgm:cxn modelId="{1D5CC179-061C-4AC7-B270-BDB049804FDE}" type="presParOf" srcId="{B61FF74E-A1DE-4C06-9B09-D7AF446893F3}" destId="{7FDE8B53-045E-4122-B77A-7A9F8ED1E74E}" srcOrd="3" destOrd="0" presId="urn:microsoft.com/office/officeart/2005/8/layout/venn1"/>
    <dgm:cxn modelId="{77984CC1-47B5-46A7-8CF5-EB93F116CEDC}" type="presParOf" srcId="{B61FF74E-A1DE-4C06-9B09-D7AF446893F3}" destId="{057E5B07-BDF2-4980-80E4-073DA9D6D4E3}" srcOrd="4" destOrd="0" presId="urn:microsoft.com/office/officeart/2005/8/layout/venn1"/>
    <dgm:cxn modelId="{FA9B6B7A-36B9-4FF8-B06D-C84455391F63}" type="presParOf" srcId="{B61FF74E-A1DE-4C06-9B09-D7AF446893F3}" destId="{FD253510-D7EA-4554-B12B-52CAF164C600}" srcOrd="5" destOrd="0" presId="urn:microsoft.com/office/officeart/2005/8/layout/venn1"/>
  </dgm:cxnLst>
  <dgm:bg>
    <a:effectLst>
      <a:outerShdw blurRad="50800" dist="38100" dir="2700000" algn="tl" rotWithShape="0">
        <a:schemeClr val="accent2">
          <a:lumMod val="60000"/>
          <a:lumOff val="40000"/>
          <a:alpha val="40000"/>
        </a:schemeClr>
      </a:out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C10ACC-E44D-FA40-B429-B5AA15FEE4E9}" type="doc">
      <dgm:prSet loTypeId="urn:microsoft.com/office/officeart/2005/8/layout/pyramid4" loCatId="" qsTypeId="urn:microsoft.com/office/officeart/2005/8/quickstyle/simple1" qsCatId="simple" csTypeId="urn:microsoft.com/office/officeart/2005/8/colors/accent1_2" csCatId="accent1" phldr="1"/>
      <dgm:spPr/>
      <dgm:t>
        <a:bodyPr/>
        <a:lstStyle/>
        <a:p>
          <a:endParaRPr lang="it-IT"/>
        </a:p>
      </dgm:t>
    </dgm:pt>
    <dgm:pt modelId="{A71E4615-D16E-EB4A-8E4E-395120C00F8D}">
      <dgm:prSet phldrT="[Testo]" custT="1"/>
      <dgm:spPr/>
      <dgm:t>
        <a:bodyPr/>
        <a:lstStyle/>
        <a:p>
          <a:r>
            <a:rPr lang="it-IT" sz="2000" b="1" dirty="0"/>
            <a:t>Indicazioni nazionali </a:t>
          </a:r>
        </a:p>
        <a:p>
          <a:r>
            <a:rPr lang="it-IT" sz="2000" b="1" dirty="0"/>
            <a:t>  LINEE GUIDA</a:t>
          </a:r>
        </a:p>
        <a:p>
          <a:r>
            <a:rPr lang="it-IT" sz="1400" b="1" dirty="0"/>
            <a:t>(traguardi intermedi e finali di competenza) </a:t>
          </a:r>
        </a:p>
      </dgm:t>
    </dgm:pt>
    <dgm:pt modelId="{F2F5AABF-3F3D-C84D-BA02-9E3B3DA19803}" type="parTrans" cxnId="{E6020AB8-448B-6F47-BEC2-491B0C6B056C}">
      <dgm:prSet/>
      <dgm:spPr/>
      <dgm:t>
        <a:bodyPr/>
        <a:lstStyle/>
        <a:p>
          <a:endParaRPr lang="it-IT"/>
        </a:p>
      </dgm:t>
    </dgm:pt>
    <dgm:pt modelId="{19C395E2-E09A-EF44-B961-D768BF69D109}" type="sibTrans" cxnId="{E6020AB8-448B-6F47-BEC2-491B0C6B056C}">
      <dgm:prSet/>
      <dgm:spPr/>
      <dgm:t>
        <a:bodyPr/>
        <a:lstStyle/>
        <a:p>
          <a:endParaRPr lang="it-IT"/>
        </a:p>
      </dgm:t>
    </dgm:pt>
    <dgm:pt modelId="{0E859766-D345-4E40-B324-8A9BB65FAD5C}">
      <dgm:prSet phldrT="[Testo]"/>
      <dgm:spPr/>
      <dgm:t>
        <a:bodyPr/>
        <a:lstStyle/>
        <a:p>
          <a:r>
            <a:rPr lang="it-IT" b="1"/>
            <a:t>Curricolo di istituto </a:t>
          </a:r>
        </a:p>
      </dgm:t>
    </dgm:pt>
    <dgm:pt modelId="{D0D5AD93-4369-8846-BD9B-6E77163C1298}" type="parTrans" cxnId="{5DB04533-9583-4B46-B825-5DF4E9CAB8C8}">
      <dgm:prSet/>
      <dgm:spPr/>
      <dgm:t>
        <a:bodyPr/>
        <a:lstStyle/>
        <a:p>
          <a:endParaRPr lang="it-IT"/>
        </a:p>
      </dgm:t>
    </dgm:pt>
    <dgm:pt modelId="{AFE26411-0136-754F-8E4F-2E25455D1D29}" type="sibTrans" cxnId="{5DB04533-9583-4B46-B825-5DF4E9CAB8C8}">
      <dgm:prSet/>
      <dgm:spPr/>
      <dgm:t>
        <a:bodyPr/>
        <a:lstStyle/>
        <a:p>
          <a:endParaRPr lang="it-IT"/>
        </a:p>
      </dgm:t>
    </dgm:pt>
    <dgm:pt modelId="{7B0701EC-8E27-7940-B5ED-D8E0D33F408A}">
      <dgm:prSet phldrT="[Testo]" custT="1"/>
      <dgm:spPr/>
      <dgm:t>
        <a:bodyPr/>
        <a:lstStyle/>
        <a:p>
          <a:endParaRPr lang="it-IT" sz="2400" b="1" dirty="0"/>
        </a:p>
        <a:p>
          <a:r>
            <a:rPr lang="it-IT" sz="2400" b="1" dirty="0"/>
            <a:t>Curriculum dello studente</a:t>
          </a:r>
        </a:p>
        <a:p>
          <a:r>
            <a:rPr lang="it-IT" sz="2000" b="1" dirty="0"/>
            <a:t>(a partire dal PFI)</a:t>
          </a:r>
        </a:p>
      </dgm:t>
    </dgm:pt>
    <dgm:pt modelId="{ECE127FB-D20C-B746-B3BC-63AFA8626E67}" type="parTrans" cxnId="{E92175FA-F4D3-4C43-B3B5-1136C97A8C38}">
      <dgm:prSet/>
      <dgm:spPr/>
      <dgm:t>
        <a:bodyPr/>
        <a:lstStyle/>
        <a:p>
          <a:endParaRPr lang="it-IT"/>
        </a:p>
      </dgm:t>
    </dgm:pt>
    <dgm:pt modelId="{EBC12225-6046-0A48-A5CF-9163C25374E5}" type="sibTrans" cxnId="{E92175FA-F4D3-4C43-B3B5-1136C97A8C38}">
      <dgm:prSet/>
      <dgm:spPr/>
      <dgm:t>
        <a:bodyPr/>
        <a:lstStyle/>
        <a:p>
          <a:endParaRPr lang="it-IT"/>
        </a:p>
      </dgm:t>
    </dgm:pt>
    <dgm:pt modelId="{CCF413C7-43F7-ED42-A5A9-24334B9511D6}">
      <dgm:prSet phldrT="[Testo]"/>
      <dgm:spPr/>
      <dgm:t>
        <a:bodyPr/>
        <a:lstStyle/>
        <a:p>
          <a:r>
            <a:rPr lang="it-IT" b="1"/>
            <a:t>Curricolo della classe</a:t>
          </a:r>
        </a:p>
      </dgm:t>
    </dgm:pt>
    <dgm:pt modelId="{2E7936C7-CECF-274E-922C-CC8D6F5BC6EF}" type="parTrans" cxnId="{A458E28E-A60F-7F41-9484-4940ED9C1AC7}">
      <dgm:prSet/>
      <dgm:spPr/>
      <dgm:t>
        <a:bodyPr/>
        <a:lstStyle/>
        <a:p>
          <a:endParaRPr lang="it-IT"/>
        </a:p>
      </dgm:t>
    </dgm:pt>
    <dgm:pt modelId="{24D9E8B0-4609-1B41-B4EF-285E9BF07E4F}" type="sibTrans" cxnId="{A458E28E-A60F-7F41-9484-4940ED9C1AC7}">
      <dgm:prSet/>
      <dgm:spPr/>
      <dgm:t>
        <a:bodyPr/>
        <a:lstStyle/>
        <a:p>
          <a:endParaRPr lang="it-IT"/>
        </a:p>
      </dgm:t>
    </dgm:pt>
    <dgm:pt modelId="{8235AE31-374A-AB4A-AB7B-B6CDECC3B5FC}" type="pres">
      <dgm:prSet presAssocID="{66C10ACC-E44D-FA40-B429-B5AA15FEE4E9}" presName="compositeShape" presStyleCnt="0">
        <dgm:presLayoutVars>
          <dgm:chMax val="9"/>
          <dgm:dir/>
          <dgm:resizeHandles val="exact"/>
        </dgm:presLayoutVars>
      </dgm:prSet>
      <dgm:spPr/>
    </dgm:pt>
    <dgm:pt modelId="{5C77EF0E-F350-8E45-BC0D-ECD63D13E60A}" type="pres">
      <dgm:prSet presAssocID="{66C10ACC-E44D-FA40-B429-B5AA15FEE4E9}" presName="triangle1" presStyleLbl="node1" presStyleIdx="0" presStyleCnt="4" custLinFactNeighborX="-23321" custLinFactNeighborY="-1124">
        <dgm:presLayoutVars>
          <dgm:bulletEnabled val="1"/>
        </dgm:presLayoutVars>
      </dgm:prSet>
      <dgm:spPr/>
    </dgm:pt>
    <dgm:pt modelId="{FF0ACD8F-6B30-704E-988D-FDF01B7B2054}" type="pres">
      <dgm:prSet presAssocID="{66C10ACC-E44D-FA40-B429-B5AA15FEE4E9}" presName="triangle2" presStyleLbl="node1" presStyleIdx="1" presStyleCnt="4" custLinFactNeighborX="-22759" custLinFactNeighborY="-1124">
        <dgm:presLayoutVars>
          <dgm:bulletEnabled val="1"/>
        </dgm:presLayoutVars>
      </dgm:prSet>
      <dgm:spPr/>
    </dgm:pt>
    <dgm:pt modelId="{38157CAA-60CD-5C4E-AE7D-74F3031FC3E0}" type="pres">
      <dgm:prSet presAssocID="{66C10ACC-E44D-FA40-B429-B5AA15FEE4E9}" presName="triangle3" presStyleLbl="node1" presStyleIdx="2" presStyleCnt="4" custLinFactNeighborX="-23321" custLinFactNeighborY="-1124">
        <dgm:presLayoutVars>
          <dgm:bulletEnabled val="1"/>
        </dgm:presLayoutVars>
      </dgm:prSet>
      <dgm:spPr/>
    </dgm:pt>
    <dgm:pt modelId="{DDA6D91C-A606-8E43-B768-B194086AE65B}" type="pres">
      <dgm:prSet presAssocID="{66C10ACC-E44D-FA40-B429-B5AA15FEE4E9}" presName="triangle4" presStyleLbl="node1" presStyleIdx="3" presStyleCnt="4" custLinFactNeighborX="-23989" custLinFactNeighborY="-1124">
        <dgm:presLayoutVars>
          <dgm:bulletEnabled val="1"/>
        </dgm:presLayoutVars>
      </dgm:prSet>
      <dgm:spPr/>
    </dgm:pt>
  </dgm:ptLst>
  <dgm:cxnLst>
    <dgm:cxn modelId="{5DB04533-9583-4B46-B825-5DF4E9CAB8C8}" srcId="{66C10ACC-E44D-FA40-B429-B5AA15FEE4E9}" destId="{0E859766-D345-4E40-B324-8A9BB65FAD5C}" srcOrd="1" destOrd="0" parTransId="{D0D5AD93-4369-8846-BD9B-6E77163C1298}" sibTransId="{AFE26411-0136-754F-8E4F-2E25455D1D29}"/>
    <dgm:cxn modelId="{F3A4D953-114B-6743-9513-7702D89869AF}" type="presOf" srcId="{0E859766-D345-4E40-B324-8A9BB65FAD5C}" destId="{FF0ACD8F-6B30-704E-988D-FDF01B7B2054}" srcOrd="0" destOrd="0" presId="urn:microsoft.com/office/officeart/2005/8/layout/pyramid4"/>
    <dgm:cxn modelId="{FB531B84-3C66-254B-BB65-73C24E6FC54C}" type="presOf" srcId="{CCF413C7-43F7-ED42-A5A9-24334B9511D6}" destId="{DDA6D91C-A606-8E43-B768-B194086AE65B}" srcOrd="0" destOrd="0" presId="urn:microsoft.com/office/officeart/2005/8/layout/pyramid4"/>
    <dgm:cxn modelId="{A458E28E-A60F-7F41-9484-4940ED9C1AC7}" srcId="{66C10ACC-E44D-FA40-B429-B5AA15FEE4E9}" destId="{CCF413C7-43F7-ED42-A5A9-24334B9511D6}" srcOrd="3" destOrd="0" parTransId="{2E7936C7-CECF-274E-922C-CC8D6F5BC6EF}" sibTransId="{24D9E8B0-4609-1B41-B4EF-285E9BF07E4F}"/>
    <dgm:cxn modelId="{73D104B7-1A22-8546-9746-89CAE6402A00}" type="presOf" srcId="{66C10ACC-E44D-FA40-B429-B5AA15FEE4E9}" destId="{8235AE31-374A-AB4A-AB7B-B6CDECC3B5FC}" srcOrd="0" destOrd="0" presId="urn:microsoft.com/office/officeart/2005/8/layout/pyramid4"/>
    <dgm:cxn modelId="{E6020AB8-448B-6F47-BEC2-491B0C6B056C}" srcId="{66C10ACC-E44D-FA40-B429-B5AA15FEE4E9}" destId="{A71E4615-D16E-EB4A-8E4E-395120C00F8D}" srcOrd="0" destOrd="0" parTransId="{F2F5AABF-3F3D-C84D-BA02-9E3B3DA19803}" sibTransId="{19C395E2-E09A-EF44-B961-D768BF69D109}"/>
    <dgm:cxn modelId="{40FAFBE0-FFF9-0F45-83A8-5A878B661069}" type="presOf" srcId="{A71E4615-D16E-EB4A-8E4E-395120C00F8D}" destId="{5C77EF0E-F350-8E45-BC0D-ECD63D13E60A}" srcOrd="0" destOrd="0" presId="urn:microsoft.com/office/officeart/2005/8/layout/pyramid4"/>
    <dgm:cxn modelId="{E1835CF3-962F-7343-9443-FAEE34F234AD}" type="presOf" srcId="{7B0701EC-8E27-7940-B5ED-D8E0D33F408A}" destId="{38157CAA-60CD-5C4E-AE7D-74F3031FC3E0}" srcOrd="0" destOrd="0" presId="urn:microsoft.com/office/officeart/2005/8/layout/pyramid4"/>
    <dgm:cxn modelId="{E92175FA-F4D3-4C43-B3B5-1136C97A8C38}" srcId="{66C10ACC-E44D-FA40-B429-B5AA15FEE4E9}" destId="{7B0701EC-8E27-7940-B5ED-D8E0D33F408A}" srcOrd="2" destOrd="0" parTransId="{ECE127FB-D20C-B746-B3BC-63AFA8626E67}" sibTransId="{EBC12225-6046-0A48-A5CF-9163C25374E5}"/>
    <dgm:cxn modelId="{75F1F19A-F8E8-4942-B5DD-92F6439CD71F}" type="presParOf" srcId="{8235AE31-374A-AB4A-AB7B-B6CDECC3B5FC}" destId="{5C77EF0E-F350-8E45-BC0D-ECD63D13E60A}" srcOrd="0" destOrd="0" presId="urn:microsoft.com/office/officeart/2005/8/layout/pyramid4"/>
    <dgm:cxn modelId="{D2F4F210-2A9A-2844-B345-CAFC564AC3D9}" type="presParOf" srcId="{8235AE31-374A-AB4A-AB7B-B6CDECC3B5FC}" destId="{FF0ACD8F-6B30-704E-988D-FDF01B7B2054}" srcOrd="1" destOrd="0" presId="urn:microsoft.com/office/officeart/2005/8/layout/pyramid4"/>
    <dgm:cxn modelId="{BBA6B664-9082-7145-87B1-4D8C6B93ABCB}" type="presParOf" srcId="{8235AE31-374A-AB4A-AB7B-B6CDECC3B5FC}" destId="{38157CAA-60CD-5C4E-AE7D-74F3031FC3E0}" srcOrd="2" destOrd="0" presId="urn:microsoft.com/office/officeart/2005/8/layout/pyramid4"/>
    <dgm:cxn modelId="{7B40ED7F-BAE7-6648-B358-621711C7A52E}" type="presParOf" srcId="{8235AE31-374A-AB4A-AB7B-B6CDECC3B5FC}" destId="{DDA6D91C-A606-8E43-B768-B194086AE65B}"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7A71AA-C8C4-4B91-AF65-C8647AF06BF0}" type="doc">
      <dgm:prSet loTypeId="urn:microsoft.com/office/officeart/2009/3/layout/IncreasingArrowsProcess" loCatId="process" qsTypeId="urn:microsoft.com/office/officeart/2005/8/quickstyle/3d2" qsCatId="3D" csTypeId="urn:microsoft.com/office/officeart/2005/8/colors/accent4_3" csCatId="accent4" phldr="1"/>
      <dgm:spPr/>
      <dgm:t>
        <a:bodyPr/>
        <a:lstStyle/>
        <a:p>
          <a:endParaRPr lang="it-IT"/>
        </a:p>
      </dgm:t>
    </dgm:pt>
    <dgm:pt modelId="{0476EC0F-626A-43F7-9B57-3213D23D4C0D}">
      <dgm:prSet phldrT="[Testo]"/>
      <dgm:spPr>
        <a:solidFill>
          <a:srgbClr val="C00000"/>
        </a:solidFill>
      </dgm:spPr>
      <dgm:t>
        <a:bodyPr/>
        <a:lstStyle/>
        <a:p>
          <a:r>
            <a:rPr lang="it-IT" b="1">
              <a:effectLst>
                <a:outerShdw blurRad="38100" dist="38100" dir="2700000" algn="tl">
                  <a:srgbClr val="000000">
                    <a:alpha val="43137"/>
                  </a:srgbClr>
                </a:outerShdw>
              </a:effectLst>
              <a:latin typeface="Bahnschrift SemiCondensed" panose="020B0502040204020203" pitchFamily="34" charset="0"/>
              <a:cs typeface="Biome" panose="020B0503030204020804" pitchFamily="34" charset="0"/>
            </a:rPr>
            <a:t>Descrizione sintetica della figura</a:t>
          </a:r>
        </a:p>
      </dgm:t>
    </dgm:pt>
    <dgm:pt modelId="{C02252BD-8A35-4084-9965-BFCBFC8443BC}" type="parTrans" cxnId="{234EEB6D-6F3A-4ED3-9633-EFF47433BBFE}">
      <dgm:prSet/>
      <dgm:spPr/>
      <dgm:t>
        <a:bodyPr/>
        <a:lstStyle/>
        <a:p>
          <a:endParaRPr lang="it-IT"/>
        </a:p>
      </dgm:t>
    </dgm:pt>
    <dgm:pt modelId="{6ECE1BF6-145E-47E3-A676-C8FF6120FF39}" type="sibTrans" cxnId="{234EEB6D-6F3A-4ED3-9633-EFF47433BBFE}">
      <dgm:prSet/>
      <dgm:spPr/>
      <dgm:t>
        <a:bodyPr/>
        <a:lstStyle/>
        <a:p>
          <a:endParaRPr lang="it-IT"/>
        </a:p>
      </dgm:t>
    </dgm:pt>
    <dgm:pt modelId="{88835169-34F2-4E9E-88A9-969BEB0B212B}">
      <dgm:prSet phldrT="[Testo]" custT="1"/>
      <dgm:spPr/>
      <dgm:t>
        <a:bodyPr/>
        <a:lstStyle/>
        <a:p>
          <a:pPr>
            <a:spcAft>
              <a:spcPts val="0"/>
            </a:spcAft>
          </a:pPr>
          <a:endParaRPr lang="it-IT" sz="1600">
            <a:solidFill>
              <a:srgbClr val="002060"/>
            </a:solidFill>
            <a:effectLst>
              <a:outerShdw blurRad="38100" dist="38100" dir="2700000" algn="tl">
                <a:srgbClr val="000000">
                  <a:alpha val="43137"/>
                </a:srgbClr>
              </a:outerShdw>
            </a:effectLst>
            <a:latin typeface="Century Gothic" panose="020B0502020202020204" pitchFamily="34" charset="0"/>
          </a:endParaRPr>
        </a:p>
        <a:p>
          <a:pPr>
            <a:spcAft>
              <a:spcPts val="0"/>
            </a:spcAft>
          </a:pPr>
          <a:r>
            <a:rPr lang="it-IT" sz="1600">
              <a:solidFill>
                <a:srgbClr val="002060"/>
              </a:solidFill>
              <a:effectLst>
                <a:outerShdw blurRad="38100" dist="38100" dir="2700000" algn="tl">
                  <a:srgbClr val="000000">
                    <a:alpha val="43137"/>
                  </a:srgbClr>
                </a:outerShdw>
              </a:effectLst>
              <a:latin typeface="Century Gothic" panose="020B0502020202020204" pitchFamily="34" charset="0"/>
            </a:rPr>
            <a:t>Standard formativo minimo con competenze declinate in rapporto ai processi/sequenze/</a:t>
          </a:r>
        </a:p>
        <a:p>
          <a:pPr>
            <a:spcAft>
              <a:spcPct val="35000"/>
            </a:spcAft>
          </a:pPr>
          <a:r>
            <a:rPr lang="it-IT" sz="1600">
              <a:solidFill>
                <a:srgbClr val="002060"/>
              </a:solidFill>
              <a:effectLst>
                <a:outerShdw blurRad="38100" dist="38100" dir="2700000" algn="tl">
                  <a:srgbClr val="000000">
                    <a:alpha val="43137"/>
                  </a:srgbClr>
                </a:outerShdw>
              </a:effectLst>
              <a:latin typeface="Century Gothic" panose="020B0502020202020204" pitchFamily="34" charset="0"/>
            </a:rPr>
            <a:t>aree di attività che caratterizzano la figura</a:t>
          </a:r>
        </a:p>
      </dgm:t>
    </dgm:pt>
    <dgm:pt modelId="{D114B6A9-130B-4584-9837-5D9211C89C81}" type="parTrans" cxnId="{573178C3-ED6B-40F2-B125-254809A4D001}">
      <dgm:prSet/>
      <dgm:spPr/>
      <dgm:t>
        <a:bodyPr/>
        <a:lstStyle/>
        <a:p>
          <a:endParaRPr lang="it-IT"/>
        </a:p>
      </dgm:t>
    </dgm:pt>
    <dgm:pt modelId="{A0912F78-096A-4576-A332-88105DDB169E}" type="sibTrans" cxnId="{573178C3-ED6B-40F2-B125-254809A4D001}">
      <dgm:prSet/>
      <dgm:spPr/>
      <dgm:t>
        <a:bodyPr/>
        <a:lstStyle/>
        <a:p>
          <a:endParaRPr lang="it-IT"/>
        </a:p>
      </dgm:t>
    </dgm:pt>
    <dgm:pt modelId="{95CEF467-A579-4F2C-9302-24C46B13C6D7}">
      <dgm:prSet phldrT="[Testo]"/>
      <dgm:spPr>
        <a:solidFill>
          <a:schemeClr val="tx2">
            <a:lumMod val="75000"/>
          </a:schemeClr>
        </a:solidFill>
      </dgm:spPr>
      <dgm:t>
        <a:bodyPr/>
        <a:lstStyle/>
        <a:p>
          <a:r>
            <a:rPr lang="it-IT" b="1" dirty="0">
              <a:effectLst>
                <a:outerShdw blurRad="38100" dist="38100" dir="2700000" algn="tl">
                  <a:srgbClr val="000000">
                    <a:alpha val="43137"/>
                  </a:srgbClr>
                </a:outerShdw>
              </a:effectLst>
              <a:latin typeface="Bahnschrift SemiCondensed" panose="020B0502040204020203" pitchFamily="34" charset="0"/>
            </a:rPr>
            <a:t>          Correlazioni</a:t>
          </a:r>
        </a:p>
      </dgm:t>
    </dgm:pt>
    <dgm:pt modelId="{2FA8B101-FCDC-4D54-834D-12999872B81C}" type="parTrans" cxnId="{08B46F15-8D9D-4573-A934-637562131B67}">
      <dgm:prSet/>
      <dgm:spPr/>
      <dgm:t>
        <a:bodyPr/>
        <a:lstStyle/>
        <a:p>
          <a:endParaRPr lang="it-IT"/>
        </a:p>
      </dgm:t>
    </dgm:pt>
    <dgm:pt modelId="{EDD3CE8F-8617-44BA-A818-CC5F6563BD9C}" type="sibTrans" cxnId="{08B46F15-8D9D-4573-A934-637562131B67}">
      <dgm:prSet/>
      <dgm:spPr/>
      <dgm:t>
        <a:bodyPr/>
        <a:lstStyle/>
        <a:p>
          <a:endParaRPr lang="it-IT"/>
        </a:p>
      </dgm:t>
    </dgm:pt>
    <dgm:pt modelId="{0E1355EA-D8BE-4DDB-A9BB-5B882A97083B}">
      <dgm:prSet phldrT="[Testo]" custT="1"/>
      <dgm:spPr>
        <a:ln>
          <a:noFill/>
        </a:ln>
      </dgm:spPr>
      <dgm:t>
        <a:bodyPr/>
        <a:lstStyle/>
        <a:p>
          <a:pPr marL="0">
            <a:spcAft>
              <a:spcPts val="500"/>
            </a:spcAft>
          </a:pPr>
          <a:r>
            <a:rPr lang="it-IT" sz="1600" dirty="0">
              <a:solidFill>
                <a:srgbClr val="002060"/>
              </a:solidFill>
              <a:effectLst>
                <a:outerShdw blurRad="38100" dist="38100" dir="2700000" algn="tl">
                  <a:srgbClr val="000000">
                    <a:alpha val="43137"/>
                  </a:srgbClr>
                </a:outerShdw>
              </a:effectLst>
              <a:latin typeface="Century Gothic" panose="020B0502020202020204" pitchFamily="34" charset="0"/>
            </a:rPr>
            <a:t>- Referenziazioni al QNQ/EQF </a:t>
          </a:r>
        </a:p>
        <a:p>
          <a:pPr marL="184150" indent="-49213">
            <a:spcAft>
              <a:spcPts val="500"/>
            </a:spcAft>
            <a:tabLst/>
          </a:pPr>
          <a:r>
            <a:rPr lang="it-IT" sz="1500" dirty="0">
              <a:solidFill>
                <a:srgbClr val="002060"/>
              </a:solidFill>
              <a:effectLst>
                <a:outerShdw blurRad="38100" dist="38100" dir="2700000" algn="tl">
                  <a:srgbClr val="000000">
                    <a:alpha val="43137"/>
                  </a:srgbClr>
                </a:outerShdw>
              </a:effectLst>
              <a:latin typeface="Century Gothic" panose="020B0502020202020204" pitchFamily="34" charset="0"/>
            </a:rPr>
            <a:t>3° liv. Qualifica;  </a:t>
          </a:r>
        </a:p>
        <a:p>
          <a:pPr marL="184150" indent="-49213">
            <a:spcAft>
              <a:spcPts val="500"/>
            </a:spcAft>
            <a:tabLst/>
          </a:pPr>
          <a:r>
            <a:rPr lang="it-IT" sz="1500" dirty="0">
              <a:solidFill>
                <a:srgbClr val="002060"/>
              </a:solidFill>
              <a:effectLst>
                <a:outerShdw blurRad="38100" dist="38100" dir="2700000" algn="tl">
                  <a:srgbClr val="000000">
                    <a:alpha val="43137"/>
                  </a:srgbClr>
                </a:outerShdw>
              </a:effectLst>
              <a:latin typeface="Century Gothic" panose="020B0502020202020204" pitchFamily="34" charset="0"/>
            </a:rPr>
            <a:t>4° liv. Diploma quadriennale;</a:t>
          </a:r>
        </a:p>
        <a:p>
          <a:pPr marL="0">
            <a:spcAft>
              <a:spcPts val="500"/>
            </a:spcAft>
          </a:pPr>
          <a:r>
            <a:rPr lang="it-IT" sz="1500" dirty="0">
              <a:solidFill>
                <a:srgbClr val="002060"/>
              </a:solidFill>
              <a:effectLst>
                <a:outerShdw blurRad="38100" dist="38100" dir="2700000" algn="tl">
                  <a:srgbClr val="000000">
                    <a:alpha val="43137"/>
                  </a:srgbClr>
                </a:outerShdw>
              </a:effectLst>
              <a:latin typeface="Century Gothic" panose="020B0502020202020204" pitchFamily="34" charset="0"/>
            </a:rPr>
            <a:t>- </a:t>
          </a:r>
          <a:r>
            <a:rPr lang="it-IT" sz="1600" dirty="0">
              <a:solidFill>
                <a:srgbClr val="002060"/>
              </a:solidFill>
              <a:effectLst>
                <a:outerShdw blurRad="38100" dist="38100" dir="2700000" algn="tl">
                  <a:srgbClr val="000000">
                    <a:alpha val="43137"/>
                  </a:srgbClr>
                </a:outerShdw>
              </a:effectLst>
              <a:latin typeface="Century Gothic" panose="020B0502020202020204" pitchFamily="34" charset="0"/>
            </a:rPr>
            <a:t>Referenziazione ai codici  </a:t>
          </a:r>
          <a:r>
            <a:rPr lang="it-IT" sz="1600" b="1" dirty="0">
              <a:solidFill>
                <a:srgbClr val="002060"/>
              </a:solidFill>
              <a:effectLst>
                <a:outerShdw blurRad="38100" dist="38100" dir="2700000" algn="tl">
                  <a:srgbClr val="000000">
                    <a:alpha val="43137"/>
                  </a:srgbClr>
                </a:outerShdw>
              </a:effectLst>
              <a:latin typeface="Century Gothic" panose="020B0502020202020204" pitchFamily="34" charset="0"/>
            </a:rPr>
            <a:t>ATECO </a:t>
          </a:r>
          <a:r>
            <a:rPr lang="it-IT" sz="1500" b="1" dirty="0">
              <a:solidFill>
                <a:srgbClr val="002060"/>
              </a:solidFill>
              <a:effectLst>
                <a:outerShdw blurRad="38100" dist="38100" dir="2700000" algn="tl">
                  <a:srgbClr val="000000">
                    <a:alpha val="43137"/>
                  </a:srgbClr>
                </a:outerShdw>
              </a:effectLst>
              <a:latin typeface="Century Gothic" panose="020B0502020202020204" pitchFamily="34" charset="0"/>
            </a:rPr>
            <a:t>(fino al 4° digit)</a:t>
          </a:r>
        </a:p>
        <a:p>
          <a:pPr marL="0">
            <a:spcAft>
              <a:spcPts val="500"/>
            </a:spcAft>
          </a:pPr>
          <a:r>
            <a:rPr lang="it-IT" sz="1500" dirty="0">
              <a:solidFill>
                <a:srgbClr val="002060"/>
              </a:solidFill>
              <a:effectLst>
                <a:outerShdw blurRad="38100" dist="38100" dir="2700000" algn="tl">
                  <a:srgbClr val="000000">
                    <a:alpha val="43137"/>
                  </a:srgbClr>
                </a:outerShdw>
              </a:effectLst>
              <a:latin typeface="Century Gothic" panose="020B0502020202020204" pitchFamily="34" charset="0"/>
            </a:rPr>
            <a:t>- </a:t>
          </a:r>
          <a:r>
            <a:rPr lang="it-IT" sz="1600" dirty="0">
              <a:solidFill>
                <a:srgbClr val="002060"/>
              </a:solidFill>
              <a:effectLst>
                <a:outerShdw blurRad="38100" dist="38100" dir="2700000" algn="tl">
                  <a:srgbClr val="000000">
                    <a:alpha val="43137"/>
                  </a:srgbClr>
                </a:outerShdw>
              </a:effectLst>
              <a:latin typeface="Century Gothic" panose="020B0502020202020204" pitchFamily="34" charset="0"/>
            </a:rPr>
            <a:t>Referenziazione </a:t>
          </a:r>
          <a:r>
            <a:rPr lang="it-IT" sz="1600" b="1" dirty="0">
              <a:solidFill>
                <a:srgbClr val="002060"/>
              </a:solidFill>
              <a:effectLst>
                <a:outerShdw blurRad="38100" dist="38100" dir="2700000" algn="tl">
                  <a:srgbClr val="000000">
                    <a:alpha val="43137"/>
                  </a:srgbClr>
                </a:outerShdw>
              </a:effectLst>
              <a:latin typeface="Century Gothic" panose="020B0502020202020204" pitchFamily="34" charset="0"/>
            </a:rPr>
            <a:t>CP ISTAT </a:t>
          </a:r>
        </a:p>
        <a:p>
          <a:pPr marL="0">
            <a:spcAft>
              <a:spcPts val="500"/>
            </a:spcAft>
          </a:pPr>
          <a:r>
            <a:rPr lang="it-IT" sz="1500" dirty="0">
              <a:solidFill>
                <a:srgbClr val="002060"/>
              </a:solidFill>
              <a:effectLst>
                <a:outerShdw blurRad="38100" dist="38100" dir="2700000" algn="tl">
                  <a:srgbClr val="000000">
                    <a:alpha val="43137"/>
                  </a:srgbClr>
                </a:outerShdw>
              </a:effectLst>
              <a:latin typeface="Century Gothic" panose="020B0502020202020204" pitchFamily="34" charset="0"/>
            </a:rPr>
            <a:t>- </a:t>
          </a:r>
          <a:r>
            <a:rPr lang="it-IT" sz="1600" dirty="0">
              <a:solidFill>
                <a:srgbClr val="002060"/>
              </a:solidFill>
              <a:effectLst>
                <a:outerShdw blurRad="38100" dist="38100" dir="2700000" algn="tl">
                  <a:srgbClr val="000000">
                    <a:alpha val="43137"/>
                  </a:srgbClr>
                </a:outerShdw>
              </a:effectLst>
              <a:latin typeface="Century Gothic" panose="020B0502020202020204" pitchFamily="34" charset="0"/>
            </a:rPr>
            <a:t>Correlazione </a:t>
          </a:r>
          <a:r>
            <a:rPr lang="it-IT" sz="1600" b="1" dirty="0">
              <a:solidFill>
                <a:srgbClr val="002060"/>
              </a:solidFill>
              <a:effectLst>
                <a:outerShdw blurRad="38100" dist="38100" dir="2700000" algn="tl">
                  <a:srgbClr val="000000">
                    <a:alpha val="43137"/>
                  </a:srgbClr>
                </a:outerShdw>
              </a:effectLst>
              <a:latin typeface="Century Gothic" panose="020B0502020202020204" pitchFamily="34" charset="0"/>
            </a:rPr>
            <a:t>SEP </a:t>
          </a:r>
        </a:p>
        <a:p>
          <a:pPr marL="0">
            <a:spcAft>
              <a:spcPts val="500"/>
            </a:spcAft>
          </a:pPr>
          <a:r>
            <a:rPr lang="it-IT" sz="1400" dirty="0">
              <a:solidFill>
                <a:srgbClr val="002060"/>
              </a:solidFill>
              <a:effectLst>
                <a:outerShdw blurRad="38100" dist="38100" dir="2700000" algn="tl">
                  <a:srgbClr val="000000">
                    <a:alpha val="43137"/>
                  </a:srgbClr>
                </a:outerShdw>
              </a:effectLst>
              <a:latin typeface="Century Gothic" panose="020B0502020202020204" pitchFamily="34" charset="0"/>
            </a:rPr>
            <a:t>(Processi-Sequenze di processi-Aree di attività)</a:t>
          </a:r>
        </a:p>
      </dgm:t>
    </dgm:pt>
    <dgm:pt modelId="{886C0C5F-2A3D-4D76-A602-32DFBB9BD195}" type="parTrans" cxnId="{D04BBCB2-F349-4ED5-8F10-E76E133D5319}">
      <dgm:prSet/>
      <dgm:spPr/>
      <dgm:t>
        <a:bodyPr/>
        <a:lstStyle/>
        <a:p>
          <a:endParaRPr lang="it-IT"/>
        </a:p>
      </dgm:t>
    </dgm:pt>
    <dgm:pt modelId="{0D1704A5-E39F-4EB9-BF36-418FB95C61DC}" type="sibTrans" cxnId="{D04BBCB2-F349-4ED5-8F10-E76E133D5319}">
      <dgm:prSet/>
      <dgm:spPr/>
      <dgm:t>
        <a:bodyPr/>
        <a:lstStyle/>
        <a:p>
          <a:endParaRPr lang="it-IT"/>
        </a:p>
      </dgm:t>
    </dgm:pt>
    <dgm:pt modelId="{9A18E29C-7EE5-4508-9164-12CCE16947EA}">
      <dgm:prSet phldrT="[Testo]"/>
      <dgm:spPr>
        <a:solidFill>
          <a:srgbClr val="FFFD78"/>
        </a:solidFill>
      </dgm:spPr>
      <dgm:t>
        <a:bodyPr/>
        <a:lstStyle/>
        <a:p>
          <a:pPr algn="ctr"/>
          <a:r>
            <a:rPr lang="it-IT" b="1" dirty="0">
              <a:effectLst>
                <a:outerShdw blurRad="38100" dist="38100" dir="2700000" algn="tl">
                  <a:srgbClr val="000000">
                    <a:alpha val="43137"/>
                  </a:srgbClr>
                </a:outerShdw>
              </a:effectLst>
              <a:latin typeface="Bahnschrift SemiCondensed" panose="020B0502040204020203" pitchFamily="34" charset="0"/>
            </a:rPr>
            <a:t> </a:t>
          </a:r>
          <a:r>
            <a:rPr lang="it-IT" b="0" cap="none" spc="0" dirty="0">
              <a:ln w="0">
                <a:noFill/>
              </a:ln>
              <a:solidFill>
                <a:schemeClr val="tx1"/>
              </a:solidFill>
              <a:effectLst>
                <a:outerShdw blurRad="38100" dist="19050" dir="2700000" algn="tl" rotWithShape="0">
                  <a:schemeClr val="dk1">
                    <a:alpha val="40000"/>
                  </a:schemeClr>
                </a:outerShdw>
              </a:effectLst>
              <a:latin typeface="Bahnschrift SemiCondensed" panose="020B0502040204020203" pitchFamily="34" charset="0"/>
            </a:rPr>
            <a:t>Competenze</a:t>
          </a:r>
          <a:endParaRPr lang="it-IT" b="1" dirty="0">
            <a:ln w="0">
              <a:noFill/>
            </a:ln>
            <a:solidFill>
              <a:schemeClr val="tx2">
                <a:lumMod val="75000"/>
              </a:schemeClr>
            </a:solidFill>
            <a:effectLst>
              <a:outerShdw blurRad="38100" dist="38100" dir="2700000" algn="tl">
                <a:srgbClr val="000000">
                  <a:alpha val="43137"/>
                </a:srgbClr>
              </a:outerShdw>
            </a:effectLst>
            <a:latin typeface="Bahnschrift SemiCondensed" panose="020B0502040204020203" pitchFamily="34" charset="0"/>
          </a:endParaRPr>
        </a:p>
      </dgm:t>
    </dgm:pt>
    <dgm:pt modelId="{2810B9B9-52F7-4872-8038-F72CFB976989}" type="parTrans" cxnId="{02A19AFC-D0BB-439F-8455-0E2D7386618D}">
      <dgm:prSet/>
      <dgm:spPr/>
      <dgm:t>
        <a:bodyPr/>
        <a:lstStyle/>
        <a:p>
          <a:endParaRPr lang="it-IT"/>
        </a:p>
      </dgm:t>
    </dgm:pt>
    <dgm:pt modelId="{8167AF24-B763-418D-925F-6B1B13BD35BC}" type="sibTrans" cxnId="{02A19AFC-D0BB-439F-8455-0E2D7386618D}">
      <dgm:prSet/>
      <dgm:spPr/>
      <dgm:t>
        <a:bodyPr/>
        <a:lstStyle/>
        <a:p>
          <a:endParaRPr lang="it-IT"/>
        </a:p>
      </dgm:t>
    </dgm:pt>
    <dgm:pt modelId="{6D46815D-2C4C-41F1-95F3-C2F06AC2B52F}">
      <dgm:prSet phldrT="[Testo]" custT="1"/>
      <dgm:spPr>
        <a:scene3d>
          <a:camera prst="orthographicFront"/>
          <a:lightRig rig="threePt" dir="t">
            <a:rot lat="0" lon="0" rev="7500000"/>
          </a:lightRig>
        </a:scene3d>
      </dgm:spPr>
      <dgm:t>
        <a:bodyPr/>
        <a:lstStyle/>
        <a:p>
          <a:pPr algn="l">
            <a:lnSpc>
              <a:spcPct val="90000"/>
            </a:lnSpc>
            <a:spcAft>
              <a:spcPct val="35000"/>
            </a:spcAft>
          </a:pPr>
          <a:r>
            <a:rPr lang="it-IT" sz="1500" b="1" dirty="0">
              <a:solidFill>
                <a:srgbClr val="002060"/>
              </a:solidFill>
              <a:effectLst>
                <a:outerShdw blurRad="38100" dist="38100" dir="2700000" algn="tl">
                  <a:srgbClr val="000000">
                    <a:alpha val="43137"/>
                  </a:srgbClr>
                </a:outerShdw>
              </a:effectLst>
              <a:latin typeface="Century Gothic" panose="020B0502020202020204" pitchFamily="34" charset="0"/>
            </a:rPr>
            <a:t>COMPETENZE DI BASE </a:t>
          </a:r>
        </a:p>
        <a:p>
          <a:pPr algn="l">
            <a:lnSpc>
              <a:spcPct val="90000"/>
            </a:lnSpc>
            <a:spcAft>
              <a:spcPct val="35000"/>
            </a:spcAft>
          </a:pPr>
          <a:r>
            <a:rPr lang="it-IT" sz="1500" b="1" dirty="0">
              <a:solidFill>
                <a:srgbClr val="002060"/>
              </a:solidFill>
              <a:effectLst>
                <a:outerShdw blurRad="38100" dist="38100" dir="2700000" algn="tl">
                  <a:srgbClr val="000000">
                    <a:alpha val="43137"/>
                  </a:srgbClr>
                </a:outerShdw>
              </a:effectLst>
              <a:latin typeface="Century Gothic" panose="020B0502020202020204" pitchFamily="34" charset="0"/>
            </a:rPr>
            <a:t>COMPETENZE TECNICO-PROF. </a:t>
          </a:r>
        </a:p>
        <a:p>
          <a:pPr algn="ctr">
            <a:lnSpc>
              <a:spcPct val="100000"/>
            </a:lnSpc>
            <a:spcAft>
              <a:spcPts val="0"/>
            </a:spcAft>
          </a:pPr>
          <a:r>
            <a:rPr lang="it-IT" sz="1500" b="1" u="sng" dirty="0">
              <a:solidFill>
                <a:srgbClr val="C00000"/>
              </a:solidFill>
              <a:effectLst>
                <a:outerShdw blurRad="38100" dist="38100" dir="2700000" algn="tl">
                  <a:srgbClr val="000000">
                    <a:alpha val="43137"/>
                  </a:srgbClr>
                </a:outerShdw>
              </a:effectLst>
              <a:latin typeface="Century Gothic" panose="020B0502020202020204" pitchFamily="34" charset="0"/>
            </a:rPr>
            <a:t>Competenze ricorsive</a:t>
          </a:r>
        </a:p>
        <a:p>
          <a:pPr algn="ctr">
            <a:lnSpc>
              <a:spcPct val="90000"/>
            </a:lnSpc>
            <a:spcAft>
              <a:spcPct val="35000"/>
            </a:spcAft>
          </a:pPr>
          <a:r>
            <a:rPr lang="it-IT" sz="1400" b="0" dirty="0">
              <a:solidFill>
                <a:srgbClr val="002060"/>
              </a:solidFill>
              <a:effectLst>
                <a:outerShdw blurRad="38100" dist="38100" dir="2700000" algn="tl">
                  <a:srgbClr val="000000">
                    <a:alpha val="43137"/>
                  </a:srgbClr>
                </a:outerShdw>
              </a:effectLst>
              <a:latin typeface="Century Gothic" panose="020B0502020202020204" pitchFamily="34" charset="0"/>
            </a:rPr>
            <a:t>(3 competenze comuni a tutte le figure)</a:t>
          </a:r>
        </a:p>
        <a:p>
          <a:pPr algn="ctr">
            <a:lnSpc>
              <a:spcPct val="100000"/>
            </a:lnSpc>
            <a:spcAft>
              <a:spcPts val="0"/>
            </a:spcAft>
          </a:pPr>
          <a:r>
            <a:rPr lang="it-IT" sz="1500" b="1" u="sng" dirty="0">
              <a:solidFill>
                <a:srgbClr val="C00000"/>
              </a:solidFill>
              <a:effectLst>
                <a:outerShdw blurRad="38100" dist="38100" dir="2700000" algn="tl">
                  <a:srgbClr val="000000">
                    <a:alpha val="43137"/>
                  </a:srgbClr>
                </a:outerShdw>
              </a:effectLst>
              <a:latin typeface="Century Gothic" panose="020B0502020202020204" pitchFamily="34" charset="0"/>
            </a:rPr>
            <a:t>Competenze comuni e Competenze connotative</a:t>
          </a:r>
        </a:p>
        <a:p>
          <a:pPr algn="ctr">
            <a:lnSpc>
              <a:spcPct val="100000"/>
            </a:lnSpc>
            <a:spcAft>
              <a:spcPts val="0"/>
            </a:spcAft>
          </a:pPr>
          <a:endParaRPr lang="it-IT" sz="1500" b="1" u="sng" dirty="0">
            <a:solidFill>
              <a:srgbClr val="C00000"/>
            </a:solidFill>
            <a:effectLst>
              <a:outerShdw blurRad="38100" dist="38100" dir="2700000" algn="tl">
                <a:srgbClr val="000000">
                  <a:alpha val="43137"/>
                </a:srgbClr>
              </a:outerShdw>
            </a:effectLst>
            <a:latin typeface="Century Gothic" panose="020B0502020202020204" pitchFamily="34" charset="0"/>
          </a:endParaRPr>
        </a:p>
        <a:p>
          <a:pPr algn="ctr">
            <a:lnSpc>
              <a:spcPct val="90000"/>
            </a:lnSpc>
            <a:spcAft>
              <a:spcPct val="35000"/>
            </a:spcAft>
          </a:pPr>
          <a:endParaRPr lang="it-IT" sz="1500" b="1" u="sng" dirty="0">
            <a:solidFill>
              <a:srgbClr val="C00000"/>
            </a:solidFill>
            <a:effectLst>
              <a:outerShdw blurRad="38100" dist="38100" dir="2700000" algn="tl">
                <a:srgbClr val="000000">
                  <a:alpha val="43137"/>
                </a:srgbClr>
              </a:outerShdw>
            </a:effectLst>
            <a:latin typeface="Century Gothic" panose="020B0502020202020204" pitchFamily="34" charset="0"/>
          </a:endParaRPr>
        </a:p>
        <a:p>
          <a:pPr algn="ctr">
            <a:lnSpc>
              <a:spcPct val="90000"/>
            </a:lnSpc>
            <a:spcAft>
              <a:spcPct val="35000"/>
            </a:spcAft>
          </a:pPr>
          <a:endParaRPr lang="it-IT" sz="1500" b="1" dirty="0">
            <a:solidFill>
              <a:srgbClr val="002060"/>
            </a:solidFill>
            <a:effectLst>
              <a:outerShdw blurRad="38100" dist="38100" dir="2700000" algn="tl">
                <a:srgbClr val="000000">
                  <a:alpha val="43137"/>
                </a:srgbClr>
              </a:outerShdw>
            </a:effectLst>
            <a:latin typeface="Century Gothic" panose="020B0502020202020204" pitchFamily="34" charset="0"/>
          </a:endParaRPr>
        </a:p>
        <a:p>
          <a:pPr algn="l">
            <a:lnSpc>
              <a:spcPct val="90000"/>
            </a:lnSpc>
            <a:spcAft>
              <a:spcPct val="35000"/>
            </a:spcAft>
          </a:pPr>
          <a:endParaRPr lang="it-IT" sz="1500" dirty="0">
            <a:solidFill>
              <a:srgbClr val="002060"/>
            </a:solidFill>
            <a:effectLst>
              <a:outerShdw blurRad="38100" dist="38100" dir="2700000" algn="tl">
                <a:srgbClr val="000000">
                  <a:alpha val="43137"/>
                </a:srgbClr>
              </a:outerShdw>
            </a:effectLst>
            <a:latin typeface="Century Gothic" panose="020B0502020202020204" pitchFamily="34" charset="0"/>
          </a:endParaRPr>
        </a:p>
      </dgm:t>
    </dgm:pt>
    <dgm:pt modelId="{A576241A-90C1-4E2F-908B-22D21676169E}" type="parTrans" cxnId="{CC38A4F7-C485-49CD-BEE5-890B8159E173}">
      <dgm:prSet/>
      <dgm:spPr/>
      <dgm:t>
        <a:bodyPr/>
        <a:lstStyle/>
        <a:p>
          <a:endParaRPr lang="it-IT"/>
        </a:p>
      </dgm:t>
    </dgm:pt>
    <dgm:pt modelId="{476DA9EC-AE80-42DE-829D-D61FD364FF6B}" type="sibTrans" cxnId="{CC38A4F7-C485-49CD-BEE5-890B8159E173}">
      <dgm:prSet/>
      <dgm:spPr/>
      <dgm:t>
        <a:bodyPr/>
        <a:lstStyle/>
        <a:p>
          <a:endParaRPr lang="it-IT"/>
        </a:p>
      </dgm:t>
    </dgm:pt>
    <dgm:pt modelId="{21AF01BF-4016-4EEE-9EB4-F5CA8E6F3805}">
      <dgm:prSet phldrT="[Testo]" custT="1"/>
      <dgm:spPr>
        <a:ln>
          <a:noFill/>
        </a:ln>
      </dgm:spPr>
      <dgm:t>
        <a:bodyPr/>
        <a:lstStyle/>
        <a:p>
          <a:pPr marL="0">
            <a:spcAft>
              <a:spcPts val="500"/>
            </a:spcAft>
          </a:pPr>
          <a:endParaRPr lang="it-IT" sz="1500" dirty="0">
            <a:solidFill>
              <a:srgbClr val="002060"/>
            </a:solidFill>
            <a:effectLst>
              <a:outerShdw blurRad="38100" dist="38100" dir="2700000" algn="tl">
                <a:srgbClr val="000000">
                  <a:alpha val="43137"/>
                </a:srgbClr>
              </a:outerShdw>
            </a:effectLst>
            <a:latin typeface="Century Gothic" panose="020B0502020202020204" pitchFamily="34" charset="0"/>
          </a:endParaRPr>
        </a:p>
      </dgm:t>
    </dgm:pt>
    <dgm:pt modelId="{8DBC5971-A76A-45BC-B143-0045E4B7F1B4}" type="parTrans" cxnId="{DA019D60-07B1-4AA8-8ECE-81AB3DAD5FE2}">
      <dgm:prSet/>
      <dgm:spPr/>
      <dgm:t>
        <a:bodyPr/>
        <a:lstStyle/>
        <a:p>
          <a:endParaRPr lang="it-IT"/>
        </a:p>
      </dgm:t>
    </dgm:pt>
    <dgm:pt modelId="{FE814B6B-F63E-4060-8D10-594C3551B2A4}" type="sibTrans" cxnId="{DA019D60-07B1-4AA8-8ECE-81AB3DAD5FE2}">
      <dgm:prSet/>
      <dgm:spPr/>
      <dgm:t>
        <a:bodyPr/>
        <a:lstStyle/>
        <a:p>
          <a:endParaRPr lang="it-IT"/>
        </a:p>
      </dgm:t>
    </dgm:pt>
    <dgm:pt modelId="{69FDA70C-44CA-4B16-9052-F493EDB56E11}">
      <dgm:prSet phldrT="[Testo]" custT="1"/>
      <dgm:spPr>
        <a:ln>
          <a:noFill/>
        </a:ln>
      </dgm:spPr>
      <dgm:t>
        <a:bodyPr/>
        <a:lstStyle/>
        <a:p>
          <a:pPr marL="0">
            <a:spcAft>
              <a:spcPts val="500"/>
            </a:spcAft>
          </a:pPr>
          <a:r>
            <a:rPr lang="it-IT" sz="1500">
              <a:solidFill>
                <a:srgbClr val="002060"/>
              </a:solidFill>
              <a:effectLst>
                <a:outerShdw blurRad="38100" dist="38100" dir="2700000" algn="tl">
                  <a:srgbClr val="000000">
                    <a:alpha val="43137"/>
                  </a:srgbClr>
                </a:outerShdw>
              </a:effectLst>
              <a:latin typeface="Century Gothic" panose="020B0502020202020204" pitchFamily="34" charset="0"/>
            </a:rPr>
            <a:t> </a:t>
          </a:r>
        </a:p>
      </dgm:t>
    </dgm:pt>
    <dgm:pt modelId="{3529850E-AE2F-4FC6-96D1-874277B9E8E2}" type="parTrans" cxnId="{F9CFF60A-6514-43D1-9B4A-A724E7CC62CA}">
      <dgm:prSet/>
      <dgm:spPr/>
      <dgm:t>
        <a:bodyPr/>
        <a:lstStyle/>
        <a:p>
          <a:endParaRPr lang="it-IT"/>
        </a:p>
      </dgm:t>
    </dgm:pt>
    <dgm:pt modelId="{DEB2515F-FAF4-426A-A78E-86A0D0139797}" type="sibTrans" cxnId="{F9CFF60A-6514-43D1-9B4A-A724E7CC62CA}">
      <dgm:prSet/>
      <dgm:spPr/>
      <dgm:t>
        <a:bodyPr/>
        <a:lstStyle/>
        <a:p>
          <a:endParaRPr lang="it-IT"/>
        </a:p>
      </dgm:t>
    </dgm:pt>
    <dgm:pt modelId="{DD75D41C-E01E-4169-BB66-6F51FEF20856}" type="pres">
      <dgm:prSet presAssocID="{FD7A71AA-C8C4-4B91-AF65-C8647AF06BF0}" presName="Name0" presStyleCnt="0">
        <dgm:presLayoutVars>
          <dgm:chMax val="5"/>
          <dgm:chPref val="5"/>
          <dgm:dir/>
          <dgm:animLvl val="lvl"/>
        </dgm:presLayoutVars>
      </dgm:prSet>
      <dgm:spPr/>
    </dgm:pt>
    <dgm:pt modelId="{4BA648B9-99F0-4E1D-9C84-C002C0E7ECFF}" type="pres">
      <dgm:prSet presAssocID="{0476EC0F-626A-43F7-9B57-3213D23D4C0D}" presName="parentText1" presStyleLbl="node1" presStyleIdx="0" presStyleCnt="3" custScaleX="108683" custLinFactNeighborX="862" custLinFactNeighborY="-6171">
        <dgm:presLayoutVars>
          <dgm:chMax/>
          <dgm:chPref val="3"/>
          <dgm:bulletEnabled val="1"/>
        </dgm:presLayoutVars>
      </dgm:prSet>
      <dgm:spPr/>
    </dgm:pt>
    <dgm:pt modelId="{54B698D5-F39D-4B22-88B4-C39DE3FCCB30}" type="pres">
      <dgm:prSet presAssocID="{0476EC0F-626A-43F7-9B57-3213D23D4C0D}" presName="childText1" presStyleLbl="solidAlignAcc1" presStyleIdx="0" presStyleCnt="3" custLinFactNeighborX="-14097" custLinFactNeighborY="-108">
        <dgm:presLayoutVars>
          <dgm:chMax val="0"/>
          <dgm:chPref val="0"/>
          <dgm:bulletEnabled val="1"/>
        </dgm:presLayoutVars>
      </dgm:prSet>
      <dgm:spPr/>
    </dgm:pt>
    <dgm:pt modelId="{B6E329D6-1F1A-4E88-B08E-38467B646C24}" type="pres">
      <dgm:prSet presAssocID="{95CEF467-A579-4F2C-9302-24C46B13C6D7}" presName="parentText2" presStyleLbl="node1" presStyleIdx="1" presStyleCnt="3" custScaleX="111481">
        <dgm:presLayoutVars>
          <dgm:chMax/>
          <dgm:chPref val="3"/>
          <dgm:bulletEnabled val="1"/>
        </dgm:presLayoutVars>
      </dgm:prSet>
      <dgm:spPr/>
    </dgm:pt>
    <dgm:pt modelId="{38ADEFBC-DDFA-4433-8AE9-EE20AB40F6D9}" type="pres">
      <dgm:prSet presAssocID="{95CEF467-A579-4F2C-9302-24C46B13C6D7}" presName="childText2" presStyleLbl="solidAlignAcc1" presStyleIdx="1" presStyleCnt="3" custScaleX="115940" custScaleY="98492" custLinFactNeighborX="-5391" custLinFactNeighborY="-2206">
        <dgm:presLayoutVars>
          <dgm:chMax val="0"/>
          <dgm:chPref val="0"/>
          <dgm:bulletEnabled val="1"/>
        </dgm:presLayoutVars>
      </dgm:prSet>
      <dgm:spPr/>
    </dgm:pt>
    <dgm:pt modelId="{C27202A2-4A97-45C2-80B5-EF99E513551E}" type="pres">
      <dgm:prSet presAssocID="{9A18E29C-7EE5-4508-9164-12CCE16947EA}" presName="parentText3" presStyleLbl="node1" presStyleIdx="2" presStyleCnt="3" custScaleX="113872" custLinFactNeighborX="8623" custLinFactNeighborY="-3910">
        <dgm:presLayoutVars>
          <dgm:chMax/>
          <dgm:chPref val="3"/>
          <dgm:bulletEnabled val="1"/>
        </dgm:presLayoutVars>
      </dgm:prSet>
      <dgm:spPr/>
    </dgm:pt>
    <dgm:pt modelId="{93C6B850-1648-413F-A76E-8A960E634CA8}" type="pres">
      <dgm:prSet presAssocID="{9A18E29C-7EE5-4508-9164-12CCE16947EA}" presName="childText3" presStyleLbl="solidAlignAcc1" presStyleIdx="2" presStyleCnt="3" custScaleX="126744" custLinFactNeighborX="11350" custLinFactNeighborY="-2088">
        <dgm:presLayoutVars>
          <dgm:chMax val="0"/>
          <dgm:chPref val="0"/>
          <dgm:bulletEnabled val="1"/>
        </dgm:presLayoutVars>
      </dgm:prSet>
      <dgm:spPr/>
    </dgm:pt>
  </dgm:ptLst>
  <dgm:cxnLst>
    <dgm:cxn modelId="{2CE6F103-1C93-46F7-B7AC-E7911C01D675}" type="presOf" srcId="{0E1355EA-D8BE-4DDB-A9BB-5B882A97083B}" destId="{38ADEFBC-DDFA-4433-8AE9-EE20AB40F6D9}" srcOrd="0" destOrd="0" presId="urn:microsoft.com/office/officeart/2009/3/layout/IncreasingArrowsProcess"/>
    <dgm:cxn modelId="{F9CFF60A-6514-43D1-9B4A-A724E7CC62CA}" srcId="{95CEF467-A579-4F2C-9302-24C46B13C6D7}" destId="{69FDA70C-44CA-4B16-9052-F493EDB56E11}" srcOrd="2" destOrd="0" parTransId="{3529850E-AE2F-4FC6-96D1-874277B9E8E2}" sibTransId="{DEB2515F-FAF4-426A-A78E-86A0D0139797}"/>
    <dgm:cxn modelId="{08B46F15-8D9D-4573-A934-637562131B67}" srcId="{FD7A71AA-C8C4-4B91-AF65-C8647AF06BF0}" destId="{95CEF467-A579-4F2C-9302-24C46B13C6D7}" srcOrd="1" destOrd="0" parTransId="{2FA8B101-FCDC-4D54-834D-12999872B81C}" sibTransId="{EDD3CE8F-8617-44BA-A818-CC5F6563BD9C}"/>
    <dgm:cxn modelId="{6701442D-F1E1-4F25-9654-5ED486845135}" type="presOf" srcId="{95CEF467-A579-4F2C-9302-24C46B13C6D7}" destId="{B6E329D6-1F1A-4E88-B08E-38467B646C24}" srcOrd="0" destOrd="0" presId="urn:microsoft.com/office/officeart/2009/3/layout/IncreasingArrowsProcess"/>
    <dgm:cxn modelId="{AE170937-962E-4687-8C46-A3AAD139A90A}" type="presOf" srcId="{88835169-34F2-4E9E-88A9-969BEB0B212B}" destId="{54B698D5-F39D-4B22-88B4-C39DE3FCCB30}" srcOrd="0" destOrd="0" presId="urn:microsoft.com/office/officeart/2009/3/layout/IncreasingArrowsProcess"/>
    <dgm:cxn modelId="{DA019D60-07B1-4AA8-8ECE-81AB3DAD5FE2}" srcId="{95CEF467-A579-4F2C-9302-24C46B13C6D7}" destId="{21AF01BF-4016-4EEE-9EB4-F5CA8E6F3805}" srcOrd="1" destOrd="0" parTransId="{8DBC5971-A76A-45BC-B143-0045E4B7F1B4}" sibTransId="{FE814B6B-F63E-4060-8D10-594C3551B2A4}"/>
    <dgm:cxn modelId="{234EEB6D-6F3A-4ED3-9633-EFF47433BBFE}" srcId="{FD7A71AA-C8C4-4B91-AF65-C8647AF06BF0}" destId="{0476EC0F-626A-43F7-9B57-3213D23D4C0D}" srcOrd="0" destOrd="0" parTransId="{C02252BD-8A35-4084-9965-BFCBFC8443BC}" sibTransId="{6ECE1BF6-145E-47E3-A676-C8FF6120FF39}"/>
    <dgm:cxn modelId="{1A76AEA8-F9B0-4059-A172-AB582181230B}" type="presOf" srcId="{69FDA70C-44CA-4B16-9052-F493EDB56E11}" destId="{38ADEFBC-DDFA-4433-8AE9-EE20AB40F6D9}" srcOrd="0" destOrd="2" presId="urn:microsoft.com/office/officeart/2009/3/layout/IncreasingArrowsProcess"/>
    <dgm:cxn modelId="{D04BBCB2-F349-4ED5-8F10-E76E133D5319}" srcId="{95CEF467-A579-4F2C-9302-24C46B13C6D7}" destId="{0E1355EA-D8BE-4DDB-A9BB-5B882A97083B}" srcOrd="0" destOrd="0" parTransId="{886C0C5F-2A3D-4D76-A602-32DFBB9BD195}" sibTransId="{0D1704A5-E39F-4EB9-BF36-418FB95C61DC}"/>
    <dgm:cxn modelId="{6E082FBC-61BA-4C6A-AF8E-297D44562C48}" type="presOf" srcId="{0476EC0F-626A-43F7-9B57-3213D23D4C0D}" destId="{4BA648B9-99F0-4E1D-9C84-C002C0E7ECFF}" srcOrd="0" destOrd="0" presId="urn:microsoft.com/office/officeart/2009/3/layout/IncreasingArrowsProcess"/>
    <dgm:cxn modelId="{BEDF8DBF-55E3-4DC3-9111-FAC7A4448873}" type="presOf" srcId="{9A18E29C-7EE5-4508-9164-12CCE16947EA}" destId="{C27202A2-4A97-45C2-80B5-EF99E513551E}" srcOrd="0" destOrd="0" presId="urn:microsoft.com/office/officeart/2009/3/layout/IncreasingArrowsProcess"/>
    <dgm:cxn modelId="{573178C3-ED6B-40F2-B125-254809A4D001}" srcId="{0476EC0F-626A-43F7-9B57-3213D23D4C0D}" destId="{88835169-34F2-4E9E-88A9-969BEB0B212B}" srcOrd="0" destOrd="0" parTransId="{D114B6A9-130B-4584-9837-5D9211C89C81}" sibTransId="{A0912F78-096A-4576-A332-88105DDB169E}"/>
    <dgm:cxn modelId="{5C3281D9-6751-42C1-8997-4A06FEF86368}" type="presOf" srcId="{FD7A71AA-C8C4-4B91-AF65-C8647AF06BF0}" destId="{DD75D41C-E01E-4169-BB66-6F51FEF20856}" srcOrd="0" destOrd="0" presId="urn:microsoft.com/office/officeart/2009/3/layout/IncreasingArrowsProcess"/>
    <dgm:cxn modelId="{87CD7EF0-857D-4ADB-A7ED-42386642DEAF}" type="presOf" srcId="{6D46815D-2C4C-41F1-95F3-C2F06AC2B52F}" destId="{93C6B850-1648-413F-A76E-8A960E634CA8}" srcOrd="0" destOrd="0" presId="urn:microsoft.com/office/officeart/2009/3/layout/IncreasingArrowsProcess"/>
    <dgm:cxn modelId="{CC38A4F7-C485-49CD-BEE5-890B8159E173}" srcId="{9A18E29C-7EE5-4508-9164-12CCE16947EA}" destId="{6D46815D-2C4C-41F1-95F3-C2F06AC2B52F}" srcOrd="0" destOrd="0" parTransId="{A576241A-90C1-4E2F-908B-22D21676169E}" sibTransId="{476DA9EC-AE80-42DE-829D-D61FD364FF6B}"/>
    <dgm:cxn modelId="{58C651F8-8478-47FC-80CA-BCA8A82A521F}" type="presOf" srcId="{21AF01BF-4016-4EEE-9EB4-F5CA8E6F3805}" destId="{38ADEFBC-DDFA-4433-8AE9-EE20AB40F6D9}" srcOrd="0" destOrd="1" presId="urn:microsoft.com/office/officeart/2009/3/layout/IncreasingArrowsProcess"/>
    <dgm:cxn modelId="{02A19AFC-D0BB-439F-8455-0E2D7386618D}" srcId="{FD7A71AA-C8C4-4B91-AF65-C8647AF06BF0}" destId="{9A18E29C-7EE5-4508-9164-12CCE16947EA}" srcOrd="2" destOrd="0" parTransId="{2810B9B9-52F7-4872-8038-F72CFB976989}" sibTransId="{8167AF24-B763-418D-925F-6B1B13BD35BC}"/>
    <dgm:cxn modelId="{CC0446C5-8DCC-4DCD-B128-67CF08849649}" type="presParOf" srcId="{DD75D41C-E01E-4169-BB66-6F51FEF20856}" destId="{4BA648B9-99F0-4E1D-9C84-C002C0E7ECFF}" srcOrd="0" destOrd="0" presId="urn:microsoft.com/office/officeart/2009/3/layout/IncreasingArrowsProcess"/>
    <dgm:cxn modelId="{CF95F510-87F5-4EA8-A7E1-2255C1B39E86}" type="presParOf" srcId="{DD75D41C-E01E-4169-BB66-6F51FEF20856}" destId="{54B698D5-F39D-4B22-88B4-C39DE3FCCB30}" srcOrd="1" destOrd="0" presId="urn:microsoft.com/office/officeart/2009/3/layout/IncreasingArrowsProcess"/>
    <dgm:cxn modelId="{4CEBF298-09AC-4C7B-960A-D831BB0503A6}" type="presParOf" srcId="{DD75D41C-E01E-4169-BB66-6F51FEF20856}" destId="{B6E329D6-1F1A-4E88-B08E-38467B646C24}" srcOrd="2" destOrd="0" presId="urn:microsoft.com/office/officeart/2009/3/layout/IncreasingArrowsProcess"/>
    <dgm:cxn modelId="{5D483D3B-A014-43E3-A4BB-7C1AF2A39144}" type="presParOf" srcId="{DD75D41C-E01E-4169-BB66-6F51FEF20856}" destId="{38ADEFBC-DDFA-4433-8AE9-EE20AB40F6D9}" srcOrd="3" destOrd="0" presId="urn:microsoft.com/office/officeart/2009/3/layout/IncreasingArrowsProcess"/>
    <dgm:cxn modelId="{4B000F70-8074-40AA-A17B-D5DD7CBD5F5D}" type="presParOf" srcId="{DD75D41C-E01E-4169-BB66-6F51FEF20856}" destId="{C27202A2-4A97-45C2-80B5-EF99E513551E}" srcOrd="4" destOrd="0" presId="urn:microsoft.com/office/officeart/2009/3/layout/IncreasingArrowsProcess"/>
    <dgm:cxn modelId="{D93E657F-C7D3-4AF2-9562-48DB2D348199}" type="presParOf" srcId="{DD75D41C-E01E-4169-BB66-6F51FEF20856}" destId="{93C6B850-1648-413F-A76E-8A960E634CA8}"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38A4D9-0FB8-4C92-AE4B-B6151B82B4D4}" type="doc">
      <dgm:prSet loTypeId="urn:microsoft.com/office/officeart/2005/8/layout/hierarchy2" loCatId="hierarchy" qsTypeId="urn:microsoft.com/office/officeart/2005/8/quickstyle/3d1" qsCatId="3D" csTypeId="urn:microsoft.com/office/officeart/2005/8/colors/accent1_4" csCatId="accent1" phldr="1"/>
      <dgm:spPr/>
      <dgm:t>
        <a:bodyPr/>
        <a:lstStyle/>
        <a:p>
          <a:endParaRPr lang="it-IT"/>
        </a:p>
      </dgm:t>
    </dgm:pt>
    <dgm:pt modelId="{D85F403B-5B1C-4133-9F33-223AC3E0E6FB}">
      <dgm:prSet phldrT="[Text]" custT="1"/>
      <dgm:spPr>
        <a:solidFill>
          <a:srgbClr val="FFFD78"/>
        </a:solidFill>
      </dgm:spPr>
      <dgm:t>
        <a:bodyPr/>
        <a:lstStyle/>
        <a:p>
          <a:r>
            <a:rPr lang="it-IT" sz="2000" b="1" dirty="0">
              <a:solidFill>
                <a:schemeClr val="tx2">
                  <a:lumMod val="75000"/>
                </a:schemeClr>
              </a:solidFill>
              <a:effectLst>
                <a:outerShdw blurRad="38100" dist="38100" dir="2700000" algn="tl">
                  <a:srgbClr val="000000">
                    <a:alpha val="43137"/>
                  </a:srgbClr>
                </a:outerShdw>
              </a:effectLst>
            </a:rPr>
            <a:t>Profilo unitario</a:t>
          </a:r>
        </a:p>
        <a:p>
          <a:r>
            <a:rPr lang="it-IT" sz="1600" b="1" dirty="0">
              <a:solidFill>
                <a:schemeClr val="tx2">
                  <a:lumMod val="75000"/>
                </a:schemeClr>
              </a:solidFill>
              <a:effectLst>
                <a:outerShdw blurRad="38100" dist="38100" dir="2700000" algn="tl">
                  <a:srgbClr val="000000">
                    <a:alpha val="43137"/>
                  </a:srgbClr>
                </a:outerShdw>
              </a:effectLst>
            </a:rPr>
            <a:t>da declinare in relazione a 4 macroaree di attività che contraddistinguono la filiera</a:t>
          </a:r>
        </a:p>
      </dgm:t>
    </dgm:pt>
    <dgm:pt modelId="{1ECB448D-E94E-424D-A9F4-72EF02EC35A6}" type="parTrans" cxnId="{8C65BD9C-AB30-4FE8-B3DD-AADA0E37C47A}">
      <dgm:prSet/>
      <dgm:spPr/>
      <dgm:t>
        <a:bodyPr/>
        <a:lstStyle/>
        <a:p>
          <a:endParaRPr lang="it-IT"/>
        </a:p>
      </dgm:t>
    </dgm:pt>
    <dgm:pt modelId="{F8FF249D-9B5A-4B2A-A1CA-67024DFC25EE}" type="sibTrans" cxnId="{8C65BD9C-AB30-4FE8-B3DD-AADA0E37C47A}">
      <dgm:prSet/>
      <dgm:spPr/>
      <dgm:t>
        <a:bodyPr/>
        <a:lstStyle/>
        <a:p>
          <a:endParaRPr lang="it-IT"/>
        </a:p>
      </dgm:t>
    </dgm:pt>
    <dgm:pt modelId="{D4B49B4A-C8E8-422A-9920-3B2E3C57CB78}">
      <dgm:prSet phldrT="[Text]" custT="1"/>
      <dgm:spPr>
        <a:solidFill>
          <a:srgbClr val="0432FF"/>
        </a:solidFill>
      </dgm:spPr>
      <dgm:t>
        <a:bodyPr/>
        <a:lstStyle/>
        <a:p>
          <a:r>
            <a:rPr lang="it-IT" sz="2000" b="1" i="1">
              <a:solidFill>
                <a:schemeClr val="bg1"/>
              </a:solidFill>
              <a:effectLst>
                <a:outerShdw blurRad="38100" dist="38100" dir="2700000" algn="tl">
                  <a:srgbClr val="000000">
                    <a:alpha val="43137"/>
                  </a:srgbClr>
                </a:outerShdw>
              </a:effectLst>
            </a:rPr>
            <a:t>Enogastronomia</a:t>
          </a:r>
        </a:p>
        <a:p>
          <a:r>
            <a:rPr lang="it-IT" sz="1900" b="1" i="1" err="1">
              <a:solidFill>
                <a:schemeClr val="bg1"/>
              </a:solidFill>
              <a:effectLst>
                <a:outerShdw blurRad="38100" dist="38100" dir="2700000" algn="tl">
                  <a:srgbClr val="000000">
                    <a:alpha val="43137"/>
                  </a:srgbClr>
                </a:outerShdw>
              </a:effectLst>
            </a:rPr>
            <a:t>Ateco</a:t>
          </a:r>
          <a:r>
            <a:rPr lang="it-IT" sz="1900" b="1" i="1">
              <a:solidFill>
                <a:schemeClr val="bg1"/>
              </a:solidFill>
              <a:effectLst>
                <a:outerShdw blurRad="38100" dist="38100" dir="2700000" algn="tl">
                  <a:srgbClr val="000000">
                    <a:alpha val="43137"/>
                  </a:srgbClr>
                </a:outerShdw>
              </a:effectLst>
            </a:rPr>
            <a:t> I-56</a:t>
          </a:r>
        </a:p>
      </dgm:t>
    </dgm:pt>
    <dgm:pt modelId="{AE167F0D-D1A1-46D0-A3D7-D156E85D0603}" type="parTrans" cxnId="{95BD83F2-884C-42FB-9A12-37EF49282AB4}">
      <dgm:prSet/>
      <dgm:spPr/>
      <dgm:t>
        <a:bodyPr/>
        <a:lstStyle/>
        <a:p>
          <a:endParaRPr lang="it-IT"/>
        </a:p>
      </dgm:t>
    </dgm:pt>
    <dgm:pt modelId="{E74EA510-8EAF-4652-962D-441F331BD118}" type="sibTrans" cxnId="{95BD83F2-884C-42FB-9A12-37EF49282AB4}">
      <dgm:prSet/>
      <dgm:spPr/>
      <dgm:t>
        <a:bodyPr/>
        <a:lstStyle/>
        <a:p>
          <a:endParaRPr lang="it-IT"/>
        </a:p>
      </dgm:t>
    </dgm:pt>
    <dgm:pt modelId="{84DE2B73-73C2-4CE7-9010-FDBC73F17D43}">
      <dgm:prSet phldrT="[Text]"/>
      <dgm:spPr>
        <a:solidFill>
          <a:schemeClr val="accent6">
            <a:lumMod val="75000"/>
          </a:schemeClr>
        </a:solidFill>
      </dgm:spPr>
      <dgm:t>
        <a:bodyPr/>
        <a:lstStyle/>
        <a:p>
          <a:r>
            <a:rPr lang="it-IT" b="1" i="1">
              <a:solidFill>
                <a:schemeClr val="bg1"/>
              </a:solidFill>
              <a:effectLst>
                <a:outerShdw blurRad="38100" dist="38100" dir="2700000" algn="tl">
                  <a:srgbClr val="000000">
                    <a:alpha val="43137"/>
                  </a:srgbClr>
                </a:outerShdw>
              </a:effectLst>
            </a:rPr>
            <a:t>Arte bianca e pasticceria</a:t>
          </a:r>
        </a:p>
        <a:p>
          <a:r>
            <a:rPr lang="it-IT" i="1" err="1">
              <a:solidFill>
                <a:schemeClr val="bg1"/>
              </a:solidFill>
              <a:effectLst>
                <a:outerShdw blurRad="38100" dist="38100" dir="2700000" algn="tl">
                  <a:srgbClr val="000000">
                    <a:alpha val="43137"/>
                  </a:srgbClr>
                </a:outerShdw>
              </a:effectLst>
            </a:rPr>
            <a:t>Ateco</a:t>
          </a:r>
          <a:r>
            <a:rPr lang="it-IT" i="1">
              <a:solidFill>
                <a:schemeClr val="bg1"/>
              </a:solidFill>
              <a:effectLst>
                <a:outerShdw blurRad="38100" dist="38100" dir="2700000" algn="tl">
                  <a:srgbClr val="000000">
                    <a:alpha val="43137"/>
                  </a:srgbClr>
                </a:outerShdw>
              </a:effectLst>
            </a:rPr>
            <a:t> C-10 e I-55</a:t>
          </a:r>
        </a:p>
      </dgm:t>
    </dgm:pt>
    <dgm:pt modelId="{D59598A0-5908-48A0-BBC2-7007AD69B9B2}" type="parTrans" cxnId="{3CB7F787-3AC4-4A30-A0CB-4DB8FA4BA46B}">
      <dgm:prSet/>
      <dgm:spPr/>
      <dgm:t>
        <a:bodyPr/>
        <a:lstStyle/>
        <a:p>
          <a:endParaRPr lang="it-IT"/>
        </a:p>
      </dgm:t>
    </dgm:pt>
    <dgm:pt modelId="{6F85F721-3499-4716-87DE-55F6A8062DEE}" type="sibTrans" cxnId="{3CB7F787-3AC4-4A30-A0CB-4DB8FA4BA46B}">
      <dgm:prSet/>
      <dgm:spPr/>
      <dgm:t>
        <a:bodyPr/>
        <a:lstStyle/>
        <a:p>
          <a:endParaRPr lang="it-IT"/>
        </a:p>
      </dgm:t>
    </dgm:pt>
    <dgm:pt modelId="{CE411761-386C-4CE6-AAD4-20621E65EA5D}">
      <dgm:prSet custT="1"/>
      <dgm:spPr>
        <a:gradFill rotWithShape="0">
          <a:gsLst>
            <a:gs pos="0">
              <a:srgbClr val="C00000"/>
            </a:gs>
            <a:gs pos="80000">
              <a:srgbClr val="C00000"/>
            </a:gs>
            <a:gs pos="100000">
              <a:srgbClr val="C00000"/>
            </a:gs>
          </a:gsLst>
        </a:gradFill>
      </dgm:spPr>
      <dgm:t>
        <a:bodyPr/>
        <a:lstStyle/>
        <a:p>
          <a:r>
            <a:rPr lang="it-IT" sz="2000" b="1" i="1">
              <a:solidFill>
                <a:schemeClr val="bg1"/>
              </a:solidFill>
            </a:rPr>
            <a:t>Sala bar e vendita</a:t>
          </a:r>
        </a:p>
        <a:p>
          <a:r>
            <a:rPr lang="it-IT" sz="1900" b="1" i="1" err="1">
              <a:solidFill>
                <a:schemeClr val="bg1"/>
              </a:solidFill>
            </a:rPr>
            <a:t>Ateco</a:t>
          </a:r>
          <a:r>
            <a:rPr lang="it-IT" sz="1900" b="1" i="1">
              <a:solidFill>
                <a:schemeClr val="bg1"/>
              </a:solidFill>
            </a:rPr>
            <a:t> I-56</a:t>
          </a:r>
        </a:p>
      </dgm:t>
    </dgm:pt>
    <dgm:pt modelId="{C2FFD493-C937-4400-9FDD-93411DB04827}" type="parTrans" cxnId="{C0958851-0509-4071-832C-685C3AF5B2A1}">
      <dgm:prSet/>
      <dgm:spPr/>
      <dgm:t>
        <a:bodyPr/>
        <a:lstStyle/>
        <a:p>
          <a:endParaRPr lang="it-IT"/>
        </a:p>
      </dgm:t>
    </dgm:pt>
    <dgm:pt modelId="{946418F5-D405-4663-8649-7DC18D206C0B}" type="sibTrans" cxnId="{C0958851-0509-4071-832C-685C3AF5B2A1}">
      <dgm:prSet/>
      <dgm:spPr/>
      <dgm:t>
        <a:bodyPr/>
        <a:lstStyle/>
        <a:p>
          <a:endParaRPr lang="it-IT"/>
        </a:p>
      </dgm:t>
    </dgm:pt>
    <dgm:pt modelId="{60E8C920-CFAD-4DC7-AA44-4D981CEDAC7C}">
      <dgm:prSet custT="1"/>
      <dgm:spPr>
        <a:solidFill>
          <a:schemeClr val="accent1">
            <a:lumMod val="50000"/>
          </a:schemeClr>
        </a:solidFill>
      </dgm:spPr>
      <dgm:t>
        <a:bodyPr/>
        <a:lstStyle/>
        <a:p>
          <a:r>
            <a:rPr lang="it-IT" sz="2000" b="1" i="1">
              <a:solidFill>
                <a:schemeClr val="bg1"/>
              </a:solidFill>
            </a:rPr>
            <a:t>Accoglienza turistica</a:t>
          </a:r>
        </a:p>
        <a:p>
          <a:r>
            <a:rPr lang="it-IT" sz="1900" b="1" i="1" err="1">
              <a:solidFill>
                <a:schemeClr val="bg1"/>
              </a:solidFill>
            </a:rPr>
            <a:t>Ateco</a:t>
          </a:r>
          <a:r>
            <a:rPr lang="it-IT" sz="1900" b="1" i="1">
              <a:solidFill>
                <a:schemeClr val="bg1"/>
              </a:solidFill>
            </a:rPr>
            <a:t> I-55  N-79 </a:t>
          </a:r>
        </a:p>
        <a:p>
          <a:r>
            <a:rPr lang="it-IT" sz="1900" b="1" i="1">
              <a:solidFill>
                <a:schemeClr val="bg1"/>
              </a:solidFill>
            </a:rPr>
            <a:t>N-82</a:t>
          </a:r>
        </a:p>
      </dgm:t>
    </dgm:pt>
    <dgm:pt modelId="{78FFFBCB-48D4-4C32-9EDD-9B8798A42D32}" type="parTrans" cxnId="{165CECFA-3455-48F8-9ECE-B7BB1979FA31}">
      <dgm:prSet/>
      <dgm:spPr/>
      <dgm:t>
        <a:bodyPr/>
        <a:lstStyle/>
        <a:p>
          <a:endParaRPr lang="it-IT"/>
        </a:p>
      </dgm:t>
    </dgm:pt>
    <dgm:pt modelId="{A70517EB-9B69-4F40-A8A8-5BABB95C38B9}" type="sibTrans" cxnId="{165CECFA-3455-48F8-9ECE-B7BB1979FA31}">
      <dgm:prSet/>
      <dgm:spPr/>
      <dgm:t>
        <a:bodyPr/>
        <a:lstStyle/>
        <a:p>
          <a:endParaRPr lang="it-IT"/>
        </a:p>
      </dgm:t>
    </dgm:pt>
    <dgm:pt modelId="{1D3F8BD3-4229-439E-9221-3559751077E8}" type="pres">
      <dgm:prSet presAssocID="{2138A4D9-0FB8-4C92-AE4B-B6151B82B4D4}" presName="diagram" presStyleCnt="0">
        <dgm:presLayoutVars>
          <dgm:chPref val="1"/>
          <dgm:dir/>
          <dgm:animOne val="branch"/>
          <dgm:animLvl val="lvl"/>
          <dgm:resizeHandles val="exact"/>
        </dgm:presLayoutVars>
      </dgm:prSet>
      <dgm:spPr/>
    </dgm:pt>
    <dgm:pt modelId="{6C8ECE39-0D8F-40CB-989A-7625C41BC6B7}" type="pres">
      <dgm:prSet presAssocID="{D85F403B-5B1C-4133-9F33-223AC3E0E6FB}" presName="root1" presStyleCnt="0"/>
      <dgm:spPr/>
    </dgm:pt>
    <dgm:pt modelId="{CD9E189E-E5BE-4663-ADE2-33554EC54424}" type="pres">
      <dgm:prSet presAssocID="{D85F403B-5B1C-4133-9F33-223AC3E0E6FB}" presName="LevelOneTextNode" presStyleLbl="node0" presStyleIdx="0" presStyleCnt="1" custScaleX="106144" custScaleY="177054" custLinFactNeighborX="-1371" custLinFactNeighborY="-15404">
        <dgm:presLayoutVars>
          <dgm:chPref val="3"/>
        </dgm:presLayoutVars>
      </dgm:prSet>
      <dgm:spPr/>
    </dgm:pt>
    <dgm:pt modelId="{C60C05BD-98F4-4E76-8326-503465C08D57}" type="pres">
      <dgm:prSet presAssocID="{D85F403B-5B1C-4133-9F33-223AC3E0E6FB}" presName="level2hierChild" presStyleCnt="0"/>
      <dgm:spPr/>
    </dgm:pt>
    <dgm:pt modelId="{A5F6F21B-EDEE-46BF-9729-93567C5400E9}" type="pres">
      <dgm:prSet presAssocID="{AE167F0D-D1A1-46D0-A3D7-D156E85D0603}" presName="conn2-1" presStyleLbl="parChTrans1D2" presStyleIdx="0" presStyleCnt="4"/>
      <dgm:spPr/>
    </dgm:pt>
    <dgm:pt modelId="{86540153-F9E8-47DF-ACE5-B88CAB57E804}" type="pres">
      <dgm:prSet presAssocID="{AE167F0D-D1A1-46D0-A3D7-D156E85D0603}" presName="connTx" presStyleLbl="parChTrans1D2" presStyleIdx="0" presStyleCnt="4"/>
      <dgm:spPr/>
    </dgm:pt>
    <dgm:pt modelId="{BE6F2A56-DDD4-4DFC-A2AE-868A968CC69A}" type="pres">
      <dgm:prSet presAssocID="{D4B49B4A-C8E8-422A-9920-3B2E3C57CB78}" presName="root2" presStyleCnt="0"/>
      <dgm:spPr/>
    </dgm:pt>
    <dgm:pt modelId="{91B7CD69-2533-4CFE-A614-7923D3DF762F}" type="pres">
      <dgm:prSet presAssocID="{D4B49B4A-C8E8-422A-9920-3B2E3C57CB78}" presName="LevelTwoTextNode" presStyleLbl="node2" presStyleIdx="0" presStyleCnt="4" custScaleX="111808" custLinFactNeighborX="-877" custLinFactNeighborY="-54056">
        <dgm:presLayoutVars>
          <dgm:chPref val="3"/>
        </dgm:presLayoutVars>
      </dgm:prSet>
      <dgm:spPr/>
    </dgm:pt>
    <dgm:pt modelId="{1B8D0C32-A01D-4712-BEE6-EDA68CA71B1F}" type="pres">
      <dgm:prSet presAssocID="{D4B49B4A-C8E8-422A-9920-3B2E3C57CB78}" presName="level3hierChild" presStyleCnt="0"/>
      <dgm:spPr/>
    </dgm:pt>
    <dgm:pt modelId="{406067A2-6B9C-48B7-B889-DC96E68E9B38}" type="pres">
      <dgm:prSet presAssocID="{C2FFD493-C937-4400-9FDD-93411DB04827}" presName="conn2-1" presStyleLbl="parChTrans1D2" presStyleIdx="1" presStyleCnt="4"/>
      <dgm:spPr/>
    </dgm:pt>
    <dgm:pt modelId="{8C3952A4-9977-4E34-8A59-D9219B007677}" type="pres">
      <dgm:prSet presAssocID="{C2FFD493-C937-4400-9FDD-93411DB04827}" presName="connTx" presStyleLbl="parChTrans1D2" presStyleIdx="1" presStyleCnt="4"/>
      <dgm:spPr/>
    </dgm:pt>
    <dgm:pt modelId="{B365278A-F905-4085-B2B8-168B4D250F37}" type="pres">
      <dgm:prSet presAssocID="{CE411761-386C-4CE6-AAD4-20621E65EA5D}" presName="root2" presStyleCnt="0"/>
      <dgm:spPr/>
    </dgm:pt>
    <dgm:pt modelId="{14F743EF-855B-4659-A2D3-23C6C15BD121}" type="pres">
      <dgm:prSet presAssocID="{CE411761-386C-4CE6-AAD4-20621E65EA5D}" presName="LevelTwoTextNode" presStyleLbl="node2" presStyleIdx="1" presStyleCnt="4" custScaleX="108211" custScaleY="104175">
        <dgm:presLayoutVars>
          <dgm:chPref val="3"/>
        </dgm:presLayoutVars>
      </dgm:prSet>
      <dgm:spPr/>
    </dgm:pt>
    <dgm:pt modelId="{794E9D49-6D5F-41AD-A51B-1E09E7792FC1}" type="pres">
      <dgm:prSet presAssocID="{CE411761-386C-4CE6-AAD4-20621E65EA5D}" presName="level3hierChild" presStyleCnt="0"/>
      <dgm:spPr/>
    </dgm:pt>
    <dgm:pt modelId="{1876E244-38B7-45FF-82C6-CE2B8968AB59}" type="pres">
      <dgm:prSet presAssocID="{78FFFBCB-48D4-4C32-9EDD-9B8798A42D32}" presName="conn2-1" presStyleLbl="parChTrans1D2" presStyleIdx="2" presStyleCnt="4"/>
      <dgm:spPr/>
    </dgm:pt>
    <dgm:pt modelId="{92BEE250-3986-41FA-A2D8-8257961350CE}" type="pres">
      <dgm:prSet presAssocID="{78FFFBCB-48D4-4C32-9EDD-9B8798A42D32}" presName="connTx" presStyleLbl="parChTrans1D2" presStyleIdx="2" presStyleCnt="4"/>
      <dgm:spPr/>
    </dgm:pt>
    <dgm:pt modelId="{A2D738EC-E6EF-4038-B253-616E2718A40F}" type="pres">
      <dgm:prSet presAssocID="{60E8C920-CFAD-4DC7-AA44-4D981CEDAC7C}" presName="root2" presStyleCnt="0"/>
      <dgm:spPr/>
    </dgm:pt>
    <dgm:pt modelId="{49244328-CD43-430A-B5D6-DFFA2EDC996C}" type="pres">
      <dgm:prSet presAssocID="{60E8C920-CFAD-4DC7-AA44-4D981CEDAC7C}" presName="LevelTwoTextNode" presStyleLbl="node2" presStyleIdx="2" presStyleCnt="4" custScaleX="109011" custScaleY="118279" custLinFactNeighborX="2622" custLinFactNeighborY="1720">
        <dgm:presLayoutVars>
          <dgm:chPref val="3"/>
        </dgm:presLayoutVars>
      </dgm:prSet>
      <dgm:spPr/>
    </dgm:pt>
    <dgm:pt modelId="{1ACCC577-F472-4605-A335-E453DD907E17}" type="pres">
      <dgm:prSet presAssocID="{60E8C920-CFAD-4DC7-AA44-4D981CEDAC7C}" presName="level3hierChild" presStyleCnt="0"/>
      <dgm:spPr/>
    </dgm:pt>
    <dgm:pt modelId="{06511B83-141C-43F7-8039-716BC4B77F1F}" type="pres">
      <dgm:prSet presAssocID="{D59598A0-5908-48A0-BBC2-7007AD69B9B2}" presName="conn2-1" presStyleLbl="parChTrans1D2" presStyleIdx="3" presStyleCnt="4"/>
      <dgm:spPr/>
    </dgm:pt>
    <dgm:pt modelId="{066B9E06-6C33-40F6-848D-755C1459F5C2}" type="pres">
      <dgm:prSet presAssocID="{D59598A0-5908-48A0-BBC2-7007AD69B9B2}" presName="connTx" presStyleLbl="parChTrans1D2" presStyleIdx="3" presStyleCnt="4"/>
      <dgm:spPr/>
    </dgm:pt>
    <dgm:pt modelId="{E7F0028A-1B7E-4568-B7C8-1EFBF4BCA741}" type="pres">
      <dgm:prSet presAssocID="{84DE2B73-73C2-4CE7-9010-FDBC73F17D43}" presName="root2" presStyleCnt="0"/>
      <dgm:spPr/>
    </dgm:pt>
    <dgm:pt modelId="{C3B16D7C-CDE1-4FAF-B0F0-D620B5F05580}" type="pres">
      <dgm:prSet presAssocID="{84DE2B73-73C2-4CE7-9010-FDBC73F17D43}" presName="LevelTwoTextNode" presStyleLbl="node2" presStyleIdx="3" presStyleCnt="4" custScaleX="111808" custLinFactNeighborX="-877" custLinFactNeighborY="42621">
        <dgm:presLayoutVars>
          <dgm:chPref val="3"/>
        </dgm:presLayoutVars>
      </dgm:prSet>
      <dgm:spPr/>
    </dgm:pt>
    <dgm:pt modelId="{F2D944FE-E10A-42D0-BEF7-697A8110C83C}" type="pres">
      <dgm:prSet presAssocID="{84DE2B73-73C2-4CE7-9010-FDBC73F17D43}" presName="level3hierChild" presStyleCnt="0"/>
      <dgm:spPr/>
    </dgm:pt>
  </dgm:ptLst>
  <dgm:cxnLst>
    <dgm:cxn modelId="{D0F3700D-0B71-45FE-AD45-49FB2B8F79F9}" type="presOf" srcId="{78FFFBCB-48D4-4C32-9EDD-9B8798A42D32}" destId="{92BEE250-3986-41FA-A2D8-8257961350CE}" srcOrd="1" destOrd="0" presId="urn:microsoft.com/office/officeart/2005/8/layout/hierarchy2"/>
    <dgm:cxn modelId="{83950039-AAD4-4877-9C82-7A18E7E896E2}" type="presOf" srcId="{D59598A0-5908-48A0-BBC2-7007AD69B9B2}" destId="{066B9E06-6C33-40F6-848D-755C1459F5C2}" srcOrd="1" destOrd="0" presId="urn:microsoft.com/office/officeart/2005/8/layout/hierarchy2"/>
    <dgm:cxn modelId="{C0958851-0509-4071-832C-685C3AF5B2A1}" srcId="{D85F403B-5B1C-4133-9F33-223AC3E0E6FB}" destId="{CE411761-386C-4CE6-AAD4-20621E65EA5D}" srcOrd="1" destOrd="0" parTransId="{C2FFD493-C937-4400-9FDD-93411DB04827}" sibTransId="{946418F5-D405-4663-8649-7DC18D206C0B}"/>
    <dgm:cxn modelId="{0D159A63-41C0-469B-9E47-2E428E24E9CF}" type="presOf" srcId="{60E8C920-CFAD-4DC7-AA44-4D981CEDAC7C}" destId="{49244328-CD43-430A-B5D6-DFFA2EDC996C}" srcOrd="0" destOrd="0" presId="urn:microsoft.com/office/officeart/2005/8/layout/hierarchy2"/>
    <dgm:cxn modelId="{15CD4A6F-651F-481A-BB15-25E010DC59AF}" type="presOf" srcId="{AE167F0D-D1A1-46D0-A3D7-D156E85D0603}" destId="{86540153-F9E8-47DF-ACE5-B88CAB57E804}" srcOrd="1" destOrd="0" presId="urn:microsoft.com/office/officeart/2005/8/layout/hierarchy2"/>
    <dgm:cxn modelId="{464AE170-7ECF-49FD-A8DB-C7B64CAC5EF7}" type="presOf" srcId="{78FFFBCB-48D4-4C32-9EDD-9B8798A42D32}" destId="{1876E244-38B7-45FF-82C6-CE2B8968AB59}" srcOrd="0" destOrd="0" presId="urn:microsoft.com/office/officeart/2005/8/layout/hierarchy2"/>
    <dgm:cxn modelId="{4FD3F071-449F-4195-8E19-99D7999F3C45}" type="presOf" srcId="{D4B49B4A-C8E8-422A-9920-3B2E3C57CB78}" destId="{91B7CD69-2533-4CFE-A614-7923D3DF762F}" srcOrd="0" destOrd="0" presId="urn:microsoft.com/office/officeart/2005/8/layout/hierarchy2"/>
    <dgm:cxn modelId="{3CB7F787-3AC4-4A30-A0CB-4DB8FA4BA46B}" srcId="{D85F403B-5B1C-4133-9F33-223AC3E0E6FB}" destId="{84DE2B73-73C2-4CE7-9010-FDBC73F17D43}" srcOrd="3" destOrd="0" parTransId="{D59598A0-5908-48A0-BBC2-7007AD69B9B2}" sibTransId="{6F85F721-3499-4716-87DE-55F6A8062DEE}"/>
    <dgm:cxn modelId="{A3C55F8C-41E1-435D-8E8D-4633176A8F57}" type="presOf" srcId="{C2FFD493-C937-4400-9FDD-93411DB04827}" destId="{406067A2-6B9C-48B7-B889-DC96E68E9B38}" srcOrd="0" destOrd="0" presId="urn:microsoft.com/office/officeart/2005/8/layout/hierarchy2"/>
    <dgm:cxn modelId="{8C65BD9C-AB30-4FE8-B3DD-AADA0E37C47A}" srcId="{2138A4D9-0FB8-4C92-AE4B-B6151B82B4D4}" destId="{D85F403B-5B1C-4133-9F33-223AC3E0E6FB}" srcOrd="0" destOrd="0" parTransId="{1ECB448D-E94E-424D-A9F4-72EF02EC35A6}" sibTransId="{F8FF249D-9B5A-4B2A-A1CA-67024DFC25EE}"/>
    <dgm:cxn modelId="{85814CA2-1C9D-40D9-8DF9-696BC1DB3462}" type="presOf" srcId="{C2FFD493-C937-4400-9FDD-93411DB04827}" destId="{8C3952A4-9977-4E34-8A59-D9219B007677}" srcOrd="1" destOrd="0" presId="urn:microsoft.com/office/officeart/2005/8/layout/hierarchy2"/>
    <dgm:cxn modelId="{50015EA2-4B68-49B0-A75A-56B4A1AFFC7B}" type="presOf" srcId="{84DE2B73-73C2-4CE7-9010-FDBC73F17D43}" destId="{C3B16D7C-CDE1-4FAF-B0F0-D620B5F05580}" srcOrd="0" destOrd="0" presId="urn:microsoft.com/office/officeart/2005/8/layout/hierarchy2"/>
    <dgm:cxn modelId="{9BE099A2-0EC2-4ED2-A6F2-E90CEF267A5A}" type="presOf" srcId="{D85F403B-5B1C-4133-9F33-223AC3E0E6FB}" destId="{CD9E189E-E5BE-4663-ADE2-33554EC54424}" srcOrd="0" destOrd="0" presId="urn:microsoft.com/office/officeart/2005/8/layout/hierarchy2"/>
    <dgm:cxn modelId="{834CBEAE-44C7-4807-8511-191932EED2EE}" type="presOf" srcId="{CE411761-386C-4CE6-AAD4-20621E65EA5D}" destId="{14F743EF-855B-4659-A2D3-23C6C15BD121}" srcOrd="0" destOrd="0" presId="urn:microsoft.com/office/officeart/2005/8/layout/hierarchy2"/>
    <dgm:cxn modelId="{789F35AF-14B3-4A5B-BCA0-761F25698F8D}" type="presOf" srcId="{AE167F0D-D1A1-46D0-A3D7-D156E85D0603}" destId="{A5F6F21B-EDEE-46BF-9729-93567C5400E9}" srcOrd="0" destOrd="0" presId="urn:microsoft.com/office/officeart/2005/8/layout/hierarchy2"/>
    <dgm:cxn modelId="{F7D1DDBB-6A46-459A-8E3D-23D4C79E3B7D}" type="presOf" srcId="{2138A4D9-0FB8-4C92-AE4B-B6151B82B4D4}" destId="{1D3F8BD3-4229-439E-9221-3559751077E8}" srcOrd="0" destOrd="0" presId="urn:microsoft.com/office/officeart/2005/8/layout/hierarchy2"/>
    <dgm:cxn modelId="{95BD83F2-884C-42FB-9A12-37EF49282AB4}" srcId="{D85F403B-5B1C-4133-9F33-223AC3E0E6FB}" destId="{D4B49B4A-C8E8-422A-9920-3B2E3C57CB78}" srcOrd="0" destOrd="0" parTransId="{AE167F0D-D1A1-46D0-A3D7-D156E85D0603}" sibTransId="{E74EA510-8EAF-4652-962D-441F331BD118}"/>
    <dgm:cxn modelId="{72EF91F8-798C-433D-8CD5-C9AA0328F84F}" type="presOf" srcId="{D59598A0-5908-48A0-BBC2-7007AD69B9B2}" destId="{06511B83-141C-43F7-8039-716BC4B77F1F}" srcOrd="0" destOrd="0" presId="urn:microsoft.com/office/officeart/2005/8/layout/hierarchy2"/>
    <dgm:cxn modelId="{165CECFA-3455-48F8-9ECE-B7BB1979FA31}" srcId="{D85F403B-5B1C-4133-9F33-223AC3E0E6FB}" destId="{60E8C920-CFAD-4DC7-AA44-4D981CEDAC7C}" srcOrd="2" destOrd="0" parTransId="{78FFFBCB-48D4-4C32-9EDD-9B8798A42D32}" sibTransId="{A70517EB-9B69-4F40-A8A8-5BABB95C38B9}"/>
    <dgm:cxn modelId="{3F128C78-7B36-412E-A99F-BF8BCFD66B8E}" type="presParOf" srcId="{1D3F8BD3-4229-439E-9221-3559751077E8}" destId="{6C8ECE39-0D8F-40CB-989A-7625C41BC6B7}" srcOrd="0" destOrd="0" presId="urn:microsoft.com/office/officeart/2005/8/layout/hierarchy2"/>
    <dgm:cxn modelId="{2259B25A-9344-4994-AC85-5B320A98479F}" type="presParOf" srcId="{6C8ECE39-0D8F-40CB-989A-7625C41BC6B7}" destId="{CD9E189E-E5BE-4663-ADE2-33554EC54424}" srcOrd="0" destOrd="0" presId="urn:microsoft.com/office/officeart/2005/8/layout/hierarchy2"/>
    <dgm:cxn modelId="{79FAD610-A6E5-428C-AC20-21D5F83482C6}" type="presParOf" srcId="{6C8ECE39-0D8F-40CB-989A-7625C41BC6B7}" destId="{C60C05BD-98F4-4E76-8326-503465C08D57}" srcOrd="1" destOrd="0" presId="urn:microsoft.com/office/officeart/2005/8/layout/hierarchy2"/>
    <dgm:cxn modelId="{44C9D945-7E55-4F5F-8547-5A78A5A03D34}" type="presParOf" srcId="{C60C05BD-98F4-4E76-8326-503465C08D57}" destId="{A5F6F21B-EDEE-46BF-9729-93567C5400E9}" srcOrd="0" destOrd="0" presId="urn:microsoft.com/office/officeart/2005/8/layout/hierarchy2"/>
    <dgm:cxn modelId="{AA3F48DD-B670-4A0C-ABC1-2090FC71226B}" type="presParOf" srcId="{A5F6F21B-EDEE-46BF-9729-93567C5400E9}" destId="{86540153-F9E8-47DF-ACE5-B88CAB57E804}" srcOrd="0" destOrd="0" presId="urn:microsoft.com/office/officeart/2005/8/layout/hierarchy2"/>
    <dgm:cxn modelId="{608536B2-4F16-4850-8709-D352B13D4180}" type="presParOf" srcId="{C60C05BD-98F4-4E76-8326-503465C08D57}" destId="{BE6F2A56-DDD4-4DFC-A2AE-868A968CC69A}" srcOrd="1" destOrd="0" presId="urn:microsoft.com/office/officeart/2005/8/layout/hierarchy2"/>
    <dgm:cxn modelId="{8F497BC8-E532-4D5F-835B-EF3964C0A3A7}" type="presParOf" srcId="{BE6F2A56-DDD4-4DFC-A2AE-868A968CC69A}" destId="{91B7CD69-2533-4CFE-A614-7923D3DF762F}" srcOrd="0" destOrd="0" presId="urn:microsoft.com/office/officeart/2005/8/layout/hierarchy2"/>
    <dgm:cxn modelId="{3348683B-DB75-4894-9330-C793BB0E8933}" type="presParOf" srcId="{BE6F2A56-DDD4-4DFC-A2AE-868A968CC69A}" destId="{1B8D0C32-A01D-4712-BEE6-EDA68CA71B1F}" srcOrd="1" destOrd="0" presId="urn:microsoft.com/office/officeart/2005/8/layout/hierarchy2"/>
    <dgm:cxn modelId="{134E82E1-E6E8-4265-BC92-79C08B6D7110}" type="presParOf" srcId="{C60C05BD-98F4-4E76-8326-503465C08D57}" destId="{406067A2-6B9C-48B7-B889-DC96E68E9B38}" srcOrd="2" destOrd="0" presId="urn:microsoft.com/office/officeart/2005/8/layout/hierarchy2"/>
    <dgm:cxn modelId="{CCDA56D7-BFF4-4AF3-877E-8685C3A0F6C1}" type="presParOf" srcId="{406067A2-6B9C-48B7-B889-DC96E68E9B38}" destId="{8C3952A4-9977-4E34-8A59-D9219B007677}" srcOrd="0" destOrd="0" presId="urn:microsoft.com/office/officeart/2005/8/layout/hierarchy2"/>
    <dgm:cxn modelId="{73366C97-CE5F-4217-BDC6-E18ABB066128}" type="presParOf" srcId="{C60C05BD-98F4-4E76-8326-503465C08D57}" destId="{B365278A-F905-4085-B2B8-168B4D250F37}" srcOrd="3" destOrd="0" presId="urn:microsoft.com/office/officeart/2005/8/layout/hierarchy2"/>
    <dgm:cxn modelId="{D6A6CDC1-764A-46B7-89F1-66DF59C7A31D}" type="presParOf" srcId="{B365278A-F905-4085-B2B8-168B4D250F37}" destId="{14F743EF-855B-4659-A2D3-23C6C15BD121}" srcOrd="0" destOrd="0" presId="urn:microsoft.com/office/officeart/2005/8/layout/hierarchy2"/>
    <dgm:cxn modelId="{DF52C7D1-5821-4DB0-9624-9EDA00B0B9C4}" type="presParOf" srcId="{B365278A-F905-4085-B2B8-168B4D250F37}" destId="{794E9D49-6D5F-41AD-A51B-1E09E7792FC1}" srcOrd="1" destOrd="0" presId="urn:microsoft.com/office/officeart/2005/8/layout/hierarchy2"/>
    <dgm:cxn modelId="{EAD9E732-4DD9-47B2-AD90-D5BB1A591F0F}" type="presParOf" srcId="{C60C05BD-98F4-4E76-8326-503465C08D57}" destId="{1876E244-38B7-45FF-82C6-CE2B8968AB59}" srcOrd="4" destOrd="0" presId="urn:microsoft.com/office/officeart/2005/8/layout/hierarchy2"/>
    <dgm:cxn modelId="{469240F8-DE0A-471C-BF09-DC91AD9F2BF7}" type="presParOf" srcId="{1876E244-38B7-45FF-82C6-CE2B8968AB59}" destId="{92BEE250-3986-41FA-A2D8-8257961350CE}" srcOrd="0" destOrd="0" presId="urn:microsoft.com/office/officeart/2005/8/layout/hierarchy2"/>
    <dgm:cxn modelId="{9B854E16-6141-4AE8-85B7-CDBF7E6138E3}" type="presParOf" srcId="{C60C05BD-98F4-4E76-8326-503465C08D57}" destId="{A2D738EC-E6EF-4038-B253-616E2718A40F}" srcOrd="5" destOrd="0" presId="urn:microsoft.com/office/officeart/2005/8/layout/hierarchy2"/>
    <dgm:cxn modelId="{AC460527-BC95-4D26-AE72-1B0AD9612F79}" type="presParOf" srcId="{A2D738EC-E6EF-4038-B253-616E2718A40F}" destId="{49244328-CD43-430A-B5D6-DFFA2EDC996C}" srcOrd="0" destOrd="0" presId="urn:microsoft.com/office/officeart/2005/8/layout/hierarchy2"/>
    <dgm:cxn modelId="{F4F6CC87-8D2C-4E3F-A22B-A7F2B5777FEF}" type="presParOf" srcId="{A2D738EC-E6EF-4038-B253-616E2718A40F}" destId="{1ACCC577-F472-4605-A335-E453DD907E17}" srcOrd="1" destOrd="0" presId="urn:microsoft.com/office/officeart/2005/8/layout/hierarchy2"/>
    <dgm:cxn modelId="{A7583F3E-65E2-4857-A83C-01E56C00A732}" type="presParOf" srcId="{C60C05BD-98F4-4E76-8326-503465C08D57}" destId="{06511B83-141C-43F7-8039-716BC4B77F1F}" srcOrd="6" destOrd="0" presId="urn:microsoft.com/office/officeart/2005/8/layout/hierarchy2"/>
    <dgm:cxn modelId="{6628D033-93D8-4CC6-8ECF-ED64A2E8C26A}" type="presParOf" srcId="{06511B83-141C-43F7-8039-716BC4B77F1F}" destId="{066B9E06-6C33-40F6-848D-755C1459F5C2}" srcOrd="0" destOrd="0" presId="urn:microsoft.com/office/officeart/2005/8/layout/hierarchy2"/>
    <dgm:cxn modelId="{00045C7F-1889-4A4E-B78A-F534BBE2D9C7}" type="presParOf" srcId="{C60C05BD-98F4-4E76-8326-503465C08D57}" destId="{E7F0028A-1B7E-4568-B7C8-1EFBF4BCA741}" srcOrd="7" destOrd="0" presId="urn:microsoft.com/office/officeart/2005/8/layout/hierarchy2"/>
    <dgm:cxn modelId="{91CAC399-EF8C-435D-8837-E3FC11BE3538}" type="presParOf" srcId="{E7F0028A-1B7E-4568-B7C8-1EFBF4BCA741}" destId="{C3B16D7C-CDE1-4FAF-B0F0-D620B5F05580}" srcOrd="0" destOrd="0" presId="urn:microsoft.com/office/officeart/2005/8/layout/hierarchy2"/>
    <dgm:cxn modelId="{DEFF8201-1090-42E7-B4B6-2245D82482C2}" type="presParOf" srcId="{E7F0028A-1B7E-4568-B7C8-1EFBF4BCA741}" destId="{F2D944FE-E10A-42D0-BEF7-697A8110C83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47F40-315C-4B64-A19C-102D2690BDB1}">
      <dsp:nvSpPr>
        <dsp:cNvPr id="0" name=""/>
        <dsp:cNvSpPr/>
      </dsp:nvSpPr>
      <dsp:spPr>
        <a:xfrm>
          <a:off x="657035" y="0"/>
          <a:ext cx="7446398" cy="403013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6453A5-62E1-4A34-AA3F-8BDCF21968D7}">
      <dsp:nvSpPr>
        <dsp:cNvPr id="0" name=""/>
        <dsp:cNvSpPr/>
      </dsp:nvSpPr>
      <dsp:spPr>
        <a:xfrm>
          <a:off x="4277" y="1209039"/>
          <a:ext cx="2823198" cy="161205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it-IT" sz="1400" b="1" kern="1200" dirty="0">
              <a:latin typeface="Century Schoolbook"/>
            </a:rPr>
            <a:t>Analisi delle esigenze, fabbisogni e opportunità da rilevare in un raccordo organico con il  territorio e il mondo del lavoro </a:t>
          </a:r>
          <a:endParaRPr lang="it-IT" sz="1400" b="1" kern="1200" dirty="0"/>
        </a:p>
      </dsp:txBody>
      <dsp:txXfrm>
        <a:off x="82971" y="1287733"/>
        <a:ext cx="2665810" cy="1454665"/>
      </dsp:txXfrm>
    </dsp:sp>
    <dsp:sp modelId="{C2DF3C75-CF44-45CB-A719-DACC641FAD80}">
      <dsp:nvSpPr>
        <dsp:cNvPr id="0" name=""/>
        <dsp:cNvSpPr/>
      </dsp:nvSpPr>
      <dsp:spPr>
        <a:xfrm>
          <a:off x="2968635" y="1209039"/>
          <a:ext cx="2823198" cy="1612053"/>
        </a:xfrm>
        <a:prstGeom prst="round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55625" rtl="0">
            <a:lnSpc>
              <a:spcPct val="90000"/>
            </a:lnSpc>
            <a:spcBef>
              <a:spcPct val="0"/>
            </a:spcBef>
            <a:spcAft>
              <a:spcPct val="35000"/>
            </a:spcAft>
            <a:buNone/>
          </a:pPr>
          <a:r>
            <a:rPr lang="it-IT" sz="1250" b="1" kern="1200">
              <a:latin typeface="Century Schoolbook"/>
            </a:rPr>
            <a:t>Definizione dell'offerta formativa dell'istituto attraverso l'elaborazione del/dei curricolo/i  specifico  e la declinazione delle competenze secondo la metodologia della progettazione a ritroso</a:t>
          </a:r>
          <a:endParaRPr lang="it-IT" sz="1250" b="1" kern="1200"/>
        </a:p>
      </dsp:txBody>
      <dsp:txXfrm>
        <a:off x="3047329" y="1287733"/>
        <a:ext cx="2665810" cy="1454665"/>
      </dsp:txXfrm>
    </dsp:sp>
    <dsp:sp modelId="{D8364E56-0024-4CF7-B618-2C54FDF3A4CE}">
      <dsp:nvSpPr>
        <dsp:cNvPr id="0" name=""/>
        <dsp:cNvSpPr/>
      </dsp:nvSpPr>
      <dsp:spPr>
        <a:xfrm>
          <a:off x="5932993" y="1209039"/>
          <a:ext cx="2823198" cy="1612053"/>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it-IT" sz="1500" kern="1200">
              <a:latin typeface="Century Schoolbook"/>
            </a:rPr>
            <a:t>Personalizzazione dei quadri orari da formulare in coerenza con il curricolo declinato in percorsi specialistici e con il rispetto dei vincoli di organico </a:t>
          </a:r>
          <a:endParaRPr lang="it-IT" sz="1500" kern="1200"/>
        </a:p>
      </dsp:txBody>
      <dsp:txXfrm>
        <a:off x="6011687" y="1287733"/>
        <a:ext cx="2665810" cy="1454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16A17-DCB7-4CF2-8996-BCC756B52A0F}">
      <dsp:nvSpPr>
        <dsp:cNvPr id="0" name=""/>
        <dsp:cNvSpPr/>
      </dsp:nvSpPr>
      <dsp:spPr>
        <a:xfrm rot="5400000">
          <a:off x="395827" y="1369062"/>
          <a:ext cx="487829" cy="55537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2AF1BD-7CF1-4731-9723-F4DE04F5972F}">
      <dsp:nvSpPr>
        <dsp:cNvPr id="0" name=""/>
        <dsp:cNvSpPr/>
      </dsp:nvSpPr>
      <dsp:spPr>
        <a:xfrm>
          <a:off x="137753" y="520272"/>
          <a:ext cx="2207455" cy="714806"/>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a:effectLst>
                <a:outerShdw blurRad="38100" dist="38100" dir="2700000" algn="tl">
                  <a:srgbClr val="000000">
                    <a:alpha val="43137"/>
                  </a:srgbClr>
                </a:outerShdw>
              </a:effectLst>
            </a:rPr>
            <a:t>PROFILO UNITARIO</a:t>
          </a:r>
        </a:p>
      </dsp:txBody>
      <dsp:txXfrm>
        <a:off x="172653" y="555172"/>
        <a:ext cx="2137655" cy="645006"/>
      </dsp:txXfrm>
    </dsp:sp>
    <dsp:sp modelId="{D1507491-A3C0-41AB-B2E5-BCC078D227DE}">
      <dsp:nvSpPr>
        <dsp:cNvPr id="0" name=""/>
        <dsp:cNvSpPr/>
      </dsp:nvSpPr>
      <dsp:spPr>
        <a:xfrm>
          <a:off x="2679408" y="679122"/>
          <a:ext cx="3418503" cy="46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it-IT" sz="1600" b="1" kern="1200">
              <a:solidFill>
                <a:schemeClr val="tx2">
                  <a:lumMod val="75000"/>
                </a:schemeClr>
              </a:solidFill>
              <a:latin typeface="Century Schoolbook" panose="02040604050505020304" pitchFamily="18" charset="0"/>
            </a:rPr>
            <a:t> D. Lgs. 61/2017 – Regolamento D.I. 92/2018 – Linee guida </a:t>
          </a:r>
        </a:p>
      </dsp:txBody>
      <dsp:txXfrm>
        <a:off x="2679408" y="679122"/>
        <a:ext cx="3418503" cy="464599"/>
      </dsp:txXfrm>
    </dsp:sp>
    <dsp:sp modelId="{66C1A8ED-44A3-47CE-B60D-F1E1A80582C7}">
      <dsp:nvSpPr>
        <dsp:cNvPr id="0" name=""/>
        <dsp:cNvSpPr/>
      </dsp:nvSpPr>
      <dsp:spPr>
        <a:xfrm rot="5400000">
          <a:off x="1271485" y="2463637"/>
          <a:ext cx="487829" cy="555376"/>
        </a:xfrm>
        <a:prstGeom prst="bentUpArrow">
          <a:avLst>
            <a:gd name="adj1" fmla="val 32840"/>
            <a:gd name="adj2" fmla="val 25000"/>
            <a:gd name="adj3" fmla="val 35780"/>
          </a:avLst>
        </a:prstGeom>
        <a:solidFill>
          <a:schemeClr val="accent1">
            <a:tint val="50000"/>
            <a:hueOff val="-4363171"/>
            <a:satOff val="-234"/>
            <a:lumOff val="37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2C1529-6BC0-45FF-9673-2AC2F2905319}">
      <dsp:nvSpPr>
        <dsp:cNvPr id="0" name=""/>
        <dsp:cNvSpPr/>
      </dsp:nvSpPr>
      <dsp:spPr>
        <a:xfrm>
          <a:off x="1018800" y="1402836"/>
          <a:ext cx="2356728" cy="857317"/>
        </a:xfrm>
        <a:prstGeom prst="roundRect">
          <a:avLst>
            <a:gd name="adj" fmla="val 16670"/>
          </a:avLst>
        </a:prstGeom>
        <a:solidFill>
          <a:srgbClr val="7BAD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a:effectLst>
                <a:outerShdw blurRad="38100" dist="38100" dir="2700000" algn="tl">
                  <a:srgbClr val="000000">
                    <a:alpha val="43137"/>
                  </a:srgbClr>
                </a:outerShdw>
              </a:effectLst>
            </a:rPr>
            <a:t>DECLINAZIONE DEL PERCORSO</a:t>
          </a:r>
        </a:p>
      </dsp:txBody>
      <dsp:txXfrm>
        <a:off x="1060658" y="1444694"/>
        <a:ext cx="2273012" cy="773601"/>
      </dsp:txXfrm>
    </dsp:sp>
    <dsp:sp modelId="{AB54FAD2-C5F9-4054-A187-7048911C6E68}">
      <dsp:nvSpPr>
        <dsp:cNvPr id="0" name=""/>
        <dsp:cNvSpPr/>
      </dsp:nvSpPr>
      <dsp:spPr>
        <a:xfrm>
          <a:off x="3521466" y="1589247"/>
          <a:ext cx="2928218" cy="46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it-IT" sz="1600" b="1" kern="1200">
              <a:solidFill>
                <a:schemeClr val="tx2">
                  <a:lumMod val="75000"/>
                </a:schemeClr>
              </a:solidFill>
              <a:latin typeface="Century Schoolbook" panose="02040604050505020304" pitchFamily="18" charset="0"/>
            </a:rPr>
            <a:t>Fabbisogni formativi del territorio - PTOF  </a:t>
          </a:r>
        </a:p>
      </dsp:txBody>
      <dsp:txXfrm>
        <a:off x="3521466" y="1589247"/>
        <a:ext cx="2928218" cy="464599"/>
      </dsp:txXfrm>
    </dsp:sp>
    <dsp:sp modelId="{776951D5-575B-41C1-AA87-24FCE0872123}">
      <dsp:nvSpPr>
        <dsp:cNvPr id="0" name=""/>
        <dsp:cNvSpPr/>
      </dsp:nvSpPr>
      <dsp:spPr>
        <a:xfrm rot="5400000">
          <a:off x="2257383" y="3559555"/>
          <a:ext cx="487829" cy="555376"/>
        </a:xfrm>
        <a:prstGeom prst="bentUpArrow">
          <a:avLst>
            <a:gd name="adj1" fmla="val 32840"/>
            <a:gd name="adj2" fmla="val 25000"/>
            <a:gd name="adj3" fmla="val 35780"/>
          </a:avLst>
        </a:prstGeom>
        <a:solidFill>
          <a:schemeClr val="accent1">
            <a:tint val="50000"/>
            <a:hueOff val="-8726342"/>
            <a:satOff val="-469"/>
            <a:lumOff val="75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405DF-6CDF-47C5-82E5-DB79728C99A8}">
      <dsp:nvSpPr>
        <dsp:cNvPr id="0" name=""/>
        <dsp:cNvSpPr/>
      </dsp:nvSpPr>
      <dsp:spPr>
        <a:xfrm>
          <a:off x="1967433" y="2372474"/>
          <a:ext cx="2503751" cy="1156525"/>
        </a:xfrm>
        <a:prstGeom prst="roundRect">
          <a:avLst>
            <a:gd name="adj" fmla="val 16670"/>
          </a:avLst>
        </a:prstGeom>
        <a:solidFill>
          <a:srgbClr val="884E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a:effectLst>
                <a:outerShdw blurRad="38100" dist="38100" dir="2700000" algn="tl">
                  <a:srgbClr val="000000">
                    <a:alpha val="43137"/>
                  </a:srgbClr>
                </a:outerShdw>
              </a:effectLst>
            </a:rPr>
            <a:t>ARTICOLAZIONE DEL/DEI CURRICOLI D’ISTITUTO</a:t>
          </a:r>
        </a:p>
      </dsp:txBody>
      <dsp:txXfrm>
        <a:off x="2023900" y="2428941"/>
        <a:ext cx="2390817" cy="1043591"/>
      </dsp:txXfrm>
    </dsp:sp>
    <dsp:sp modelId="{06743C7D-0341-49EF-B605-3D8BB040005E}">
      <dsp:nvSpPr>
        <dsp:cNvPr id="0" name=""/>
        <dsp:cNvSpPr/>
      </dsp:nvSpPr>
      <dsp:spPr>
        <a:xfrm>
          <a:off x="4563653" y="2657553"/>
          <a:ext cx="2950114" cy="46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it-IT" sz="1600" b="1" kern="1200" baseline="0">
              <a:solidFill>
                <a:srgbClr val="002060"/>
              </a:solidFill>
              <a:latin typeface="Century Schoolbook" panose="02040604050505020304" pitchFamily="18" charset="0"/>
            </a:rPr>
            <a:t>Collegio Docenti - Dipartimenti</a:t>
          </a:r>
        </a:p>
      </dsp:txBody>
      <dsp:txXfrm>
        <a:off x="4563653" y="2657553"/>
        <a:ext cx="2950114" cy="464599"/>
      </dsp:txXfrm>
    </dsp:sp>
    <dsp:sp modelId="{94E9388E-01AE-4E41-8CDF-99A59FA0E760}">
      <dsp:nvSpPr>
        <dsp:cNvPr id="0" name=""/>
        <dsp:cNvSpPr/>
      </dsp:nvSpPr>
      <dsp:spPr>
        <a:xfrm rot="5400000">
          <a:off x="2975716" y="4503125"/>
          <a:ext cx="487829" cy="555376"/>
        </a:xfrm>
        <a:prstGeom prst="bentUpArrow">
          <a:avLst>
            <a:gd name="adj1" fmla="val 32840"/>
            <a:gd name="adj2" fmla="val 25000"/>
            <a:gd name="adj3" fmla="val 35780"/>
          </a:avLst>
        </a:prstGeom>
        <a:solidFill>
          <a:schemeClr val="accent1">
            <a:tint val="50000"/>
            <a:hueOff val="-13089511"/>
            <a:satOff val="-703"/>
            <a:lumOff val="11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69633-3220-48AB-8E0A-A711EA7E2F20}">
      <dsp:nvSpPr>
        <dsp:cNvPr id="0" name=""/>
        <dsp:cNvSpPr/>
      </dsp:nvSpPr>
      <dsp:spPr>
        <a:xfrm>
          <a:off x="2775663" y="3714255"/>
          <a:ext cx="2199662" cy="815964"/>
        </a:xfrm>
        <a:prstGeom prst="roundRect">
          <a:avLst>
            <a:gd name="adj" fmla="val 1667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a:effectLst>
                <a:outerShdw blurRad="38100" dist="38100" dir="2700000" algn="tl">
                  <a:srgbClr val="000000">
                    <a:alpha val="43137"/>
                  </a:srgbClr>
                </a:outerShdw>
              </a:effectLst>
            </a:rPr>
            <a:t>CURRICOLO DELLA CLASSE</a:t>
          </a:r>
        </a:p>
      </dsp:txBody>
      <dsp:txXfrm>
        <a:off x="2815502" y="3754094"/>
        <a:ext cx="2119984" cy="736286"/>
      </dsp:txXfrm>
    </dsp:sp>
    <dsp:sp modelId="{6DFE9D97-FA53-43E2-941F-7765C6DDC52B}">
      <dsp:nvSpPr>
        <dsp:cNvPr id="0" name=""/>
        <dsp:cNvSpPr/>
      </dsp:nvSpPr>
      <dsp:spPr>
        <a:xfrm>
          <a:off x="6584574" y="3749780"/>
          <a:ext cx="597275" cy="464599"/>
        </a:xfrm>
        <a:prstGeom prst="rect">
          <a:avLst/>
        </a:prstGeom>
        <a:noFill/>
        <a:ln>
          <a:noFill/>
        </a:ln>
        <a:effectLst/>
      </dsp:spPr>
      <dsp:style>
        <a:lnRef idx="0">
          <a:scrgbClr r="0" g="0" b="0"/>
        </a:lnRef>
        <a:fillRef idx="0">
          <a:scrgbClr r="0" g="0" b="0"/>
        </a:fillRef>
        <a:effectRef idx="0">
          <a:scrgbClr r="0" g="0" b="0"/>
        </a:effectRef>
        <a:fontRef idx="minor"/>
      </dsp:style>
    </dsp:sp>
    <dsp:sp modelId="{C8CF2B35-F0E9-4AB5-B914-3F6671724248}">
      <dsp:nvSpPr>
        <dsp:cNvPr id="0" name=""/>
        <dsp:cNvSpPr/>
      </dsp:nvSpPr>
      <dsp:spPr>
        <a:xfrm>
          <a:off x="3596900" y="4707081"/>
          <a:ext cx="2436756" cy="817160"/>
        </a:xfrm>
        <a:prstGeom prst="roundRect">
          <a:avLst>
            <a:gd name="adj" fmla="val 16670"/>
          </a:avLst>
        </a:prstGeom>
        <a:solidFill>
          <a:srgbClr val="BB09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a:effectLst>
                <a:outerShdw blurRad="38100" dist="38100" dir="2700000" algn="tl">
                  <a:srgbClr val="000000">
                    <a:alpha val="43137"/>
                  </a:srgbClr>
                </a:outerShdw>
              </a:effectLst>
            </a:rPr>
            <a:t>CURRICOLO PERSONALIZZATO</a:t>
          </a:r>
        </a:p>
      </dsp:txBody>
      <dsp:txXfrm>
        <a:off x="3636798" y="4746979"/>
        <a:ext cx="2356960" cy="737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E59DA-AFA8-4CAC-8128-437B12846748}">
      <dsp:nvSpPr>
        <dsp:cNvPr id="0" name=""/>
        <dsp:cNvSpPr/>
      </dsp:nvSpPr>
      <dsp:spPr>
        <a:xfrm>
          <a:off x="2445442" y="132024"/>
          <a:ext cx="3480119" cy="2731540"/>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it-IT" sz="2000" kern="1200">
              <a:solidFill>
                <a:schemeClr val="bg1"/>
              </a:solidFill>
              <a:latin typeface="Calibri" panose="020F0502020204030204" pitchFamily="34" charset="0"/>
              <a:cs typeface="Calibri" panose="020F0502020204030204" pitchFamily="34" charset="0"/>
            </a:rPr>
            <a:t>L’esistenza di un </a:t>
          </a:r>
          <a:r>
            <a:rPr lang="it-IT" sz="2000" b="1" kern="120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curricolo di istituto </a:t>
          </a:r>
          <a:r>
            <a:rPr lang="it-IT" sz="2000" kern="1200">
              <a:solidFill>
                <a:schemeClr val="bg1"/>
              </a:solidFill>
              <a:latin typeface="Calibri" panose="020F0502020204030204" pitchFamily="34" charset="0"/>
              <a:cs typeface="Calibri" panose="020F0502020204030204" pitchFamily="34" charset="0"/>
            </a:rPr>
            <a:t>e di un </a:t>
          </a:r>
          <a:r>
            <a:rPr lang="it-IT" sz="2000" b="1" kern="120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curricolo della classe</a:t>
          </a:r>
        </a:p>
      </dsp:txBody>
      <dsp:txXfrm>
        <a:off x="2909457" y="610044"/>
        <a:ext cx="2552087" cy="1229193"/>
      </dsp:txXfrm>
    </dsp:sp>
    <dsp:sp modelId="{D91C31F4-F175-41B6-A307-D73663FFDDDB}">
      <dsp:nvSpPr>
        <dsp:cNvPr id="0" name=""/>
        <dsp:cNvSpPr/>
      </dsp:nvSpPr>
      <dsp:spPr>
        <a:xfrm>
          <a:off x="3987310" y="1864490"/>
          <a:ext cx="3502599" cy="2680433"/>
        </a:xfrm>
        <a:prstGeom prst="ellipse">
          <a:avLst/>
        </a:prstGeom>
        <a:solidFill>
          <a:srgbClr val="56B2A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it-IT" sz="2000" b="1" strike="noStrike" kern="120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Strumenti e modelli organizzativi diversificati </a:t>
          </a:r>
          <a:r>
            <a:rPr lang="it-IT" sz="2000" b="1" strike="noStrike" kern="1200">
              <a:solidFill>
                <a:schemeClr val="bg1"/>
              </a:solidFill>
              <a:latin typeface="Calibri" panose="020F0502020204030204" pitchFamily="34" charset="0"/>
              <a:cs typeface="Calibri" panose="020F0502020204030204" pitchFamily="34" charset="0"/>
            </a:rPr>
            <a:t>per gestire i percorsi differenziati </a:t>
          </a:r>
        </a:p>
      </dsp:txBody>
      <dsp:txXfrm>
        <a:off x="5058521" y="2556935"/>
        <a:ext cx="2101559" cy="1474238"/>
      </dsp:txXfrm>
    </dsp:sp>
    <dsp:sp modelId="{057E5B07-BDF2-4980-80E4-073DA9D6D4E3}">
      <dsp:nvSpPr>
        <dsp:cNvPr id="0" name=""/>
        <dsp:cNvSpPr/>
      </dsp:nvSpPr>
      <dsp:spPr>
        <a:xfrm>
          <a:off x="765453" y="1799875"/>
          <a:ext cx="3516229" cy="2731540"/>
        </a:xfrm>
        <a:prstGeom prst="ellipse">
          <a:avLst/>
        </a:prstGeom>
        <a:solidFill>
          <a:srgbClr val="7493C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it-IT" sz="2000" kern="1200">
              <a:solidFill>
                <a:schemeClr val="bg1"/>
              </a:solidFill>
              <a:latin typeface="Calibri" panose="020F0502020204030204" pitchFamily="34" charset="0"/>
              <a:cs typeface="Calibri" panose="020F0502020204030204" pitchFamily="34" charset="0"/>
            </a:rPr>
            <a:t> </a:t>
          </a:r>
          <a:r>
            <a:rPr lang="it-IT" sz="2000" b="1" kern="1200">
              <a:solidFill>
                <a:schemeClr val="bg1"/>
              </a:solidFill>
              <a:latin typeface="Calibri" panose="020F0502020204030204" pitchFamily="34" charset="0"/>
              <a:cs typeface="Calibri" panose="020F0502020204030204" pitchFamily="34" charset="0"/>
            </a:rPr>
            <a:t>Un certo numero di </a:t>
          </a:r>
          <a:r>
            <a:rPr lang="it-IT" sz="2000" b="1" kern="120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varianti</a:t>
          </a:r>
          <a:r>
            <a:rPr lang="it-IT" sz="2000" b="1" kern="1200">
              <a:solidFill>
                <a:schemeClr val="bg1"/>
              </a:solidFill>
              <a:latin typeface="Calibri" panose="020F0502020204030204" pitchFamily="34" charset="0"/>
              <a:cs typeface="Calibri" panose="020F0502020204030204" pitchFamily="34" charset="0"/>
            </a:rPr>
            <a:t> riferite ad </a:t>
          </a:r>
          <a:r>
            <a:rPr lang="it-IT" sz="2000" b="1" kern="120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obiettivi di apprendimento personalizzati</a:t>
          </a:r>
        </a:p>
      </dsp:txBody>
      <dsp:txXfrm>
        <a:off x="1096565" y="2505523"/>
        <a:ext cx="2109737" cy="1502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7EF0E-F350-8E45-BC0D-ECD63D13E60A}">
      <dsp:nvSpPr>
        <dsp:cNvPr id="0" name=""/>
        <dsp:cNvSpPr/>
      </dsp:nvSpPr>
      <dsp:spPr>
        <a:xfrm>
          <a:off x="2538441" y="0"/>
          <a:ext cx="3390900" cy="33909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t>Indicazioni nazionali </a:t>
          </a:r>
        </a:p>
        <a:p>
          <a:pPr marL="0" lvl="0" indent="0" algn="ctr" defTabSz="889000">
            <a:lnSpc>
              <a:spcPct val="90000"/>
            </a:lnSpc>
            <a:spcBef>
              <a:spcPct val="0"/>
            </a:spcBef>
            <a:spcAft>
              <a:spcPct val="35000"/>
            </a:spcAft>
            <a:buNone/>
          </a:pPr>
          <a:r>
            <a:rPr lang="it-IT" sz="2000" b="1" kern="1200" dirty="0"/>
            <a:t>  LINEE GUIDA</a:t>
          </a:r>
        </a:p>
        <a:p>
          <a:pPr marL="0" lvl="0" indent="0" algn="ctr" defTabSz="889000">
            <a:lnSpc>
              <a:spcPct val="90000"/>
            </a:lnSpc>
            <a:spcBef>
              <a:spcPct val="0"/>
            </a:spcBef>
            <a:spcAft>
              <a:spcPct val="35000"/>
            </a:spcAft>
            <a:buNone/>
          </a:pPr>
          <a:r>
            <a:rPr lang="it-IT" sz="1400" b="1" kern="1200" dirty="0"/>
            <a:t>(traguardi intermedi e finali di competenza) </a:t>
          </a:r>
        </a:p>
      </dsp:txBody>
      <dsp:txXfrm>
        <a:off x="3386166" y="1695450"/>
        <a:ext cx="1695450" cy="1695450"/>
      </dsp:txXfrm>
    </dsp:sp>
    <dsp:sp modelId="{FF0ACD8F-6B30-704E-988D-FDF01B7B2054}">
      <dsp:nvSpPr>
        <dsp:cNvPr id="0" name=""/>
        <dsp:cNvSpPr/>
      </dsp:nvSpPr>
      <dsp:spPr>
        <a:xfrm>
          <a:off x="862048" y="3352786"/>
          <a:ext cx="3390900" cy="33909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b="1" kern="1200"/>
            <a:t>Curricolo di istituto </a:t>
          </a:r>
        </a:p>
      </dsp:txBody>
      <dsp:txXfrm>
        <a:off x="1709773" y="5048236"/>
        <a:ext cx="1695450" cy="1695450"/>
      </dsp:txXfrm>
    </dsp:sp>
    <dsp:sp modelId="{38157CAA-60CD-5C4E-AE7D-74F3031FC3E0}">
      <dsp:nvSpPr>
        <dsp:cNvPr id="0" name=""/>
        <dsp:cNvSpPr/>
      </dsp:nvSpPr>
      <dsp:spPr>
        <a:xfrm rot="10800000">
          <a:off x="2538441" y="3352786"/>
          <a:ext cx="3390900" cy="33909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it-IT" sz="2400" b="1" kern="1200" dirty="0"/>
        </a:p>
        <a:p>
          <a:pPr marL="0" lvl="0" indent="0" algn="ctr" defTabSz="1066800">
            <a:lnSpc>
              <a:spcPct val="90000"/>
            </a:lnSpc>
            <a:spcBef>
              <a:spcPct val="0"/>
            </a:spcBef>
            <a:spcAft>
              <a:spcPct val="35000"/>
            </a:spcAft>
            <a:buNone/>
          </a:pPr>
          <a:r>
            <a:rPr lang="it-IT" sz="2400" b="1" kern="1200" dirty="0"/>
            <a:t>Curriculum dello studente</a:t>
          </a:r>
        </a:p>
        <a:p>
          <a:pPr marL="0" lvl="0" indent="0" algn="ctr" defTabSz="1066800">
            <a:lnSpc>
              <a:spcPct val="90000"/>
            </a:lnSpc>
            <a:spcBef>
              <a:spcPct val="0"/>
            </a:spcBef>
            <a:spcAft>
              <a:spcPct val="35000"/>
            </a:spcAft>
            <a:buNone/>
          </a:pPr>
          <a:r>
            <a:rPr lang="it-IT" sz="2000" b="1" kern="1200" dirty="0"/>
            <a:t>(a partire dal PFI)</a:t>
          </a:r>
        </a:p>
      </dsp:txBody>
      <dsp:txXfrm rot="10800000">
        <a:off x="3386166" y="3352786"/>
        <a:ext cx="1695450" cy="1695450"/>
      </dsp:txXfrm>
    </dsp:sp>
    <dsp:sp modelId="{DDA6D91C-A606-8E43-B768-B194086AE65B}">
      <dsp:nvSpPr>
        <dsp:cNvPr id="0" name=""/>
        <dsp:cNvSpPr/>
      </dsp:nvSpPr>
      <dsp:spPr>
        <a:xfrm>
          <a:off x="4211239" y="3352786"/>
          <a:ext cx="3390900" cy="33909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b="1" kern="1200"/>
            <a:t>Curricolo della classe</a:t>
          </a:r>
        </a:p>
      </dsp:txBody>
      <dsp:txXfrm>
        <a:off x="5058964" y="5048236"/>
        <a:ext cx="1695450" cy="1695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648B9-99F0-4E1D-9C84-C002C0E7ECFF}">
      <dsp:nvSpPr>
        <dsp:cNvPr id="0" name=""/>
        <dsp:cNvSpPr/>
      </dsp:nvSpPr>
      <dsp:spPr>
        <a:xfrm>
          <a:off x="44" y="0"/>
          <a:ext cx="10143021" cy="1359191"/>
        </a:xfrm>
        <a:prstGeom prst="rightArrow">
          <a:avLst>
            <a:gd name="adj1" fmla="val 50000"/>
            <a:gd name="adj2" fmla="val 5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254000" bIns="215772" numCol="1" spcCol="1270" anchor="ctr" anchorCtr="0">
          <a:noAutofit/>
        </a:bodyPr>
        <a:lstStyle/>
        <a:p>
          <a:pPr marL="0" lvl="0" indent="0" algn="l" defTabSz="1155700">
            <a:lnSpc>
              <a:spcPct val="90000"/>
            </a:lnSpc>
            <a:spcBef>
              <a:spcPct val="0"/>
            </a:spcBef>
            <a:spcAft>
              <a:spcPct val="35000"/>
            </a:spcAft>
            <a:buNone/>
          </a:pPr>
          <a:r>
            <a:rPr lang="it-IT" sz="2600" b="1" kern="1200">
              <a:effectLst>
                <a:outerShdw blurRad="38100" dist="38100" dir="2700000" algn="tl">
                  <a:srgbClr val="000000">
                    <a:alpha val="43137"/>
                  </a:srgbClr>
                </a:outerShdw>
              </a:effectLst>
              <a:latin typeface="Bahnschrift SemiCondensed" panose="020B0502040204020203" pitchFamily="34" charset="0"/>
              <a:cs typeface="Biome" panose="020B0503030204020804" pitchFamily="34" charset="0"/>
            </a:rPr>
            <a:t>Descrizione sintetica della figura</a:t>
          </a:r>
        </a:p>
      </dsp:txBody>
      <dsp:txXfrm>
        <a:off x="44" y="339798"/>
        <a:ext cx="9803223" cy="679595"/>
      </dsp:txXfrm>
    </dsp:sp>
    <dsp:sp modelId="{54B698D5-F39D-4B22-88B4-C39DE3FCCB30}">
      <dsp:nvSpPr>
        <dsp:cNvPr id="0" name=""/>
        <dsp:cNvSpPr/>
      </dsp:nvSpPr>
      <dsp:spPr>
        <a:xfrm>
          <a:off x="0" y="1055801"/>
          <a:ext cx="2874461" cy="2618303"/>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0"/>
            </a:spcAft>
            <a:buNone/>
          </a:pPr>
          <a:endParaRPr lang="it-IT" sz="1600" kern="1200">
            <a:solidFill>
              <a:srgbClr val="002060"/>
            </a:solidFill>
            <a:effectLst>
              <a:outerShdw blurRad="38100" dist="38100" dir="2700000" algn="tl">
                <a:srgbClr val="000000">
                  <a:alpha val="43137"/>
                </a:srgbClr>
              </a:outerShdw>
            </a:effectLst>
            <a:latin typeface="Century Gothic" panose="020B0502020202020204" pitchFamily="34" charset="0"/>
          </a:endParaRPr>
        </a:p>
        <a:p>
          <a:pPr marL="0" lvl="0" indent="0" algn="l" defTabSz="711200">
            <a:lnSpc>
              <a:spcPct val="90000"/>
            </a:lnSpc>
            <a:spcBef>
              <a:spcPct val="0"/>
            </a:spcBef>
            <a:spcAft>
              <a:spcPts val="0"/>
            </a:spcAft>
            <a:buNone/>
          </a:pPr>
          <a:r>
            <a:rPr lang="it-IT" sz="1600" kern="1200">
              <a:solidFill>
                <a:srgbClr val="002060"/>
              </a:solidFill>
              <a:effectLst>
                <a:outerShdw blurRad="38100" dist="38100" dir="2700000" algn="tl">
                  <a:srgbClr val="000000">
                    <a:alpha val="43137"/>
                  </a:srgbClr>
                </a:outerShdw>
              </a:effectLst>
              <a:latin typeface="Century Gothic" panose="020B0502020202020204" pitchFamily="34" charset="0"/>
            </a:rPr>
            <a:t>Standard formativo minimo con competenze declinate in rapporto ai processi/sequenze/</a:t>
          </a:r>
        </a:p>
        <a:p>
          <a:pPr marL="0" lvl="0" indent="0" algn="l" defTabSz="711200">
            <a:lnSpc>
              <a:spcPct val="90000"/>
            </a:lnSpc>
            <a:spcBef>
              <a:spcPct val="0"/>
            </a:spcBef>
            <a:spcAft>
              <a:spcPct val="35000"/>
            </a:spcAft>
            <a:buNone/>
          </a:pPr>
          <a:r>
            <a:rPr lang="it-IT" sz="1600" kern="1200">
              <a:solidFill>
                <a:srgbClr val="002060"/>
              </a:solidFill>
              <a:effectLst>
                <a:outerShdw blurRad="38100" dist="38100" dir="2700000" algn="tl">
                  <a:srgbClr val="000000">
                    <a:alpha val="43137"/>
                  </a:srgbClr>
                </a:outerShdw>
              </a:effectLst>
              <a:latin typeface="Century Gothic" panose="020B0502020202020204" pitchFamily="34" charset="0"/>
            </a:rPr>
            <a:t>aree di attività che caratterizzano la figura</a:t>
          </a:r>
        </a:p>
      </dsp:txBody>
      <dsp:txXfrm>
        <a:off x="0" y="1055801"/>
        <a:ext cx="2874461" cy="2618303"/>
      </dsp:txXfrm>
    </dsp:sp>
    <dsp:sp modelId="{B6E329D6-1F1A-4E88-B08E-38467B646C24}">
      <dsp:nvSpPr>
        <dsp:cNvPr id="0" name=""/>
        <dsp:cNvSpPr/>
      </dsp:nvSpPr>
      <dsp:spPr>
        <a:xfrm>
          <a:off x="2908927" y="463560"/>
          <a:ext cx="7199671" cy="1359191"/>
        </a:xfrm>
        <a:prstGeom prst="rightArrow">
          <a:avLst>
            <a:gd name="adj1" fmla="val 50000"/>
            <a:gd name="adj2" fmla="val 5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254000" bIns="215772" numCol="1" spcCol="1270" anchor="ctr" anchorCtr="0">
          <a:noAutofit/>
        </a:bodyPr>
        <a:lstStyle/>
        <a:p>
          <a:pPr marL="0" lvl="0" indent="0" algn="l" defTabSz="1155700">
            <a:lnSpc>
              <a:spcPct val="90000"/>
            </a:lnSpc>
            <a:spcBef>
              <a:spcPct val="0"/>
            </a:spcBef>
            <a:spcAft>
              <a:spcPct val="35000"/>
            </a:spcAft>
            <a:buNone/>
          </a:pPr>
          <a:r>
            <a:rPr lang="it-IT" sz="2600" b="1" kern="1200" dirty="0">
              <a:effectLst>
                <a:outerShdw blurRad="38100" dist="38100" dir="2700000" algn="tl">
                  <a:srgbClr val="000000">
                    <a:alpha val="43137"/>
                  </a:srgbClr>
                </a:outerShdw>
              </a:effectLst>
              <a:latin typeface="Bahnschrift SemiCondensed" panose="020B0502040204020203" pitchFamily="34" charset="0"/>
            </a:rPr>
            <a:t>          Correlazioni</a:t>
          </a:r>
        </a:p>
      </dsp:txBody>
      <dsp:txXfrm>
        <a:off x="2908927" y="803358"/>
        <a:ext cx="6859873" cy="679595"/>
      </dsp:txXfrm>
    </dsp:sp>
    <dsp:sp modelId="{38ADEFBC-DDFA-4433-8AE9-EE20AB40F6D9}">
      <dsp:nvSpPr>
        <dsp:cNvPr id="0" name=""/>
        <dsp:cNvSpPr/>
      </dsp:nvSpPr>
      <dsp:spPr>
        <a:xfrm>
          <a:off x="2895604" y="1473675"/>
          <a:ext cx="3332650" cy="2578819"/>
        </a:xfrm>
        <a:prstGeom prst="rect">
          <a:avLst/>
        </a:prstGeom>
        <a:solidFill>
          <a:schemeClr val="lt1">
            <a:hueOff val="0"/>
            <a:satOff val="0"/>
            <a:lumOff val="0"/>
            <a:alphaOff val="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0" lvl="0" algn="l" defTabSz="711200">
            <a:lnSpc>
              <a:spcPct val="90000"/>
            </a:lnSpc>
            <a:spcBef>
              <a:spcPct val="0"/>
            </a:spcBef>
            <a:spcAft>
              <a:spcPts val="500"/>
            </a:spcAft>
            <a:buNone/>
          </a:pPr>
          <a:r>
            <a:rPr lang="it-IT" sz="1600" kern="1200" dirty="0">
              <a:solidFill>
                <a:srgbClr val="002060"/>
              </a:solidFill>
              <a:effectLst>
                <a:outerShdw blurRad="38100" dist="38100" dir="2700000" algn="tl">
                  <a:srgbClr val="000000">
                    <a:alpha val="43137"/>
                  </a:srgbClr>
                </a:outerShdw>
              </a:effectLst>
              <a:latin typeface="Century Gothic" panose="020B0502020202020204" pitchFamily="34" charset="0"/>
            </a:rPr>
            <a:t>- Referenziazioni al QNQ/EQF </a:t>
          </a:r>
        </a:p>
        <a:p>
          <a:pPr marL="184150" lvl="0" indent="-49213" algn="l" defTabSz="711200">
            <a:lnSpc>
              <a:spcPct val="90000"/>
            </a:lnSpc>
            <a:spcBef>
              <a:spcPct val="0"/>
            </a:spcBef>
            <a:spcAft>
              <a:spcPts val="500"/>
            </a:spcAft>
            <a:buNone/>
            <a:tabLst/>
          </a:pPr>
          <a:r>
            <a:rPr lang="it-IT" sz="1500" kern="1200" dirty="0">
              <a:solidFill>
                <a:srgbClr val="002060"/>
              </a:solidFill>
              <a:effectLst>
                <a:outerShdw blurRad="38100" dist="38100" dir="2700000" algn="tl">
                  <a:srgbClr val="000000">
                    <a:alpha val="43137"/>
                  </a:srgbClr>
                </a:outerShdw>
              </a:effectLst>
              <a:latin typeface="Century Gothic" panose="020B0502020202020204" pitchFamily="34" charset="0"/>
            </a:rPr>
            <a:t>3° liv. Qualifica;  </a:t>
          </a:r>
        </a:p>
        <a:p>
          <a:pPr marL="184150" lvl="0" indent="-49213" algn="l" defTabSz="711200">
            <a:lnSpc>
              <a:spcPct val="90000"/>
            </a:lnSpc>
            <a:spcBef>
              <a:spcPct val="0"/>
            </a:spcBef>
            <a:spcAft>
              <a:spcPts val="500"/>
            </a:spcAft>
            <a:buNone/>
            <a:tabLst/>
          </a:pPr>
          <a:r>
            <a:rPr lang="it-IT" sz="1500" kern="1200" dirty="0">
              <a:solidFill>
                <a:srgbClr val="002060"/>
              </a:solidFill>
              <a:effectLst>
                <a:outerShdw blurRad="38100" dist="38100" dir="2700000" algn="tl">
                  <a:srgbClr val="000000">
                    <a:alpha val="43137"/>
                  </a:srgbClr>
                </a:outerShdw>
              </a:effectLst>
              <a:latin typeface="Century Gothic" panose="020B0502020202020204" pitchFamily="34" charset="0"/>
            </a:rPr>
            <a:t>4° liv. Diploma quadriennale;</a:t>
          </a:r>
        </a:p>
        <a:p>
          <a:pPr marL="0" lvl="0" algn="l" defTabSz="711200">
            <a:lnSpc>
              <a:spcPct val="90000"/>
            </a:lnSpc>
            <a:spcBef>
              <a:spcPct val="0"/>
            </a:spcBef>
            <a:spcAft>
              <a:spcPts val="500"/>
            </a:spcAft>
            <a:buNone/>
          </a:pPr>
          <a:r>
            <a:rPr lang="it-IT" sz="1500" kern="1200" dirty="0">
              <a:solidFill>
                <a:srgbClr val="002060"/>
              </a:solidFill>
              <a:effectLst>
                <a:outerShdw blurRad="38100" dist="38100" dir="2700000" algn="tl">
                  <a:srgbClr val="000000">
                    <a:alpha val="43137"/>
                  </a:srgbClr>
                </a:outerShdw>
              </a:effectLst>
              <a:latin typeface="Century Gothic" panose="020B0502020202020204" pitchFamily="34" charset="0"/>
            </a:rPr>
            <a:t>- </a:t>
          </a:r>
          <a:r>
            <a:rPr lang="it-IT" sz="1600" kern="1200" dirty="0">
              <a:solidFill>
                <a:srgbClr val="002060"/>
              </a:solidFill>
              <a:effectLst>
                <a:outerShdw blurRad="38100" dist="38100" dir="2700000" algn="tl">
                  <a:srgbClr val="000000">
                    <a:alpha val="43137"/>
                  </a:srgbClr>
                </a:outerShdw>
              </a:effectLst>
              <a:latin typeface="Century Gothic" panose="020B0502020202020204" pitchFamily="34" charset="0"/>
            </a:rPr>
            <a:t>Referenziazione ai codici  </a:t>
          </a:r>
          <a:r>
            <a:rPr lang="it-IT" sz="1600" b="1" kern="1200" dirty="0">
              <a:solidFill>
                <a:srgbClr val="002060"/>
              </a:solidFill>
              <a:effectLst>
                <a:outerShdw blurRad="38100" dist="38100" dir="2700000" algn="tl">
                  <a:srgbClr val="000000">
                    <a:alpha val="43137"/>
                  </a:srgbClr>
                </a:outerShdw>
              </a:effectLst>
              <a:latin typeface="Century Gothic" panose="020B0502020202020204" pitchFamily="34" charset="0"/>
            </a:rPr>
            <a:t>ATECO </a:t>
          </a:r>
          <a:r>
            <a:rPr lang="it-IT" sz="1500" b="1" kern="1200" dirty="0">
              <a:solidFill>
                <a:srgbClr val="002060"/>
              </a:solidFill>
              <a:effectLst>
                <a:outerShdw blurRad="38100" dist="38100" dir="2700000" algn="tl">
                  <a:srgbClr val="000000">
                    <a:alpha val="43137"/>
                  </a:srgbClr>
                </a:outerShdw>
              </a:effectLst>
              <a:latin typeface="Century Gothic" panose="020B0502020202020204" pitchFamily="34" charset="0"/>
            </a:rPr>
            <a:t>(fino al 4° digit)</a:t>
          </a:r>
        </a:p>
        <a:p>
          <a:pPr marL="0" lvl="0" algn="l" defTabSz="711200">
            <a:lnSpc>
              <a:spcPct val="90000"/>
            </a:lnSpc>
            <a:spcBef>
              <a:spcPct val="0"/>
            </a:spcBef>
            <a:spcAft>
              <a:spcPts val="500"/>
            </a:spcAft>
            <a:buNone/>
          </a:pPr>
          <a:r>
            <a:rPr lang="it-IT" sz="1500" kern="1200" dirty="0">
              <a:solidFill>
                <a:srgbClr val="002060"/>
              </a:solidFill>
              <a:effectLst>
                <a:outerShdw blurRad="38100" dist="38100" dir="2700000" algn="tl">
                  <a:srgbClr val="000000">
                    <a:alpha val="43137"/>
                  </a:srgbClr>
                </a:outerShdw>
              </a:effectLst>
              <a:latin typeface="Century Gothic" panose="020B0502020202020204" pitchFamily="34" charset="0"/>
            </a:rPr>
            <a:t>- </a:t>
          </a:r>
          <a:r>
            <a:rPr lang="it-IT" sz="1600" kern="1200" dirty="0">
              <a:solidFill>
                <a:srgbClr val="002060"/>
              </a:solidFill>
              <a:effectLst>
                <a:outerShdw blurRad="38100" dist="38100" dir="2700000" algn="tl">
                  <a:srgbClr val="000000">
                    <a:alpha val="43137"/>
                  </a:srgbClr>
                </a:outerShdw>
              </a:effectLst>
              <a:latin typeface="Century Gothic" panose="020B0502020202020204" pitchFamily="34" charset="0"/>
            </a:rPr>
            <a:t>Referenziazione </a:t>
          </a:r>
          <a:r>
            <a:rPr lang="it-IT" sz="1600" b="1" kern="1200" dirty="0">
              <a:solidFill>
                <a:srgbClr val="002060"/>
              </a:solidFill>
              <a:effectLst>
                <a:outerShdw blurRad="38100" dist="38100" dir="2700000" algn="tl">
                  <a:srgbClr val="000000">
                    <a:alpha val="43137"/>
                  </a:srgbClr>
                </a:outerShdw>
              </a:effectLst>
              <a:latin typeface="Century Gothic" panose="020B0502020202020204" pitchFamily="34" charset="0"/>
            </a:rPr>
            <a:t>CP ISTAT </a:t>
          </a:r>
        </a:p>
        <a:p>
          <a:pPr marL="0" lvl="0" algn="l" defTabSz="711200">
            <a:lnSpc>
              <a:spcPct val="90000"/>
            </a:lnSpc>
            <a:spcBef>
              <a:spcPct val="0"/>
            </a:spcBef>
            <a:spcAft>
              <a:spcPts val="500"/>
            </a:spcAft>
            <a:buNone/>
          </a:pPr>
          <a:r>
            <a:rPr lang="it-IT" sz="1500" kern="1200" dirty="0">
              <a:solidFill>
                <a:srgbClr val="002060"/>
              </a:solidFill>
              <a:effectLst>
                <a:outerShdw blurRad="38100" dist="38100" dir="2700000" algn="tl">
                  <a:srgbClr val="000000">
                    <a:alpha val="43137"/>
                  </a:srgbClr>
                </a:outerShdw>
              </a:effectLst>
              <a:latin typeface="Century Gothic" panose="020B0502020202020204" pitchFamily="34" charset="0"/>
            </a:rPr>
            <a:t>- </a:t>
          </a:r>
          <a:r>
            <a:rPr lang="it-IT" sz="1600" kern="1200" dirty="0">
              <a:solidFill>
                <a:srgbClr val="002060"/>
              </a:solidFill>
              <a:effectLst>
                <a:outerShdw blurRad="38100" dist="38100" dir="2700000" algn="tl">
                  <a:srgbClr val="000000">
                    <a:alpha val="43137"/>
                  </a:srgbClr>
                </a:outerShdw>
              </a:effectLst>
              <a:latin typeface="Century Gothic" panose="020B0502020202020204" pitchFamily="34" charset="0"/>
            </a:rPr>
            <a:t>Correlazione </a:t>
          </a:r>
          <a:r>
            <a:rPr lang="it-IT" sz="1600" b="1" kern="1200" dirty="0">
              <a:solidFill>
                <a:srgbClr val="002060"/>
              </a:solidFill>
              <a:effectLst>
                <a:outerShdw blurRad="38100" dist="38100" dir="2700000" algn="tl">
                  <a:srgbClr val="000000">
                    <a:alpha val="43137"/>
                  </a:srgbClr>
                </a:outerShdw>
              </a:effectLst>
              <a:latin typeface="Century Gothic" panose="020B0502020202020204" pitchFamily="34" charset="0"/>
            </a:rPr>
            <a:t>SEP </a:t>
          </a:r>
        </a:p>
        <a:p>
          <a:pPr marL="0" lvl="0" algn="l" defTabSz="711200">
            <a:lnSpc>
              <a:spcPct val="90000"/>
            </a:lnSpc>
            <a:spcBef>
              <a:spcPct val="0"/>
            </a:spcBef>
            <a:spcAft>
              <a:spcPts val="500"/>
            </a:spcAft>
            <a:buNone/>
          </a:pPr>
          <a:r>
            <a:rPr lang="it-IT" sz="1400" kern="1200" dirty="0">
              <a:solidFill>
                <a:srgbClr val="002060"/>
              </a:solidFill>
              <a:effectLst>
                <a:outerShdw blurRad="38100" dist="38100" dir="2700000" algn="tl">
                  <a:srgbClr val="000000">
                    <a:alpha val="43137"/>
                  </a:srgbClr>
                </a:outerShdw>
              </a:effectLst>
              <a:latin typeface="Century Gothic" panose="020B0502020202020204" pitchFamily="34" charset="0"/>
            </a:rPr>
            <a:t>(Processi-Sequenze di processi-Aree di attività)</a:t>
          </a:r>
        </a:p>
        <a:p>
          <a:pPr marL="0" lvl="0" indent="0" algn="l" defTabSz="666750">
            <a:lnSpc>
              <a:spcPct val="90000"/>
            </a:lnSpc>
            <a:spcBef>
              <a:spcPct val="0"/>
            </a:spcBef>
            <a:spcAft>
              <a:spcPts val="500"/>
            </a:spcAft>
            <a:buNone/>
          </a:pPr>
          <a:endParaRPr lang="it-IT" sz="1500" kern="1200" dirty="0">
            <a:solidFill>
              <a:srgbClr val="002060"/>
            </a:solidFill>
            <a:effectLst>
              <a:outerShdw blurRad="38100" dist="38100" dir="2700000" algn="tl">
                <a:srgbClr val="000000">
                  <a:alpha val="43137"/>
                </a:srgbClr>
              </a:outerShdw>
            </a:effectLst>
            <a:latin typeface="Century Gothic" panose="020B0502020202020204" pitchFamily="34" charset="0"/>
          </a:endParaRPr>
        </a:p>
        <a:p>
          <a:pPr marL="0" lvl="0" indent="0" algn="l" defTabSz="666750">
            <a:lnSpc>
              <a:spcPct val="90000"/>
            </a:lnSpc>
            <a:spcBef>
              <a:spcPct val="0"/>
            </a:spcBef>
            <a:spcAft>
              <a:spcPts val="500"/>
            </a:spcAft>
            <a:buNone/>
          </a:pPr>
          <a:r>
            <a:rPr lang="it-IT" sz="1500" kern="1200">
              <a:solidFill>
                <a:srgbClr val="002060"/>
              </a:solidFill>
              <a:effectLst>
                <a:outerShdw blurRad="38100" dist="38100" dir="2700000" algn="tl">
                  <a:srgbClr val="000000">
                    <a:alpha val="43137"/>
                  </a:srgbClr>
                </a:outerShdw>
              </a:effectLst>
              <a:latin typeface="Century Gothic" panose="020B0502020202020204" pitchFamily="34" charset="0"/>
            </a:rPr>
            <a:t> </a:t>
          </a:r>
        </a:p>
      </dsp:txBody>
      <dsp:txXfrm>
        <a:off x="2895604" y="1473675"/>
        <a:ext cx="3332650" cy="2578819"/>
      </dsp:txXfrm>
    </dsp:sp>
    <dsp:sp modelId="{C27202A2-4A97-45C2-80B5-EF99E513551E}">
      <dsp:nvSpPr>
        <dsp:cNvPr id="0" name=""/>
        <dsp:cNvSpPr/>
      </dsp:nvSpPr>
      <dsp:spPr>
        <a:xfrm>
          <a:off x="6062185" y="863480"/>
          <a:ext cx="4080880" cy="1359191"/>
        </a:xfrm>
        <a:prstGeom prst="rightArrow">
          <a:avLst>
            <a:gd name="adj1" fmla="val 50000"/>
            <a:gd name="adj2" fmla="val 50000"/>
          </a:avLst>
        </a:prstGeom>
        <a:solidFill>
          <a:srgbClr val="FFFD7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254000" bIns="215772" numCol="1" spcCol="1270" anchor="ctr" anchorCtr="0">
          <a:noAutofit/>
        </a:bodyPr>
        <a:lstStyle/>
        <a:p>
          <a:pPr marL="0" lvl="0" indent="0" algn="ctr" defTabSz="1155700">
            <a:lnSpc>
              <a:spcPct val="90000"/>
            </a:lnSpc>
            <a:spcBef>
              <a:spcPct val="0"/>
            </a:spcBef>
            <a:spcAft>
              <a:spcPct val="35000"/>
            </a:spcAft>
            <a:buNone/>
          </a:pPr>
          <a:r>
            <a:rPr lang="it-IT" sz="2600" b="1" kern="1200" dirty="0">
              <a:effectLst>
                <a:outerShdw blurRad="38100" dist="38100" dir="2700000" algn="tl">
                  <a:srgbClr val="000000">
                    <a:alpha val="43137"/>
                  </a:srgbClr>
                </a:outerShdw>
              </a:effectLst>
              <a:latin typeface="Bahnschrift SemiCondensed" panose="020B0502040204020203" pitchFamily="34" charset="0"/>
            </a:rPr>
            <a:t> </a:t>
          </a:r>
          <a:r>
            <a:rPr lang="it-IT" sz="2600" b="0" kern="1200" cap="none" spc="0" dirty="0">
              <a:ln w="0">
                <a:noFill/>
              </a:ln>
              <a:solidFill>
                <a:schemeClr val="tx1"/>
              </a:solidFill>
              <a:effectLst>
                <a:outerShdw blurRad="38100" dist="19050" dir="2700000" algn="tl" rotWithShape="0">
                  <a:schemeClr val="dk1">
                    <a:alpha val="40000"/>
                  </a:schemeClr>
                </a:outerShdw>
              </a:effectLst>
              <a:latin typeface="Bahnschrift SemiCondensed" panose="020B0502040204020203" pitchFamily="34" charset="0"/>
            </a:rPr>
            <a:t>Competenze</a:t>
          </a:r>
          <a:endParaRPr lang="it-IT" sz="2600" b="1" kern="1200" dirty="0">
            <a:ln w="0">
              <a:noFill/>
            </a:ln>
            <a:solidFill>
              <a:schemeClr val="tx2">
                <a:lumMod val="75000"/>
              </a:schemeClr>
            </a:solidFill>
            <a:effectLst>
              <a:outerShdw blurRad="38100" dist="38100" dir="2700000" algn="tl">
                <a:srgbClr val="000000">
                  <a:alpha val="43137"/>
                </a:srgbClr>
              </a:outerShdw>
            </a:effectLst>
            <a:latin typeface="Bahnschrift SemiCondensed" panose="020B0502040204020203" pitchFamily="34" charset="0"/>
          </a:endParaRPr>
        </a:p>
      </dsp:txBody>
      <dsp:txXfrm>
        <a:off x="6062185" y="1203278"/>
        <a:ext cx="3741082" cy="679595"/>
      </dsp:txXfrm>
    </dsp:sp>
    <dsp:sp modelId="{93C6B850-1648-413F-A76E-8A960E634CA8}">
      <dsp:nvSpPr>
        <dsp:cNvPr id="0" name=""/>
        <dsp:cNvSpPr/>
      </dsp:nvSpPr>
      <dsp:spPr>
        <a:xfrm>
          <a:off x="6096000" y="1910887"/>
          <a:ext cx="3643207" cy="2579985"/>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it-IT" sz="1500" b="1" kern="1200" dirty="0">
              <a:solidFill>
                <a:srgbClr val="002060"/>
              </a:solidFill>
              <a:effectLst>
                <a:outerShdw blurRad="38100" dist="38100" dir="2700000" algn="tl">
                  <a:srgbClr val="000000">
                    <a:alpha val="43137"/>
                  </a:srgbClr>
                </a:outerShdw>
              </a:effectLst>
              <a:latin typeface="Century Gothic" panose="020B0502020202020204" pitchFamily="34" charset="0"/>
            </a:rPr>
            <a:t>COMPETENZE DI BASE </a:t>
          </a:r>
        </a:p>
        <a:p>
          <a:pPr marL="0" lvl="0" indent="0" algn="l" defTabSz="666750">
            <a:lnSpc>
              <a:spcPct val="90000"/>
            </a:lnSpc>
            <a:spcBef>
              <a:spcPct val="0"/>
            </a:spcBef>
            <a:spcAft>
              <a:spcPct val="35000"/>
            </a:spcAft>
            <a:buNone/>
          </a:pPr>
          <a:r>
            <a:rPr lang="it-IT" sz="1500" b="1" kern="1200" dirty="0">
              <a:solidFill>
                <a:srgbClr val="002060"/>
              </a:solidFill>
              <a:effectLst>
                <a:outerShdw blurRad="38100" dist="38100" dir="2700000" algn="tl">
                  <a:srgbClr val="000000">
                    <a:alpha val="43137"/>
                  </a:srgbClr>
                </a:outerShdw>
              </a:effectLst>
              <a:latin typeface="Century Gothic" panose="020B0502020202020204" pitchFamily="34" charset="0"/>
            </a:rPr>
            <a:t>COMPETENZE TECNICO-PROF. </a:t>
          </a:r>
        </a:p>
        <a:p>
          <a:pPr marL="0" lvl="0" indent="0" algn="ctr" defTabSz="666750">
            <a:lnSpc>
              <a:spcPct val="100000"/>
            </a:lnSpc>
            <a:spcBef>
              <a:spcPct val="0"/>
            </a:spcBef>
            <a:spcAft>
              <a:spcPts val="0"/>
            </a:spcAft>
            <a:buNone/>
          </a:pPr>
          <a:r>
            <a:rPr lang="it-IT" sz="1500" b="1" u="sng" kern="1200" dirty="0">
              <a:solidFill>
                <a:srgbClr val="C00000"/>
              </a:solidFill>
              <a:effectLst>
                <a:outerShdw blurRad="38100" dist="38100" dir="2700000" algn="tl">
                  <a:srgbClr val="000000">
                    <a:alpha val="43137"/>
                  </a:srgbClr>
                </a:outerShdw>
              </a:effectLst>
              <a:latin typeface="Century Gothic" panose="020B0502020202020204" pitchFamily="34" charset="0"/>
            </a:rPr>
            <a:t>Competenze ricorsive</a:t>
          </a:r>
        </a:p>
        <a:p>
          <a:pPr marL="0" lvl="0" indent="0" algn="ctr" defTabSz="666750">
            <a:lnSpc>
              <a:spcPct val="90000"/>
            </a:lnSpc>
            <a:spcBef>
              <a:spcPct val="0"/>
            </a:spcBef>
            <a:spcAft>
              <a:spcPct val="35000"/>
            </a:spcAft>
            <a:buNone/>
          </a:pPr>
          <a:r>
            <a:rPr lang="it-IT" sz="1400" b="0" kern="1200" dirty="0">
              <a:solidFill>
                <a:srgbClr val="002060"/>
              </a:solidFill>
              <a:effectLst>
                <a:outerShdw blurRad="38100" dist="38100" dir="2700000" algn="tl">
                  <a:srgbClr val="000000">
                    <a:alpha val="43137"/>
                  </a:srgbClr>
                </a:outerShdw>
              </a:effectLst>
              <a:latin typeface="Century Gothic" panose="020B0502020202020204" pitchFamily="34" charset="0"/>
            </a:rPr>
            <a:t>(3 competenze comuni a tutte le figure)</a:t>
          </a:r>
        </a:p>
        <a:p>
          <a:pPr marL="0" lvl="0" indent="0" algn="ctr" defTabSz="666750">
            <a:lnSpc>
              <a:spcPct val="100000"/>
            </a:lnSpc>
            <a:spcBef>
              <a:spcPct val="0"/>
            </a:spcBef>
            <a:spcAft>
              <a:spcPts val="0"/>
            </a:spcAft>
            <a:buNone/>
          </a:pPr>
          <a:r>
            <a:rPr lang="it-IT" sz="1500" b="1" u="sng" kern="1200" dirty="0">
              <a:solidFill>
                <a:srgbClr val="C00000"/>
              </a:solidFill>
              <a:effectLst>
                <a:outerShdw blurRad="38100" dist="38100" dir="2700000" algn="tl">
                  <a:srgbClr val="000000">
                    <a:alpha val="43137"/>
                  </a:srgbClr>
                </a:outerShdw>
              </a:effectLst>
              <a:latin typeface="Century Gothic" panose="020B0502020202020204" pitchFamily="34" charset="0"/>
            </a:rPr>
            <a:t>Competenze comuni e Competenze connotative</a:t>
          </a:r>
        </a:p>
        <a:p>
          <a:pPr marL="0" lvl="0" indent="0" algn="ctr" defTabSz="666750">
            <a:lnSpc>
              <a:spcPct val="100000"/>
            </a:lnSpc>
            <a:spcBef>
              <a:spcPct val="0"/>
            </a:spcBef>
            <a:spcAft>
              <a:spcPts val="0"/>
            </a:spcAft>
            <a:buNone/>
          </a:pPr>
          <a:endParaRPr lang="it-IT" sz="1500" b="1" u="sng" kern="1200" dirty="0">
            <a:solidFill>
              <a:srgbClr val="C00000"/>
            </a:solidFill>
            <a:effectLst>
              <a:outerShdw blurRad="38100" dist="38100" dir="2700000" algn="tl">
                <a:srgbClr val="000000">
                  <a:alpha val="43137"/>
                </a:srgbClr>
              </a:outerShdw>
            </a:effectLst>
            <a:latin typeface="Century Gothic" panose="020B0502020202020204" pitchFamily="34" charset="0"/>
          </a:endParaRPr>
        </a:p>
        <a:p>
          <a:pPr marL="0" lvl="0" indent="0" algn="ctr" defTabSz="666750">
            <a:lnSpc>
              <a:spcPct val="90000"/>
            </a:lnSpc>
            <a:spcBef>
              <a:spcPct val="0"/>
            </a:spcBef>
            <a:spcAft>
              <a:spcPct val="35000"/>
            </a:spcAft>
            <a:buNone/>
          </a:pPr>
          <a:endParaRPr lang="it-IT" sz="1500" b="1" u="sng" kern="1200" dirty="0">
            <a:solidFill>
              <a:srgbClr val="C00000"/>
            </a:solidFill>
            <a:effectLst>
              <a:outerShdw blurRad="38100" dist="38100" dir="2700000" algn="tl">
                <a:srgbClr val="000000">
                  <a:alpha val="43137"/>
                </a:srgbClr>
              </a:outerShdw>
            </a:effectLst>
            <a:latin typeface="Century Gothic" panose="020B0502020202020204" pitchFamily="34" charset="0"/>
          </a:endParaRPr>
        </a:p>
        <a:p>
          <a:pPr marL="0" lvl="0" indent="0" algn="ctr" defTabSz="666750">
            <a:lnSpc>
              <a:spcPct val="90000"/>
            </a:lnSpc>
            <a:spcBef>
              <a:spcPct val="0"/>
            </a:spcBef>
            <a:spcAft>
              <a:spcPct val="35000"/>
            </a:spcAft>
            <a:buNone/>
          </a:pPr>
          <a:endParaRPr lang="it-IT" sz="1500" b="1" kern="1200" dirty="0">
            <a:solidFill>
              <a:srgbClr val="002060"/>
            </a:solidFill>
            <a:effectLst>
              <a:outerShdw blurRad="38100" dist="38100" dir="2700000" algn="tl">
                <a:srgbClr val="000000">
                  <a:alpha val="43137"/>
                </a:srgbClr>
              </a:outerShdw>
            </a:effectLst>
            <a:latin typeface="Century Gothic" panose="020B0502020202020204" pitchFamily="34" charset="0"/>
          </a:endParaRPr>
        </a:p>
        <a:p>
          <a:pPr marL="0" lvl="0" indent="0" algn="l" defTabSz="666750">
            <a:lnSpc>
              <a:spcPct val="90000"/>
            </a:lnSpc>
            <a:spcBef>
              <a:spcPct val="0"/>
            </a:spcBef>
            <a:spcAft>
              <a:spcPct val="35000"/>
            </a:spcAft>
            <a:buNone/>
          </a:pPr>
          <a:endParaRPr lang="it-IT" sz="1500" kern="1200" dirty="0">
            <a:solidFill>
              <a:srgbClr val="002060"/>
            </a:solidFill>
            <a:effectLst>
              <a:outerShdw blurRad="38100" dist="38100" dir="2700000" algn="tl">
                <a:srgbClr val="000000">
                  <a:alpha val="43137"/>
                </a:srgbClr>
              </a:outerShdw>
            </a:effectLst>
            <a:latin typeface="Century Gothic" panose="020B0502020202020204" pitchFamily="34" charset="0"/>
          </a:endParaRPr>
        </a:p>
      </dsp:txBody>
      <dsp:txXfrm>
        <a:off x="6096000" y="1910887"/>
        <a:ext cx="3643207" cy="25799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E189E-E5BE-4663-ADE2-33554EC54424}">
      <dsp:nvSpPr>
        <dsp:cNvPr id="0" name=""/>
        <dsp:cNvSpPr/>
      </dsp:nvSpPr>
      <dsp:spPr>
        <a:xfrm>
          <a:off x="304805" y="1382967"/>
          <a:ext cx="2256845" cy="1882270"/>
        </a:xfrm>
        <a:prstGeom prst="roundRect">
          <a:avLst>
            <a:gd name="adj" fmla="val 10000"/>
          </a:avLst>
        </a:prstGeom>
        <a:solidFill>
          <a:srgbClr val="FFFD78"/>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2">
                  <a:lumMod val="75000"/>
                </a:schemeClr>
              </a:solidFill>
              <a:effectLst>
                <a:outerShdw blurRad="38100" dist="38100" dir="2700000" algn="tl">
                  <a:srgbClr val="000000">
                    <a:alpha val="43137"/>
                  </a:srgbClr>
                </a:outerShdw>
              </a:effectLst>
            </a:rPr>
            <a:t>Profilo unitario</a:t>
          </a:r>
        </a:p>
        <a:p>
          <a:pPr marL="0" lvl="0" indent="0" algn="ctr" defTabSz="889000">
            <a:lnSpc>
              <a:spcPct val="90000"/>
            </a:lnSpc>
            <a:spcBef>
              <a:spcPct val="0"/>
            </a:spcBef>
            <a:spcAft>
              <a:spcPct val="35000"/>
            </a:spcAft>
            <a:buNone/>
          </a:pPr>
          <a:r>
            <a:rPr lang="it-IT" sz="1600" b="1" kern="1200" dirty="0">
              <a:solidFill>
                <a:schemeClr val="tx2">
                  <a:lumMod val="75000"/>
                </a:schemeClr>
              </a:solidFill>
              <a:effectLst>
                <a:outerShdw blurRad="38100" dist="38100" dir="2700000" algn="tl">
                  <a:srgbClr val="000000">
                    <a:alpha val="43137"/>
                  </a:srgbClr>
                </a:outerShdw>
              </a:effectLst>
            </a:rPr>
            <a:t>da declinare in relazione a 4 macroaree di attività che contraddistinguono la filiera</a:t>
          </a:r>
        </a:p>
      </dsp:txBody>
      <dsp:txXfrm>
        <a:off x="359935" y="1438097"/>
        <a:ext cx="2146585" cy="1772010"/>
      </dsp:txXfrm>
    </dsp:sp>
    <dsp:sp modelId="{A5F6F21B-EDEE-46BF-9729-93567C5400E9}">
      <dsp:nvSpPr>
        <dsp:cNvPr id="0" name=""/>
        <dsp:cNvSpPr/>
      </dsp:nvSpPr>
      <dsp:spPr>
        <a:xfrm rot="17739339">
          <a:off x="1997844" y="1408598"/>
          <a:ext cx="1988601" cy="38458"/>
        </a:xfrm>
        <a:custGeom>
          <a:avLst/>
          <a:gdLst/>
          <a:ahLst/>
          <a:cxnLst/>
          <a:rect l="0" t="0" r="0" b="0"/>
          <a:pathLst>
            <a:path>
              <a:moveTo>
                <a:pt x="0" y="19229"/>
              </a:moveTo>
              <a:lnTo>
                <a:pt x="1988601" y="19229"/>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2942430" y="1378112"/>
        <a:ext cx="99430" cy="99430"/>
      </dsp:txXfrm>
    </dsp:sp>
    <dsp:sp modelId="{91B7CD69-2533-4CFE-A614-7923D3DF762F}">
      <dsp:nvSpPr>
        <dsp:cNvPr id="0" name=""/>
        <dsp:cNvSpPr/>
      </dsp:nvSpPr>
      <dsp:spPr>
        <a:xfrm>
          <a:off x="3422639" y="0"/>
          <a:ext cx="2377274" cy="1063105"/>
        </a:xfrm>
        <a:prstGeom prst="roundRect">
          <a:avLst>
            <a:gd name="adj" fmla="val 10000"/>
          </a:avLst>
        </a:prstGeom>
        <a:solidFill>
          <a:srgbClr val="0432FF"/>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1" i="1" kern="1200">
              <a:solidFill>
                <a:schemeClr val="bg1"/>
              </a:solidFill>
              <a:effectLst>
                <a:outerShdw blurRad="38100" dist="38100" dir="2700000" algn="tl">
                  <a:srgbClr val="000000">
                    <a:alpha val="43137"/>
                  </a:srgbClr>
                </a:outerShdw>
              </a:effectLst>
            </a:rPr>
            <a:t>Enogastronomia</a:t>
          </a:r>
        </a:p>
        <a:p>
          <a:pPr marL="0" lvl="0" indent="0" algn="ctr" defTabSz="889000">
            <a:lnSpc>
              <a:spcPct val="90000"/>
            </a:lnSpc>
            <a:spcBef>
              <a:spcPct val="0"/>
            </a:spcBef>
            <a:spcAft>
              <a:spcPct val="35000"/>
            </a:spcAft>
            <a:buNone/>
          </a:pPr>
          <a:r>
            <a:rPr lang="it-IT" sz="1900" b="1" i="1" kern="1200" err="1">
              <a:solidFill>
                <a:schemeClr val="bg1"/>
              </a:solidFill>
              <a:effectLst>
                <a:outerShdw blurRad="38100" dist="38100" dir="2700000" algn="tl">
                  <a:srgbClr val="000000">
                    <a:alpha val="43137"/>
                  </a:srgbClr>
                </a:outerShdw>
              </a:effectLst>
            </a:rPr>
            <a:t>Ateco</a:t>
          </a:r>
          <a:r>
            <a:rPr lang="it-IT" sz="1900" b="1" i="1" kern="1200">
              <a:solidFill>
                <a:schemeClr val="bg1"/>
              </a:solidFill>
              <a:effectLst>
                <a:outerShdw blurRad="38100" dist="38100" dir="2700000" algn="tl">
                  <a:srgbClr val="000000">
                    <a:alpha val="43137"/>
                  </a:srgbClr>
                </a:outerShdw>
              </a:effectLst>
            </a:rPr>
            <a:t> I-56</a:t>
          </a:r>
        </a:p>
      </dsp:txBody>
      <dsp:txXfrm>
        <a:off x="3453776" y="31137"/>
        <a:ext cx="2315000" cy="1000831"/>
      </dsp:txXfrm>
    </dsp:sp>
    <dsp:sp modelId="{406067A2-6B9C-48B7-B889-DC96E68E9B38}">
      <dsp:nvSpPr>
        <dsp:cNvPr id="0" name=""/>
        <dsp:cNvSpPr/>
      </dsp:nvSpPr>
      <dsp:spPr>
        <a:xfrm rot="19694003">
          <a:off x="2484157" y="2032529"/>
          <a:ext cx="1034621" cy="38458"/>
        </a:xfrm>
        <a:custGeom>
          <a:avLst/>
          <a:gdLst/>
          <a:ahLst/>
          <a:cxnLst/>
          <a:rect l="0" t="0" r="0" b="0"/>
          <a:pathLst>
            <a:path>
              <a:moveTo>
                <a:pt x="0" y="19229"/>
              </a:moveTo>
              <a:lnTo>
                <a:pt x="1034621" y="19229"/>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975602" y="2025893"/>
        <a:ext cx="51731" cy="51731"/>
      </dsp:txXfrm>
    </dsp:sp>
    <dsp:sp modelId="{14F743EF-855B-4659-A2D3-23C6C15BD121}">
      <dsp:nvSpPr>
        <dsp:cNvPr id="0" name=""/>
        <dsp:cNvSpPr/>
      </dsp:nvSpPr>
      <dsp:spPr>
        <a:xfrm>
          <a:off x="3441285" y="1225670"/>
          <a:ext cx="2300794" cy="1107490"/>
        </a:xfrm>
        <a:prstGeom prst="roundRect">
          <a:avLst>
            <a:gd name="adj" fmla="val 10000"/>
          </a:avLst>
        </a:prstGeom>
        <a:gradFill rotWithShape="0">
          <a:gsLst>
            <a:gs pos="0">
              <a:srgbClr val="C00000"/>
            </a:gs>
            <a:gs pos="80000">
              <a:srgbClr val="C00000"/>
            </a:gs>
            <a:gs pos="100000">
              <a:srgbClr val="C00000"/>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1" i="1" kern="1200">
              <a:solidFill>
                <a:schemeClr val="bg1"/>
              </a:solidFill>
            </a:rPr>
            <a:t>Sala bar e vendita</a:t>
          </a:r>
        </a:p>
        <a:p>
          <a:pPr marL="0" lvl="0" indent="0" algn="ctr" defTabSz="889000">
            <a:lnSpc>
              <a:spcPct val="90000"/>
            </a:lnSpc>
            <a:spcBef>
              <a:spcPct val="0"/>
            </a:spcBef>
            <a:spcAft>
              <a:spcPct val="35000"/>
            </a:spcAft>
            <a:buNone/>
          </a:pPr>
          <a:r>
            <a:rPr lang="it-IT" sz="1900" b="1" i="1" kern="1200" err="1">
              <a:solidFill>
                <a:schemeClr val="bg1"/>
              </a:solidFill>
            </a:rPr>
            <a:t>Ateco</a:t>
          </a:r>
          <a:r>
            <a:rPr lang="it-IT" sz="1900" b="1" i="1" kern="1200">
              <a:solidFill>
                <a:schemeClr val="bg1"/>
              </a:solidFill>
            </a:rPr>
            <a:t> I-56</a:t>
          </a:r>
        </a:p>
      </dsp:txBody>
      <dsp:txXfrm>
        <a:off x="3473722" y="1258107"/>
        <a:ext cx="2235920" cy="1042616"/>
      </dsp:txXfrm>
    </dsp:sp>
    <dsp:sp modelId="{1876E244-38B7-45FF-82C6-CE2B8968AB59}">
      <dsp:nvSpPr>
        <dsp:cNvPr id="0" name=""/>
        <dsp:cNvSpPr/>
      </dsp:nvSpPr>
      <dsp:spPr>
        <a:xfrm rot="2465033">
          <a:off x="2408854" y="2712635"/>
          <a:ext cx="1240976" cy="38458"/>
        </a:xfrm>
        <a:custGeom>
          <a:avLst/>
          <a:gdLst/>
          <a:ahLst/>
          <a:cxnLst/>
          <a:rect l="0" t="0" r="0" b="0"/>
          <a:pathLst>
            <a:path>
              <a:moveTo>
                <a:pt x="0" y="19229"/>
              </a:moveTo>
              <a:lnTo>
                <a:pt x="1240976" y="19229"/>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998318" y="2700840"/>
        <a:ext cx="62048" cy="62048"/>
      </dsp:txXfrm>
    </dsp:sp>
    <dsp:sp modelId="{49244328-CD43-430A-B5D6-DFFA2EDC996C}">
      <dsp:nvSpPr>
        <dsp:cNvPr id="0" name=""/>
        <dsp:cNvSpPr/>
      </dsp:nvSpPr>
      <dsp:spPr>
        <a:xfrm>
          <a:off x="3497035" y="2510911"/>
          <a:ext cx="2317803" cy="1257430"/>
        </a:xfrm>
        <a:prstGeom prst="roundRect">
          <a:avLst>
            <a:gd name="adj" fmla="val 10000"/>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1" i="1" kern="1200">
              <a:solidFill>
                <a:schemeClr val="bg1"/>
              </a:solidFill>
            </a:rPr>
            <a:t>Accoglienza turistica</a:t>
          </a:r>
        </a:p>
        <a:p>
          <a:pPr marL="0" lvl="0" indent="0" algn="ctr" defTabSz="889000">
            <a:lnSpc>
              <a:spcPct val="90000"/>
            </a:lnSpc>
            <a:spcBef>
              <a:spcPct val="0"/>
            </a:spcBef>
            <a:spcAft>
              <a:spcPct val="35000"/>
            </a:spcAft>
            <a:buNone/>
          </a:pPr>
          <a:r>
            <a:rPr lang="it-IT" sz="1900" b="1" i="1" kern="1200" err="1">
              <a:solidFill>
                <a:schemeClr val="bg1"/>
              </a:solidFill>
            </a:rPr>
            <a:t>Ateco</a:t>
          </a:r>
          <a:r>
            <a:rPr lang="it-IT" sz="1900" b="1" i="1" kern="1200">
              <a:solidFill>
                <a:schemeClr val="bg1"/>
              </a:solidFill>
            </a:rPr>
            <a:t> I-55  N-79 </a:t>
          </a:r>
        </a:p>
        <a:p>
          <a:pPr marL="0" lvl="0" indent="0" algn="ctr" defTabSz="889000">
            <a:lnSpc>
              <a:spcPct val="90000"/>
            </a:lnSpc>
            <a:spcBef>
              <a:spcPct val="0"/>
            </a:spcBef>
            <a:spcAft>
              <a:spcPct val="35000"/>
            </a:spcAft>
            <a:buNone/>
          </a:pPr>
          <a:r>
            <a:rPr lang="it-IT" sz="1900" b="1" i="1" kern="1200">
              <a:solidFill>
                <a:schemeClr val="bg1"/>
              </a:solidFill>
            </a:rPr>
            <a:t>N-82</a:t>
          </a:r>
        </a:p>
      </dsp:txBody>
      <dsp:txXfrm>
        <a:off x="3533864" y="2547740"/>
        <a:ext cx="2244145" cy="1183772"/>
      </dsp:txXfrm>
    </dsp:sp>
    <dsp:sp modelId="{06511B83-141C-43F7-8039-716BC4B77F1F}">
      <dsp:nvSpPr>
        <dsp:cNvPr id="0" name=""/>
        <dsp:cNvSpPr/>
      </dsp:nvSpPr>
      <dsp:spPr>
        <a:xfrm rot="4073838">
          <a:off x="1848029" y="3364909"/>
          <a:ext cx="2288231" cy="38458"/>
        </a:xfrm>
        <a:custGeom>
          <a:avLst/>
          <a:gdLst/>
          <a:ahLst/>
          <a:cxnLst/>
          <a:rect l="0" t="0" r="0" b="0"/>
          <a:pathLst>
            <a:path>
              <a:moveTo>
                <a:pt x="0" y="19229"/>
              </a:moveTo>
              <a:lnTo>
                <a:pt x="2288231" y="19229"/>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a:off x="2934939" y="3326932"/>
        <a:ext cx="114411" cy="114411"/>
      </dsp:txXfrm>
    </dsp:sp>
    <dsp:sp modelId="{C3B16D7C-CDE1-4FAF-B0F0-D620B5F05580}">
      <dsp:nvSpPr>
        <dsp:cNvPr id="0" name=""/>
        <dsp:cNvSpPr/>
      </dsp:nvSpPr>
      <dsp:spPr>
        <a:xfrm>
          <a:off x="3422639" y="3912621"/>
          <a:ext cx="2377274" cy="1063105"/>
        </a:xfrm>
        <a:prstGeom prst="roundRect">
          <a:avLst>
            <a:gd name="adj" fmla="val 10000"/>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1" i="1" kern="1200">
              <a:solidFill>
                <a:schemeClr val="bg1"/>
              </a:solidFill>
              <a:effectLst>
                <a:outerShdw blurRad="38100" dist="38100" dir="2700000" algn="tl">
                  <a:srgbClr val="000000">
                    <a:alpha val="43137"/>
                  </a:srgbClr>
                </a:outerShdw>
              </a:effectLst>
            </a:rPr>
            <a:t>Arte bianca e pasticceria</a:t>
          </a:r>
        </a:p>
        <a:p>
          <a:pPr marL="0" lvl="0" indent="0" algn="ctr" defTabSz="889000">
            <a:lnSpc>
              <a:spcPct val="90000"/>
            </a:lnSpc>
            <a:spcBef>
              <a:spcPct val="0"/>
            </a:spcBef>
            <a:spcAft>
              <a:spcPct val="35000"/>
            </a:spcAft>
            <a:buNone/>
          </a:pPr>
          <a:r>
            <a:rPr lang="it-IT" sz="2000" i="1" kern="1200" err="1">
              <a:solidFill>
                <a:schemeClr val="bg1"/>
              </a:solidFill>
              <a:effectLst>
                <a:outerShdw blurRad="38100" dist="38100" dir="2700000" algn="tl">
                  <a:srgbClr val="000000">
                    <a:alpha val="43137"/>
                  </a:srgbClr>
                </a:outerShdw>
              </a:effectLst>
            </a:rPr>
            <a:t>Ateco</a:t>
          </a:r>
          <a:r>
            <a:rPr lang="it-IT" sz="2000" i="1" kern="1200">
              <a:solidFill>
                <a:schemeClr val="bg1"/>
              </a:solidFill>
              <a:effectLst>
                <a:outerShdw blurRad="38100" dist="38100" dir="2700000" algn="tl">
                  <a:srgbClr val="000000">
                    <a:alpha val="43137"/>
                  </a:srgbClr>
                </a:outerShdw>
              </a:effectLst>
            </a:rPr>
            <a:t> C-10 e I-55</a:t>
          </a:r>
        </a:p>
      </dsp:txBody>
      <dsp:txXfrm>
        <a:off x="3453776" y="3943758"/>
        <a:ext cx="2315000" cy="100083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0223" cy="495300"/>
          </a:xfrm>
          <a:prstGeom prst="rect">
            <a:avLst/>
          </a:prstGeom>
        </p:spPr>
        <p:txBody>
          <a:bodyPr vert="horz" lIns="83622" tIns="41811" rIns="83622" bIns="41811" rtlCol="0"/>
          <a:lstStyle>
            <a:lvl1pPr algn="l">
              <a:defRPr sz="1100"/>
            </a:lvl1pPr>
          </a:lstStyle>
          <a:p>
            <a:endParaRPr lang="it-IT" dirty="0"/>
          </a:p>
        </p:txBody>
      </p:sp>
      <p:sp>
        <p:nvSpPr>
          <p:cNvPr id="3" name="Segnaposto data 2"/>
          <p:cNvSpPr>
            <a:spLocks noGrp="1"/>
          </p:cNvSpPr>
          <p:nvPr>
            <p:ph type="dt" sz="quarter" idx="1"/>
          </p:nvPr>
        </p:nvSpPr>
        <p:spPr>
          <a:xfrm>
            <a:off x="3843746" y="1"/>
            <a:ext cx="2939215" cy="495300"/>
          </a:xfrm>
          <a:prstGeom prst="rect">
            <a:avLst/>
          </a:prstGeom>
        </p:spPr>
        <p:txBody>
          <a:bodyPr vert="horz" lIns="83622" tIns="41811" rIns="83622" bIns="41811" rtlCol="0"/>
          <a:lstStyle>
            <a:lvl1pPr algn="r">
              <a:defRPr sz="1100"/>
            </a:lvl1pPr>
          </a:lstStyle>
          <a:p>
            <a:fld id="{820D0758-0112-4AA4-B009-63DF5E1C249A}" type="datetimeFigureOut">
              <a:rPr lang="it-IT" smtClean="0"/>
              <a:t>13/12/22</a:t>
            </a:fld>
            <a:endParaRPr lang="it-IT" dirty="0"/>
          </a:p>
        </p:txBody>
      </p:sp>
      <p:sp>
        <p:nvSpPr>
          <p:cNvPr id="4" name="Segnaposto piè di pagina 3"/>
          <p:cNvSpPr>
            <a:spLocks noGrp="1"/>
          </p:cNvSpPr>
          <p:nvPr>
            <p:ph type="ftr" sz="quarter" idx="2"/>
          </p:nvPr>
        </p:nvSpPr>
        <p:spPr>
          <a:xfrm>
            <a:off x="1" y="9408620"/>
            <a:ext cx="2940223" cy="495300"/>
          </a:xfrm>
          <a:prstGeom prst="rect">
            <a:avLst/>
          </a:prstGeom>
        </p:spPr>
        <p:txBody>
          <a:bodyPr vert="horz" lIns="83622" tIns="41811" rIns="83622" bIns="41811" rtlCol="0" anchor="b"/>
          <a:lstStyle>
            <a:lvl1pPr algn="l">
              <a:defRPr sz="1100"/>
            </a:lvl1pPr>
          </a:lstStyle>
          <a:p>
            <a:endParaRPr lang="it-IT" dirty="0"/>
          </a:p>
        </p:txBody>
      </p:sp>
      <p:sp>
        <p:nvSpPr>
          <p:cNvPr id="5" name="Segnaposto numero diapositiva 4"/>
          <p:cNvSpPr>
            <a:spLocks noGrp="1"/>
          </p:cNvSpPr>
          <p:nvPr>
            <p:ph type="sldNum" sz="quarter" idx="3"/>
          </p:nvPr>
        </p:nvSpPr>
        <p:spPr>
          <a:xfrm>
            <a:off x="3843746" y="9408620"/>
            <a:ext cx="2939215" cy="495300"/>
          </a:xfrm>
          <a:prstGeom prst="rect">
            <a:avLst/>
          </a:prstGeom>
        </p:spPr>
        <p:txBody>
          <a:bodyPr vert="horz" lIns="83622" tIns="41811" rIns="83622" bIns="41811" rtlCol="0" anchor="b"/>
          <a:lstStyle>
            <a:lvl1pPr algn="r">
              <a:defRPr sz="1100"/>
            </a:lvl1pPr>
          </a:lstStyle>
          <a:p>
            <a:fld id="{DB3BBE7C-7A5A-41C6-8BD7-064071570E8B}" type="slidenum">
              <a:rPr lang="it-IT" smtClean="0"/>
              <a:t>‹N›</a:t>
            </a:fld>
            <a:endParaRPr lang="it-IT" dirty="0"/>
          </a:p>
        </p:txBody>
      </p:sp>
    </p:spTree>
    <p:extLst>
      <p:ext uri="{BB962C8B-B14F-4D97-AF65-F5344CB8AC3E}">
        <p14:creationId xmlns:p14="http://schemas.microsoft.com/office/powerpoint/2010/main" val="152650653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9:22:31.353"/>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9:22:43.298"/>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9:22:44.928"/>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9:24:10.951"/>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9:24:11.829"/>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9:24:12.754"/>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9:25:08.379"/>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0223" cy="495300"/>
          </a:xfrm>
          <a:prstGeom prst="rect">
            <a:avLst/>
          </a:prstGeom>
        </p:spPr>
        <p:txBody>
          <a:bodyPr vert="horz" lIns="83622" tIns="41811" rIns="83622" bIns="41811" rtlCol="0"/>
          <a:lstStyle>
            <a:lvl1pPr algn="l">
              <a:defRPr sz="1100"/>
            </a:lvl1pPr>
          </a:lstStyle>
          <a:p>
            <a:endParaRPr lang="it-IT" dirty="0"/>
          </a:p>
        </p:txBody>
      </p:sp>
      <p:sp>
        <p:nvSpPr>
          <p:cNvPr id="3" name="Segnaposto data 2"/>
          <p:cNvSpPr>
            <a:spLocks noGrp="1"/>
          </p:cNvSpPr>
          <p:nvPr>
            <p:ph type="dt" idx="1"/>
          </p:nvPr>
        </p:nvSpPr>
        <p:spPr>
          <a:xfrm>
            <a:off x="3843746" y="1"/>
            <a:ext cx="2939215" cy="495300"/>
          </a:xfrm>
          <a:prstGeom prst="rect">
            <a:avLst/>
          </a:prstGeom>
        </p:spPr>
        <p:txBody>
          <a:bodyPr vert="horz" lIns="83622" tIns="41811" rIns="83622" bIns="41811" rtlCol="0"/>
          <a:lstStyle>
            <a:lvl1pPr algn="r">
              <a:defRPr sz="1100"/>
            </a:lvl1pPr>
          </a:lstStyle>
          <a:p>
            <a:fld id="{6AC1E984-9BA8-4565-8136-DB84A325D3EB}" type="datetimeFigureOut">
              <a:rPr lang="it-IT" smtClean="0"/>
              <a:t>13/12/22</a:t>
            </a:fld>
            <a:endParaRPr lang="it-IT" dirty="0"/>
          </a:p>
        </p:txBody>
      </p:sp>
      <p:sp>
        <p:nvSpPr>
          <p:cNvPr id="4" name="Segnaposto immagine diapositiva 3"/>
          <p:cNvSpPr>
            <a:spLocks noGrp="1" noRot="1" noChangeAspect="1"/>
          </p:cNvSpPr>
          <p:nvPr>
            <p:ph type="sldImg" idx="2"/>
          </p:nvPr>
        </p:nvSpPr>
        <p:spPr>
          <a:xfrm>
            <a:off x="765175" y="742950"/>
            <a:ext cx="5256213" cy="3714750"/>
          </a:xfrm>
          <a:prstGeom prst="rect">
            <a:avLst/>
          </a:prstGeom>
          <a:noFill/>
          <a:ln w="12700">
            <a:solidFill>
              <a:prstClr val="black"/>
            </a:solidFill>
          </a:ln>
        </p:spPr>
        <p:txBody>
          <a:bodyPr vert="horz" lIns="83622" tIns="41811" rIns="83622" bIns="41811" rtlCol="0" anchor="ctr"/>
          <a:lstStyle/>
          <a:p>
            <a:endParaRPr lang="it-IT" dirty="0"/>
          </a:p>
        </p:txBody>
      </p:sp>
      <p:sp>
        <p:nvSpPr>
          <p:cNvPr id="5" name="Segnaposto note 4"/>
          <p:cNvSpPr>
            <a:spLocks noGrp="1"/>
          </p:cNvSpPr>
          <p:nvPr>
            <p:ph type="body" sz="quarter" idx="3"/>
          </p:nvPr>
        </p:nvSpPr>
        <p:spPr>
          <a:xfrm>
            <a:off x="678901" y="4705351"/>
            <a:ext cx="5427175" cy="4457700"/>
          </a:xfrm>
          <a:prstGeom prst="rect">
            <a:avLst/>
          </a:prstGeom>
        </p:spPr>
        <p:txBody>
          <a:bodyPr vert="horz" lIns="83622" tIns="41811" rIns="83622" bIns="41811"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08620"/>
            <a:ext cx="2940223" cy="495300"/>
          </a:xfrm>
          <a:prstGeom prst="rect">
            <a:avLst/>
          </a:prstGeom>
        </p:spPr>
        <p:txBody>
          <a:bodyPr vert="horz" lIns="83622" tIns="41811" rIns="83622" bIns="41811" rtlCol="0" anchor="b"/>
          <a:lstStyle>
            <a:lvl1pPr algn="l">
              <a:defRPr sz="1100"/>
            </a:lvl1pPr>
          </a:lstStyle>
          <a:p>
            <a:endParaRPr lang="it-IT" dirty="0"/>
          </a:p>
        </p:txBody>
      </p:sp>
      <p:sp>
        <p:nvSpPr>
          <p:cNvPr id="7" name="Segnaposto numero diapositiva 6"/>
          <p:cNvSpPr>
            <a:spLocks noGrp="1"/>
          </p:cNvSpPr>
          <p:nvPr>
            <p:ph type="sldNum" sz="quarter" idx="5"/>
          </p:nvPr>
        </p:nvSpPr>
        <p:spPr>
          <a:xfrm>
            <a:off x="3843746" y="9408620"/>
            <a:ext cx="2939215" cy="495300"/>
          </a:xfrm>
          <a:prstGeom prst="rect">
            <a:avLst/>
          </a:prstGeom>
        </p:spPr>
        <p:txBody>
          <a:bodyPr vert="horz" lIns="83622" tIns="41811" rIns="83622" bIns="41811" rtlCol="0" anchor="b"/>
          <a:lstStyle>
            <a:lvl1pPr algn="r">
              <a:defRPr sz="1100"/>
            </a:lvl1pPr>
          </a:lstStyle>
          <a:p>
            <a:fld id="{5A59DCC4-373F-4ED2-93D8-04680039CEFE}" type="slidenum">
              <a:rPr lang="it-IT" smtClean="0"/>
              <a:t>‹N›</a:t>
            </a:fld>
            <a:endParaRPr lang="it-IT" dirty="0"/>
          </a:p>
        </p:txBody>
      </p:sp>
    </p:spTree>
    <p:extLst>
      <p:ext uri="{BB962C8B-B14F-4D97-AF65-F5344CB8AC3E}">
        <p14:creationId xmlns:p14="http://schemas.microsoft.com/office/powerpoint/2010/main" val="306312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egnaposto immagine diapositiva 1"/>
          <p:cNvSpPr>
            <a:spLocks noGrp="1" noRot="1" noChangeAspect="1"/>
          </p:cNvSpPr>
          <p:nvPr>
            <p:ph type="sldImg"/>
          </p:nvPr>
        </p:nvSpPr>
        <p:spPr bwMode="auto">
          <a:xfrm>
            <a:off x="765175" y="742950"/>
            <a:ext cx="5256213" cy="3714750"/>
          </a:xfrm>
          <a:noFill/>
          <a:ln>
            <a:solidFill>
              <a:srgbClr val="000000"/>
            </a:solidFill>
            <a:miter lim="800000"/>
            <a:headEnd/>
            <a:tailEnd/>
          </a:ln>
        </p:spPr>
      </p:sp>
      <p:sp>
        <p:nvSpPr>
          <p:cNvPr id="1638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1638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B9C017-D35E-494D-B4B2-A718B76BFE46}" type="slidenum">
              <a:rPr lang="it-IT">
                <a:cs typeface="Arial" charset="0"/>
              </a:rPr>
              <a:pPr fontAlgn="base">
                <a:spcBef>
                  <a:spcPct val="0"/>
                </a:spcBef>
                <a:spcAft>
                  <a:spcPct val="0"/>
                </a:spcAft>
              </a:pPr>
              <a:t>1</a:t>
            </a:fld>
            <a:endParaRPr lang="it-IT">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egnaposto immagin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Segnaposto not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ct val="20000"/>
              </a:spcBef>
            </a:pPr>
            <a:endParaRPr lang="it-IT">
              <a:cs typeface="Calibri"/>
            </a:endParaRPr>
          </a:p>
        </p:txBody>
      </p:sp>
      <p:sp>
        <p:nvSpPr>
          <p:cNvPr id="115716" name="Segnaposto numero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73020" indent="-297315">
              <a:defRPr>
                <a:solidFill>
                  <a:schemeClr val="tx1"/>
                </a:solidFill>
                <a:latin typeface="Arial" pitchFamily="34" charset="0"/>
                <a:ea typeface="ＭＳ Ｐゴシック" pitchFamily="34" charset="-128"/>
              </a:defRPr>
            </a:lvl2pPr>
            <a:lvl3pPr marL="1189261" indent="-237852">
              <a:defRPr>
                <a:solidFill>
                  <a:schemeClr val="tx1"/>
                </a:solidFill>
                <a:latin typeface="Arial" pitchFamily="34" charset="0"/>
                <a:ea typeface="ＭＳ Ｐゴシック" pitchFamily="34" charset="-128"/>
              </a:defRPr>
            </a:lvl3pPr>
            <a:lvl4pPr marL="1664965" indent="-237852">
              <a:defRPr>
                <a:solidFill>
                  <a:schemeClr val="tx1"/>
                </a:solidFill>
                <a:latin typeface="Arial" pitchFamily="34" charset="0"/>
                <a:ea typeface="ＭＳ Ｐゴシック" pitchFamily="34" charset="-128"/>
              </a:defRPr>
            </a:lvl4pPr>
            <a:lvl5pPr marL="2140670" indent="-237852">
              <a:defRPr>
                <a:solidFill>
                  <a:schemeClr val="tx1"/>
                </a:solidFill>
                <a:latin typeface="Arial" pitchFamily="34" charset="0"/>
                <a:ea typeface="ＭＳ Ｐゴシック" pitchFamily="34" charset="-128"/>
              </a:defRPr>
            </a:lvl5pPr>
            <a:lvl6pPr marL="2616374" indent="-237852" eaLnBrk="0" fontAlgn="base" hangingPunct="0">
              <a:spcBef>
                <a:spcPct val="0"/>
              </a:spcBef>
              <a:spcAft>
                <a:spcPct val="0"/>
              </a:spcAft>
              <a:defRPr>
                <a:solidFill>
                  <a:schemeClr val="tx1"/>
                </a:solidFill>
                <a:latin typeface="Arial" pitchFamily="34" charset="0"/>
                <a:ea typeface="ＭＳ Ｐゴシック" pitchFamily="34" charset="-128"/>
              </a:defRPr>
            </a:lvl6pPr>
            <a:lvl7pPr marL="3092078" indent="-237852" eaLnBrk="0" fontAlgn="base" hangingPunct="0">
              <a:spcBef>
                <a:spcPct val="0"/>
              </a:spcBef>
              <a:spcAft>
                <a:spcPct val="0"/>
              </a:spcAft>
              <a:defRPr>
                <a:solidFill>
                  <a:schemeClr val="tx1"/>
                </a:solidFill>
                <a:latin typeface="Arial" pitchFamily="34" charset="0"/>
                <a:ea typeface="ＭＳ Ｐゴシック" pitchFamily="34" charset="-128"/>
              </a:defRPr>
            </a:lvl7pPr>
            <a:lvl8pPr marL="3567783" indent="-237852" eaLnBrk="0" fontAlgn="base" hangingPunct="0">
              <a:spcBef>
                <a:spcPct val="0"/>
              </a:spcBef>
              <a:spcAft>
                <a:spcPct val="0"/>
              </a:spcAft>
              <a:defRPr>
                <a:solidFill>
                  <a:schemeClr val="tx1"/>
                </a:solidFill>
                <a:latin typeface="Arial" pitchFamily="34" charset="0"/>
                <a:ea typeface="ＭＳ Ｐゴシック" pitchFamily="34" charset="-128"/>
              </a:defRPr>
            </a:lvl8pPr>
            <a:lvl9pPr marL="4043487" indent="-237852"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6137">
              <a:defRPr/>
            </a:pPr>
            <a:fld id="{AED81130-1508-4C25-8117-23BDAD74651C}" type="slidenum">
              <a:rPr lang="it-IT" altLang="it-IT">
                <a:solidFill>
                  <a:prstClr val="black"/>
                </a:solidFill>
                <a:latin typeface="Calibri" pitchFamily="34" charset="0"/>
              </a:rPr>
              <a:pPr defTabSz="916137">
                <a:defRPr/>
              </a:pPr>
              <a:t>28</a:t>
            </a:fld>
            <a:endParaRPr lang="it-IT" altLang="it-IT">
              <a:solidFill>
                <a:prstClr val="black"/>
              </a:solidFill>
              <a:latin typeface="Calibri" pitchFamily="34" charset="0"/>
            </a:endParaRPr>
          </a:p>
        </p:txBody>
      </p:sp>
    </p:spTree>
    <p:extLst>
      <p:ext uri="{BB962C8B-B14F-4D97-AF65-F5344CB8AC3E}">
        <p14:creationId xmlns:p14="http://schemas.microsoft.com/office/powerpoint/2010/main" val="146457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CF42F7C9-F172-4886-992D-2FC04144CE0A}" type="slidenum">
              <a:rPr lang="it-IT" smtClean="0"/>
              <a:t>31</a:t>
            </a:fld>
            <a:endParaRPr lang="it-IT"/>
          </a:p>
        </p:txBody>
      </p:sp>
    </p:spTree>
    <p:extLst>
      <p:ext uri="{BB962C8B-B14F-4D97-AF65-F5344CB8AC3E}">
        <p14:creationId xmlns:p14="http://schemas.microsoft.com/office/powerpoint/2010/main" val="2700423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CF42F7C9-F172-4886-992D-2FC04144CE0A}" type="slidenum">
              <a:rPr lang="it-IT" smtClean="0"/>
              <a:t>32</a:t>
            </a:fld>
            <a:endParaRPr lang="it-IT"/>
          </a:p>
        </p:txBody>
      </p:sp>
    </p:spTree>
    <p:extLst>
      <p:ext uri="{BB962C8B-B14F-4D97-AF65-F5344CB8AC3E}">
        <p14:creationId xmlns:p14="http://schemas.microsoft.com/office/powerpoint/2010/main" val="1492301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A59DCC4-373F-4ED2-93D8-04680039CEFE}" type="slidenum">
              <a:rPr lang="it-IT" smtClean="0"/>
              <a:t>33</a:t>
            </a:fld>
            <a:endParaRPr lang="it-IT"/>
          </a:p>
        </p:txBody>
      </p:sp>
    </p:spTree>
    <p:extLst>
      <p:ext uri="{BB962C8B-B14F-4D97-AF65-F5344CB8AC3E}">
        <p14:creationId xmlns:p14="http://schemas.microsoft.com/office/powerpoint/2010/main" val="2217239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ea typeface="ＭＳ Ｐゴシック" pitchFamily="34" charset="-128"/>
            </a:endParaRPr>
          </a:p>
        </p:txBody>
      </p:sp>
      <p:sp>
        <p:nvSpPr>
          <p:cNvPr id="645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4362" indent="-286293">
              <a:defRPr>
                <a:solidFill>
                  <a:schemeClr val="tx1"/>
                </a:solidFill>
                <a:latin typeface="Arial" pitchFamily="34" charset="0"/>
                <a:ea typeface="ＭＳ Ｐゴシック" pitchFamily="34" charset="-128"/>
              </a:defRPr>
            </a:lvl2pPr>
            <a:lvl3pPr marL="1145172" indent="-229034">
              <a:defRPr>
                <a:solidFill>
                  <a:schemeClr val="tx1"/>
                </a:solidFill>
                <a:latin typeface="Arial" pitchFamily="34" charset="0"/>
                <a:ea typeface="ＭＳ Ｐゴシック" pitchFamily="34" charset="-128"/>
              </a:defRPr>
            </a:lvl3pPr>
            <a:lvl4pPr marL="1603240" indent="-229034">
              <a:defRPr>
                <a:solidFill>
                  <a:schemeClr val="tx1"/>
                </a:solidFill>
                <a:latin typeface="Arial" pitchFamily="34" charset="0"/>
                <a:ea typeface="ＭＳ Ｐゴシック" pitchFamily="34" charset="-128"/>
              </a:defRPr>
            </a:lvl4pPr>
            <a:lvl5pPr marL="2061309" indent="-229034">
              <a:defRPr>
                <a:solidFill>
                  <a:schemeClr val="tx1"/>
                </a:solidFill>
                <a:latin typeface="Arial" pitchFamily="34" charset="0"/>
                <a:ea typeface="ＭＳ Ｐゴシック" pitchFamily="34" charset="-128"/>
              </a:defRPr>
            </a:lvl5pPr>
            <a:lvl6pPr marL="2519378" indent="-229034"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7446" indent="-22903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35515" indent="-229034" eaLnBrk="0" fontAlgn="base" hangingPunct="0">
              <a:spcBef>
                <a:spcPct val="0"/>
              </a:spcBef>
              <a:spcAft>
                <a:spcPct val="0"/>
              </a:spcAft>
              <a:defRPr>
                <a:solidFill>
                  <a:schemeClr val="tx1"/>
                </a:solidFill>
                <a:latin typeface="Arial" pitchFamily="34" charset="0"/>
                <a:ea typeface="ＭＳ Ｐゴシック" pitchFamily="34" charset="-128"/>
              </a:defRPr>
            </a:lvl8pPr>
            <a:lvl9pPr marL="3893584" indent="-229034"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CAA9ABE-EF16-4521-A1D6-1B00AE22AE1D}" type="slidenum">
              <a:rPr lang="it-IT" altLang="it-IT">
                <a:latin typeface="Calibri" pitchFamily="34" charset="0"/>
              </a:rPr>
              <a:pPr/>
              <a:t>36</a:t>
            </a:fld>
            <a:endParaRPr lang="it-IT" altLang="it-IT">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noTextEdit="1"/>
          </p:cNvSpPr>
          <p:nvPr>
            <p:ph type="sldImg"/>
          </p:nvPr>
        </p:nvSpPr>
        <p:spPr bwMode="auto">
          <a:xfrm>
            <a:off x="765175" y="742950"/>
            <a:ext cx="5256213" cy="3714750"/>
          </a:xfrm>
          <a:noFill/>
          <a:ln>
            <a:solidFill>
              <a:srgbClr val="000000"/>
            </a:solidFill>
            <a:miter lim="800000"/>
            <a:headEnd/>
            <a:tailEnd/>
          </a:ln>
        </p:spPr>
      </p:sp>
      <p:sp>
        <p:nvSpPr>
          <p:cNvPr id="2048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2048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8AC9C-597B-4AA9-A513-19A782F4F9D4}" type="slidenum">
              <a:rPr lang="it-IT">
                <a:cs typeface="Arial" charset="0"/>
              </a:rPr>
              <a:pPr fontAlgn="base">
                <a:spcBef>
                  <a:spcPct val="0"/>
                </a:spcBef>
                <a:spcAft>
                  <a:spcPct val="0"/>
                </a:spcAft>
              </a:pPr>
              <a:t>10</a:t>
            </a:fld>
            <a:endParaRPr lang="it-IT">
              <a:cs typeface="Arial" charset="0"/>
            </a:endParaRPr>
          </a:p>
        </p:txBody>
      </p:sp>
    </p:spTree>
    <p:extLst>
      <p:ext uri="{BB962C8B-B14F-4D97-AF65-F5344CB8AC3E}">
        <p14:creationId xmlns:p14="http://schemas.microsoft.com/office/powerpoint/2010/main" val="132166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noTextEdit="1"/>
          </p:cNvSpPr>
          <p:nvPr>
            <p:ph type="sldImg"/>
          </p:nvPr>
        </p:nvSpPr>
        <p:spPr bwMode="auto">
          <a:xfrm>
            <a:off x="765175" y="742950"/>
            <a:ext cx="5256213" cy="3714750"/>
          </a:xfrm>
          <a:noFill/>
          <a:ln>
            <a:solidFill>
              <a:srgbClr val="000000"/>
            </a:solidFill>
            <a:miter lim="800000"/>
            <a:headEnd/>
            <a:tailEnd/>
          </a:ln>
        </p:spPr>
      </p:sp>
      <p:sp>
        <p:nvSpPr>
          <p:cNvPr id="2048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2048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8AC9C-597B-4AA9-A513-19A782F4F9D4}" type="slidenum">
              <a:rPr lang="it-IT">
                <a:cs typeface="Arial" charset="0"/>
              </a:rPr>
              <a:pPr fontAlgn="base">
                <a:spcBef>
                  <a:spcPct val="0"/>
                </a:spcBef>
                <a:spcAft>
                  <a:spcPct val="0"/>
                </a:spcAft>
              </a:pPr>
              <a:t>11</a:t>
            </a:fld>
            <a:endParaRPr lang="it-IT">
              <a:cs typeface="Arial" charset="0"/>
            </a:endParaRPr>
          </a:p>
        </p:txBody>
      </p:sp>
    </p:spTree>
    <p:extLst>
      <p:ext uri="{BB962C8B-B14F-4D97-AF65-F5344CB8AC3E}">
        <p14:creationId xmlns:p14="http://schemas.microsoft.com/office/powerpoint/2010/main" val="2063564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765175" y="742950"/>
            <a:ext cx="5256213"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78498" y="4705351"/>
            <a:ext cx="5427980" cy="4457700"/>
          </a:xfrm>
          <a:prstGeom prst="rect">
            <a:avLst/>
          </a:prstGeom>
          <a:noFill/>
          <a:ln>
            <a:noFill/>
          </a:ln>
        </p:spPr>
        <p:txBody>
          <a:bodyPr spcFirstLastPara="1" wrap="square" lIns="83608" tIns="83608" rIns="83608" bIns="83608" anchor="t" anchorCtr="0">
            <a:noAutofit/>
          </a:bodyPr>
          <a:lstStyle/>
          <a:p>
            <a:pPr>
              <a:buSzPts val="1100"/>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765175" y="742950"/>
            <a:ext cx="5256213"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78498" y="4705351"/>
            <a:ext cx="5427980" cy="4457700"/>
          </a:xfrm>
          <a:prstGeom prst="rect">
            <a:avLst/>
          </a:prstGeom>
          <a:noFill/>
          <a:ln>
            <a:noFill/>
          </a:ln>
        </p:spPr>
        <p:txBody>
          <a:bodyPr spcFirstLastPara="1" wrap="square" lIns="83608" tIns="83608" rIns="83608" bIns="83608" anchor="t" anchorCtr="0">
            <a:noAutofit/>
          </a:bodyPr>
          <a:lstStyle/>
          <a:p>
            <a:pPr>
              <a:buSzPts val="1100"/>
            </a:pPr>
            <a:endParaRPr/>
          </a:p>
        </p:txBody>
      </p:sp>
    </p:spTree>
    <p:extLst>
      <p:ext uri="{BB962C8B-B14F-4D97-AF65-F5344CB8AC3E}">
        <p14:creationId xmlns:p14="http://schemas.microsoft.com/office/powerpoint/2010/main" val="387579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765175" y="742950"/>
            <a:ext cx="5256213"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78498" y="4705351"/>
            <a:ext cx="5427980" cy="4457700"/>
          </a:xfrm>
          <a:prstGeom prst="rect">
            <a:avLst/>
          </a:prstGeom>
          <a:noFill/>
          <a:ln>
            <a:noFill/>
          </a:ln>
        </p:spPr>
        <p:txBody>
          <a:bodyPr spcFirstLastPara="1" wrap="square" lIns="83608" tIns="83608" rIns="83608" bIns="83608" anchor="t" anchorCtr="0">
            <a:noAutofit/>
          </a:bodyPr>
          <a:lstStyle/>
          <a:p>
            <a:pPr>
              <a:buSzPts val="1100"/>
            </a:pPr>
            <a:endParaRPr/>
          </a:p>
        </p:txBody>
      </p:sp>
    </p:spTree>
    <p:extLst>
      <p:ext uri="{BB962C8B-B14F-4D97-AF65-F5344CB8AC3E}">
        <p14:creationId xmlns:p14="http://schemas.microsoft.com/office/powerpoint/2010/main" val="2286129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765175" y="742950"/>
            <a:ext cx="5256213"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78498" y="4705351"/>
            <a:ext cx="5427980" cy="4457700"/>
          </a:xfrm>
          <a:prstGeom prst="rect">
            <a:avLst/>
          </a:prstGeom>
          <a:noFill/>
          <a:ln>
            <a:noFill/>
          </a:ln>
        </p:spPr>
        <p:txBody>
          <a:bodyPr spcFirstLastPara="1" wrap="square" lIns="83608" tIns="83608" rIns="83608" bIns="83608" anchor="t" anchorCtr="0">
            <a:noAutofit/>
          </a:bodyPr>
          <a:lstStyle/>
          <a:p>
            <a:pPr>
              <a:buSzPts val="1100"/>
            </a:pPr>
            <a:endParaRPr/>
          </a:p>
        </p:txBody>
      </p:sp>
    </p:spTree>
    <p:extLst>
      <p:ext uri="{BB962C8B-B14F-4D97-AF65-F5344CB8AC3E}">
        <p14:creationId xmlns:p14="http://schemas.microsoft.com/office/powerpoint/2010/main" val="43554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B00A5-FC0A-4196-8D71-BC4849859FAC}"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4138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egnaposto immagin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Segnaposto not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ea typeface="ＭＳ Ｐゴシック" pitchFamily="34" charset="-128"/>
              </a:rPr>
              <a:t>Strumenti e modelli organizzativi differenziati per gestire i percorsi es. rimodulazione quadri orari,</a:t>
            </a:r>
            <a:r>
              <a:rPr lang="it-IT" altLang="it-IT" baseline="0">
                <a:ea typeface="ＭＳ Ｐゴシック" pitchFamily="34" charset="-128"/>
              </a:rPr>
              <a:t> articolazione delle attività in periodi didattici, ricorso alla quota oraria di personalizzazione delle 264 ore nel biennio, strutture orarie diverse</a:t>
            </a:r>
            <a:endParaRPr lang="it-IT" altLang="it-IT">
              <a:ea typeface="ＭＳ Ｐゴシック" pitchFamily="34" charset="-128"/>
            </a:endParaRPr>
          </a:p>
        </p:txBody>
      </p:sp>
      <p:sp>
        <p:nvSpPr>
          <p:cNvPr id="146436" name="Segnaposto numero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DF8283B-EA9D-4B71-AEF4-C446EC3F7801}" type="slidenum">
              <a:rPr kumimoji="0" lang="it-IT" altLang="it-IT"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altLang="it-IT"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857615" y="3143502"/>
            <a:ext cx="4978168" cy="452120"/>
          </a:xfrm>
          <a:prstGeom prst="rect">
            <a:avLst/>
          </a:prstGeom>
        </p:spPr>
        <p:txBody>
          <a:bodyPr wrap="square" lIns="0" tIns="0" rIns="0" bIns="0">
            <a:spAutoFit/>
          </a:bodyPr>
          <a:lstStyle>
            <a:lvl1pPr>
              <a:defRPr sz="2800" b="0" i="0">
                <a:solidFill>
                  <a:srgbClr val="000099"/>
                </a:solidFill>
                <a:latin typeface="Arial Black"/>
                <a:cs typeface="Arial Black"/>
              </a:defRPr>
            </a:lvl1pPr>
          </a:lstStyle>
          <a:p>
            <a:endParaRPr/>
          </a:p>
        </p:txBody>
      </p:sp>
      <p:sp>
        <p:nvSpPr>
          <p:cNvPr id="3" name="Holder 3"/>
          <p:cNvSpPr>
            <a:spLocks noGrp="1"/>
          </p:cNvSpPr>
          <p:nvPr>
            <p:ph type="subTitle" idx="4"/>
          </p:nvPr>
        </p:nvSpPr>
        <p:spPr>
          <a:xfrm>
            <a:off x="1604010" y="4231640"/>
            <a:ext cx="7485380" cy="18891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12/13/22</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063D87"/>
                </a:solidFill>
                <a:latin typeface="Arial"/>
                <a:cs typeface="Arial"/>
              </a:defRPr>
            </a:lvl1pPr>
          </a:lstStyle>
          <a:p>
            <a:pPr marL="38100">
              <a:lnSpc>
                <a:spcPts val="1425"/>
              </a:lnSpc>
            </a:pPr>
            <a:fld id="{81D60167-4931-47E6-BA6A-407CBD079E47}" type="slidenum">
              <a:rPr/>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800" b="1" i="0">
                <a:solidFill>
                  <a:srgbClr val="000099"/>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12/13/22</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063D87"/>
                </a:solidFill>
                <a:latin typeface="Arial"/>
                <a:cs typeface="Arial"/>
              </a:defRPr>
            </a:lvl1pPr>
          </a:lstStyle>
          <a:p>
            <a:pPr marL="38100">
              <a:lnSpc>
                <a:spcPts val="1425"/>
              </a:lnSpc>
            </a:pPr>
            <a:fld id="{81D60167-4931-47E6-BA6A-407CBD079E47}" type="slidenum">
              <a:rPr/>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6" name="bg object 16"/>
          <p:cNvSpPr/>
          <p:nvPr/>
        </p:nvSpPr>
        <p:spPr>
          <a:xfrm>
            <a:off x="1159643" y="1661160"/>
            <a:ext cx="3979164" cy="729995"/>
          </a:xfrm>
          <a:prstGeom prst="rect">
            <a:avLst/>
          </a:prstGeom>
          <a:blipFill>
            <a:blip r:embed="rId2" cstate="print"/>
            <a:stretch>
              <a:fillRect/>
            </a:stretch>
          </a:blipFill>
        </p:spPr>
        <p:txBody>
          <a:bodyPr wrap="square" lIns="0" tIns="0" rIns="0" bIns="0" rtlCol="0"/>
          <a:lstStyle/>
          <a:p>
            <a:endParaRPr dirty="0"/>
          </a:p>
        </p:txBody>
      </p:sp>
      <p:sp>
        <p:nvSpPr>
          <p:cNvPr id="17" name="bg object 17"/>
          <p:cNvSpPr/>
          <p:nvPr/>
        </p:nvSpPr>
        <p:spPr>
          <a:xfrm>
            <a:off x="5777362" y="1661160"/>
            <a:ext cx="3979164" cy="729995"/>
          </a:xfrm>
          <a:prstGeom prst="rect">
            <a:avLst/>
          </a:prstGeom>
          <a:blipFill>
            <a:blip r:embed="rId3" cstate="print"/>
            <a:stretch>
              <a:fillRect/>
            </a:stretch>
          </a:blipFill>
        </p:spPr>
        <p:txBody>
          <a:bodyPr wrap="square" lIns="0" tIns="0" rIns="0" bIns="0" rtlCol="0"/>
          <a:lstStyle/>
          <a:p>
            <a:endParaRPr dirty="0"/>
          </a:p>
        </p:txBody>
      </p:sp>
      <p:sp>
        <p:nvSpPr>
          <p:cNvPr id="18" name="bg object 18"/>
          <p:cNvSpPr/>
          <p:nvPr/>
        </p:nvSpPr>
        <p:spPr>
          <a:xfrm>
            <a:off x="5201290" y="2478024"/>
            <a:ext cx="948690" cy="4404360"/>
          </a:xfrm>
          <a:custGeom>
            <a:avLst/>
            <a:gdLst/>
            <a:ahLst/>
            <a:cxnLst/>
            <a:rect l="l" t="t" r="r" b="b"/>
            <a:pathLst>
              <a:path w="948689" h="4404359">
                <a:moveTo>
                  <a:pt x="948690" y="2202180"/>
                </a:moveTo>
                <a:lnTo>
                  <a:pt x="947420" y="2127504"/>
                </a:lnTo>
                <a:lnTo>
                  <a:pt x="939800" y="1978152"/>
                </a:lnTo>
                <a:lnTo>
                  <a:pt x="933450" y="1903476"/>
                </a:lnTo>
                <a:lnTo>
                  <a:pt x="925830" y="1828800"/>
                </a:lnTo>
                <a:lnTo>
                  <a:pt x="916940" y="1755648"/>
                </a:lnTo>
                <a:lnTo>
                  <a:pt x="904240" y="1680972"/>
                </a:lnTo>
                <a:lnTo>
                  <a:pt x="890270" y="1607820"/>
                </a:lnTo>
                <a:lnTo>
                  <a:pt x="875030" y="1534668"/>
                </a:lnTo>
                <a:lnTo>
                  <a:pt x="858520" y="1461516"/>
                </a:lnTo>
                <a:lnTo>
                  <a:pt x="840740" y="1388364"/>
                </a:lnTo>
                <a:lnTo>
                  <a:pt x="820420" y="1316736"/>
                </a:lnTo>
                <a:lnTo>
                  <a:pt x="797560" y="1245108"/>
                </a:lnTo>
                <a:lnTo>
                  <a:pt x="773430" y="1173480"/>
                </a:lnTo>
                <a:lnTo>
                  <a:pt x="748030" y="1101852"/>
                </a:lnTo>
                <a:lnTo>
                  <a:pt x="720090" y="1031748"/>
                </a:lnTo>
                <a:lnTo>
                  <a:pt x="690880" y="961644"/>
                </a:lnTo>
                <a:lnTo>
                  <a:pt x="660400" y="893064"/>
                </a:lnTo>
                <a:lnTo>
                  <a:pt x="627380" y="824484"/>
                </a:lnTo>
                <a:lnTo>
                  <a:pt x="591820" y="755904"/>
                </a:lnTo>
                <a:lnTo>
                  <a:pt x="554990" y="688848"/>
                </a:lnTo>
                <a:lnTo>
                  <a:pt x="516890" y="621792"/>
                </a:lnTo>
                <a:lnTo>
                  <a:pt x="477520" y="556260"/>
                </a:lnTo>
                <a:lnTo>
                  <a:pt x="436880" y="490728"/>
                </a:lnTo>
                <a:lnTo>
                  <a:pt x="392430" y="426720"/>
                </a:lnTo>
                <a:lnTo>
                  <a:pt x="346710" y="362712"/>
                </a:lnTo>
                <a:lnTo>
                  <a:pt x="299720" y="300228"/>
                </a:lnTo>
                <a:lnTo>
                  <a:pt x="200660" y="178308"/>
                </a:lnTo>
                <a:lnTo>
                  <a:pt x="147320" y="118872"/>
                </a:lnTo>
                <a:lnTo>
                  <a:pt x="93980" y="60960"/>
                </a:lnTo>
                <a:lnTo>
                  <a:pt x="36830" y="3048"/>
                </a:lnTo>
                <a:lnTo>
                  <a:pt x="35560" y="1524"/>
                </a:lnTo>
                <a:lnTo>
                  <a:pt x="33020" y="0"/>
                </a:lnTo>
                <a:lnTo>
                  <a:pt x="25400" y="0"/>
                </a:lnTo>
                <a:lnTo>
                  <a:pt x="19050" y="3048"/>
                </a:lnTo>
                <a:lnTo>
                  <a:pt x="3810" y="18288"/>
                </a:lnTo>
                <a:lnTo>
                  <a:pt x="0" y="24384"/>
                </a:lnTo>
                <a:lnTo>
                  <a:pt x="0" y="32004"/>
                </a:lnTo>
                <a:lnTo>
                  <a:pt x="19050" y="51459"/>
                </a:lnTo>
                <a:lnTo>
                  <a:pt x="19050" y="21336"/>
                </a:lnTo>
                <a:lnTo>
                  <a:pt x="21590" y="21336"/>
                </a:lnTo>
                <a:lnTo>
                  <a:pt x="21590" y="18288"/>
                </a:lnTo>
                <a:lnTo>
                  <a:pt x="24597" y="21336"/>
                </a:lnTo>
                <a:lnTo>
                  <a:pt x="36830" y="21336"/>
                </a:lnTo>
                <a:lnTo>
                  <a:pt x="36830" y="33731"/>
                </a:lnTo>
                <a:lnTo>
                  <a:pt x="78740" y="76200"/>
                </a:lnTo>
                <a:lnTo>
                  <a:pt x="132080" y="134112"/>
                </a:lnTo>
                <a:lnTo>
                  <a:pt x="184150" y="193548"/>
                </a:lnTo>
                <a:lnTo>
                  <a:pt x="233680" y="252984"/>
                </a:lnTo>
                <a:lnTo>
                  <a:pt x="283210" y="313944"/>
                </a:lnTo>
                <a:lnTo>
                  <a:pt x="330200" y="376428"/>
                </a:lnTo>
                <a:lnTo>
                  <a:pt x="374650" y="438912"/>
                </a:lnTo>
                <a:lnTo>
                  <a:pt x="417830" y="502920"/>
                </a:lnTo>
                <a:lnTo>
                  <a:pt x="459740" y="568452"/>
                </a:lnTo>
                <a:lnTo>
                  <a:pt x="499110" y="633984"/>
                </a:lnTo>
                <a:lnTo>
                  <a:pt x="537210" y="699516"/>
                </a:lnTo>
                <a:lnTo>
                  <a:pt x="574040" y="766572"/>
                </a:lnTo>
                <a:lnTo>
                  <a:pt x="641350" y="902208"/>
                </a:lnTo>
                <a:lnTo>
                  <a:pt x="671830" y="970788"/>
                </a:lnTo>
                <a:lnTo>
                  <a:pt x="727710" y="1109472"/>
                </a:lnTo>
                <a:lnTo>
                  <a:pt x="778510" y="1251204"/>
                </a:lnTo>
                <a:lnTo>
                  <a:pt x="839470" y="1467612"/>
                </a:lnTo>
                <a:lnTo>
                  <a:pt x="855980" y="1539240"/>
                </a:lnTo>
                <a:lnTo>
                  <a:pt x="895350" y="1758696"/>
                </a:lnTo>
                <a:lnTo>
                  <a:pt x="904240" y="1831848"/>
                </a:lnTo>
                <a:lnTo>
                  <a:pt x="911860" y="1906524"/>
                </a:lnTo>
                <a:lnTo>
                  <a:pt x="918210" y="1979676"/>
                </a:lnTo>
                <a:lnTo>
                  <a:pt x="923290" y="2054352"/>
                </a:lnTo>
                <a:lnTo>
                  <a:pt x="925830" y="2127504"/>
                </a:lnTo>
                <a:lnTo>
                  <a:pt x="927100" y="2202180"/>
                </a:lnTo>
                <a:lnTo>
                  <a:pt x="927100" y="2561590"/>
                </a:lnTo>
                <a:lnTo>
                  <a:pt x="933450" y="2499360"/>
                </a:lnTo>
                <a:lnTo>
                  <a:pt x="939800" y="2424684"/>
                </a:lnTo>
                <a:lnTo>
                  <a:pt x="947420" y="2276856"/>
                </a:lnTo>
                <a:lnTo>
                  <a:pt x="948690" y="2202180"/>
                </a:lnTo>
                <a:close/>
              </a:path>
              <a:path w="948689" h="4404359">
                <a:moveTo>
                  <a:pt x="901700" y="2570988"/>
                </a:moveTo>
                <a:lnTo>
                  <a:pt x="901700" y="2202180"/>
                </a:lnTo>
                <a:lnTo>
                  <a:pt x="897890" y="2348484"/>
                </a:lnTo>
                <a:lnTo>
                  <a:pt x="894080" y="2421636"/>
                </a:lnTo>
                <a:lnTo>
                  <a:pt x="887730" y="2494788"/>
                </a:lnTo>
                <a:lnTo>
                  <a:pt x="880110" y="2567940"/>
                </a:lnTo>
                <a:lnTo>
                  <a:pt x="858520" y="2714244"/>
                </a:lnTo>
                <a:lnTo>
                  <a:pt x="844550" y="2785872"/>
                </a:lnTo>
                <a:lnTo>
                  <a:pt x="829310" y="2859024"/>
                </a:lnTo>
                <a:lnTo>
                  <a:pt x="812800" y="2930652"/>
                </a:lnTo>
                <a:lnTo>
                  <a:pt x="795020" y="3002280"/>
                </a:lnTo>
                <a:lnTo>
                  <a:pt x="774700" y="3073908"/>
                </a:lnTo>
                <a:lnTo>
                  <a:pt x="753110" y="3144012"/>
                </a:lnTo>
                <a:lnTo>
                  <a:pt x="704850" y="3284220"/>
                </a:lnTo>
                <a:lnTo>
                  <a:pt x="648970" y="3422904"/>
                </a:lnTo>
                <a:lnTo>
                  <a:pt x="618490" y="3491484"/>
                </a:lnTo>
                <a:lnTo>
                  <a:pt x="551180" y="3625596"/>
                </a:lnTo>
                <a:lnTo>
                  <a:pt x="514350" y="3692652"/>
                </a:lnTo>
                <a:lnTo>
                  <a:pt x="477520" y="3758184"/>
                </a:lnTo>
                <a:lnTo>
                  <a:pt x="438150" y="3822192"/>
                </a:lnTo>
                <a:lnTo>
                  <a:pt x="397510" y="3886200"/>
                </a:lnTo>
                <a:lnTo>
                  <a:pt x="354330" y="3950208"/>
                </a:lnTo>
                <a:lnTo>
                  <a:pt x="308610" y="4012692"/>
                </a:lnTo>
                <a:lnTo>
                  <a:pt x="262890" y="4073652"/>
                </a:lnTo>
                <a:lnTo>
                  <a:pt x="214630" y="4134612"/>
                </a:lnTo>
                <a:lnTo>
                  <a:pt x="165100" y="4194048"/>
                </a:lnTo>
                <a:lnTo>
                  <a:pt x="113030" y="4253484"/>
                </a:lnTo>
                <a:lnTo>
                  <a:pt x="59690" y="4309872"/>
                </a:lnTo>
                <a:lnTo>
                  <a:pt x="3810" y="4367784"/>
                </a:lnTo>
                <a:lnTo>
                  <a:pt x="0" y="4372356"/>
                </a:lnTo>
                <a:lnTo>
                  <a:pt x="0" y="4379976"/>
                </a:lnTo>
                <a:lnTo>
                  <a:pt x="19050" y="4400146"/>
                </a:lnTo>
                <a:lnTo>
                  <a:pt x="19050" y="4383024"/>
                </a:lnTo>
                <a:lnTo>
                  <a:pt x="21590" y="4380391"/>
                </a:lnTo>
                <a:lnTo>
                  <a:pt x="21590" y="4367784"/>
                </a:lnTo>
                <a:lnTo>
                  <a:pt x="27781" y="4373975"/>
                </a:lnTo>
                <a:lnTo>
                  <a:pt x="74930" y="4325112"/>
                </a:lnTo>
                <a:lnTo>
                  <a:pt x="128270" y="4267200"/>
                </a:lnTo>
                <a:lnTo>
                  <a:pt x="180340" y="4207764"/>
                </a:lnTo>
                <a:lnTo>
                  <a:pt x="231140" y="4148328"/>
                </a:lnTo>
                <a:lnTo>
                  <a:pt x="279400" y="4087368"/>
                </a:lnTo>
                <a:lnTo>
                  <a:pt x="326390" y="4024884"/>
                </a:lnTo>
                <a:lnTo>
                  <a:pt x="370840" y="3962400"/>
                </a:lnTo>
                <a:lnTo>
                  <a:pt x="415290" y="3898392"/>
                </a:lnTo>
                <a:lnTo>
                  <a:pt x="455930" y="3834384"/>
                </a:lnTo>
                <a:lnTo>
                  <a:pt x="496570" y="3768852"/>
                </a:lnTo>
                <a:lnTo>
                  <a:pt x="534670" y="3703320"/>
                </a:lnTo>
                <a:lnTo>
                  <a:pt x="604520" y="3569208"/>
                </a:lnTo>
                <a:lnTo>
                  <a:pt x="668020" y="3432048"/>
                </a:lnTo>
                <a:lnTo>
                  <a:pt x="697230" y="3361944"/>
                </a:lnTo>
                <a:lnTo>
                  <a:pt x="725170" y="3291840"/>
                </a:lnTo>
                <a:lnTo>
                  <a:pt x="750570" y="3221736"/>
                </a:lnTo>
                <a:lnTo>
                  <a:pt x="796290" y="3080004"/>
                </a:lnTo>
                <a:lnTo>
                  <a:pt x="816610" y="3008376"/>
                </a:lnTo>
                <a:lnTo>
                  <a:pt x="834390" y="2936748"/>
                </a:lnTo>
                <a:lnTo>
                  <a:pt x="850900" y="2863596"/>
                </a:lnTo>
                <a:lnTo>
                  <a:pt x="866140" y="2790444"/>
                </a:lnTo>
                <a:lnTo>
                  <a:pt x="880110" y="2717292"/>
                </a:lnTo>
                <a:lnTo>
                  <a:pt x="901700" y="2570988"/>
                </a:lnTo>
                <a:close/>
              </a:path>
              <a:path w="948689" h="4404359">
                <a:moveTo>
                  <a:pt x="30673" y="27492"/>
                </a:moveTo>
                <a:lnTo>
                  <a:pt x="24597" y="21336"/>
                </a:lnTo>
                <a:lnTo>
                  <a:pt x="19050" y="21336"/>
                </a:lnTo>
                <a:lnTo>
                  <a:pt x="27781" y="30384"/>
                </a:lnTo>
                <a:lnTo>
                  <a:pt x="30673" y="27492"/>
                </a:lnTo>
                <a:close/>
              </a:path>
              <a:path w="948689" h="4404359">
                <a:moveTo>
                  <a:pt x="27781" y="30384"/>
                </a:moveTo>
                <a:lnTo>
                  <a:pt x="19050" y="21336"/>
                </a:lnTo>
                <a:lnTo>
                  <a:pt x="19050" y="51459"/>
                </a:lnTo>
                <a:lnTo>
                  <a:pt x="21590" y="54053"/>
                </a:lnTo>
                <a:lnTo>
                  <a:pt x="21590" y="36576"/>
                </a:lnTo>
                <a:lnTo>
                  <a:pt x="27781" y="30384"/>
                </a:lnTo>
                <a:close/>
              </a:path>
              <a:path w="948689" h="4404359">
                <a:moveTo>
                  <a:pt x="30028" y="4376222"/>
                </a:moveTo>
                <a:lnTo>
                  <a:pt x="27781" y="4373975"/>
                </a:lnTo>
                <a:lnTo>
                  <a:pt x="19050" y="4383024"/>
                </a:lnTo>
                <a:lnTo>
                  <a:pt x="23134" y="4383024"/>
                </a:lnTo>
                <a:lnTo>
                  <a:pt x="30028" y="4376222"/>
                </a:lnTo>
                <a:close/>
              </a:path>
              <a:path w="948689" h="4404359">
                <a:moveTo>
                  <a:pt x="23134" y="4383024"/>
                </a:moveTo>
                <a:lnTo>
                  <a:pt x="19050" y="4383024"/>
                </a:lnTo>
                <a:lnTo>
                  <a:pt x="19050" y="4400146"/>
                </a:lnTo>
                <a:lnTo>
                  <a:pt x="21590" y="4402836"/>
                </a:lnTo>
                <a:lnTo>
                  <a:pt x="21590" y="4384548"/>
                </a:lnTo>
                <a:lnTo>
                  <a:pt x="23134" y="4383024"/>
                </a:lnTo>
                <a:close/>
              </a:path>
              <a:path w="948689" h="4404359">
                <a:moveTo>
                  <a:pt x="24597" y="21336"/>
                </a:moveTo>
                <a:lnTo>
                  <a:pt x="21590" y="18288"/>
                </a:lnTo>
                <a:lnTo>
                  <a:pt x="21590" y="21336"/>
                </a:lnTo>
                <a:lnTo>
                  <a:pt x="24597" y="21336"/>
                </a:lnTo>
                <a:close/>
              </a:path>
              <a:path w="948689" h="4404359">
                <a:moveTo>
                  <a:pt x="923290" y="2202180"/>
                </a:moveTo>
                <a:lnTo>
                  <a:pt x="920750" y="2127504"/>
                </a:lnTo>
                <a:lnTo>
                  <a:pt x="919480" y="2054352"/>
                </a:lnTo>
                <a:lnTo>
                  <a:pt x="915670" y="1979676"/>
                </a:lnTo>
                <a:lnTo>
                  <a:pt x="909320" y="1906524"/>
                </a:lnTo>
                <a:lnTo>
                  <a:pt x="901700" y="1833372"/>
                </a:lnTo>
                <a:lnTo>
                  <a:pt x="890270" y="1758696"/>
                </a:lnTo>
                <a:lnTo>
                  <a:pt x="880110" y="1685544"/>
                </a:lnTo>
                <a:lnTo>
                  <a:pt x="866140" y="1612392"/>
                </a:lnTo>
                <a:lnTo>
                  <a:pt x="850900" y="1540764"/>
                </a:lnTo>
                <a:lnTo>
                  <a:pt x="834390" y="1467612"/>
                </a:lnTo>
                <a:lnTo>
                  <a:pt x="816610" y="1395984"/>
                </a:lnTo>
                <a:lnTo>
                  <a:pt x="796290" y="1324356"/>
                </a:lnTo>
                <a:lnTo>
                  <a:pt x="750570" y="1182624"/>
                </a:lnTo>
                <a:lnTo>
                  <a:pt x="725170" y="1110996"/>
                </a:lnTo>
                <a:lnTo>
                  <a:pt x="668020" y="972312"/>
                </a:lnTo>
                <a:lnTo>
                  <a:pt x="637540" y="903732"/>
                </a:lnTo>
                <a:lnTo>
                  <a:pt x="604520" y="835152"/>
                </a:lnTo>
                <a:lnTo>
                  <a:pt x="570230" y="768096"/>
                </a:lnTo>
                <a:lnTo>
                  <a:pt x="534670" y="701040"/>
                </a:lnTo>
                <a:lnTo>
                  <a:pt x="496570" y="635508"/>
                </a:lnTo>
                <a:lnTo>
                  <a:pt x="455930" y="569976"/>
                </a:lnTo>
                <a:lnTo>
                  <a:pt x="415290" y="505968"/>
                </a:lnTo>
                <a:lnTo>
                  <a:pt x="326390" y="377952"/>
                </a:lnTo>
                <a:lnTo>
                  <a:pt x="279400" y="316992"/>
                </a:lnTo>
                <a:lnTo>
                  <a:pt x="231140" y="256032"/>
                </a:lnTo>
                <a:lnTo>
                  <a:pt x="180340" y="195072"/>
                </a:lnTo>
                <a:lnTo>
                  <a:pt x="128270" y="137160"/>
                </a:lnTo>
                <a:lnTo>
                  <a:pt x="74930" y="79248"/>
                </a:lnTo>
                <a:lnTo>
                  <a:pt x="27781" y="30384"/>
                </a:lnTo>
                <a:lnTo>
                  <a:pt x="21590" y="36576"/>
                </a:lnTo>
                <a:lnTo>
                  <a:pt x="21590" y="54053"/>
                </a:lnTo>
                <a:lnTo>
                  <a:pt x="59690" y="92964"/>
                </a:lnTo>
                <a:lnTo>
                  <a:pt x="113030" y="150876"/>
                </a:lnTo>
                <a:lnTo>
                  <a:pt x="165100" y="210312"/>
                </a:lnTo>
                <a:lnTo>
                  <a:pt x="262890" y="329184"/>
                </a:lnTo>
                <a:lnTo>
                  <a:pt x="354330" y="454152"/>
                </a:lnTo>
                <a:lnTo>
                  <a:pt x="397510" y="516636"/>
                </a:lnTo>
                <a:lnTo>
                  <a:pt x="438150" y="580644"/>
                </a:lnTo>
                <a:lnTo>
                  <a:pt x="477520" y="646176"/>
                </a:lnTo>
                <a:lnTo>
                  <a:pt x="551180" y="777240"/>
                </a:lnTo>
                <a:lnTo>
                  <a:pt x="618490" y="912876"/>
                </a:lnTo>
                <a:lnTo>
                  <a:pt x="648970" y="981456"/>
                </a:lnTo>
                <a:lnTo>
                  <a:pt x="704850" y="1118616"/>
                </a:lnTo>
                <a:lnTo>
                  <a:pt x="753110" y="1258824"/>
                </a:lnTo>
                <a:lnTo>
                  <a:pt x="774700" y="1330452"/>
                </a:lnTo>
                <a:lnTo>
                  <a:pt x="795020" y="1400556"/>
                </a:lnTo>
                <a:lnTo>
                  <a:pt x="812800" y="1472184"/>
                </a:lnTo>
                <a:lnTo>
                  <a:pt x="829310" y="1545336"/>
                </a:lnTo>
                <a:lnTo>
                  <a:pt x="844550" y="1616964"/>
                </a:lnTo>
                <a:lnTo>
                  <a:pt x="858520" y="1690116"/>
                </a:lnTo>
                <a:lnTo>
                  <a:pt x="869950" y="1761744"/>
                </a:lnTo>
                <a:lnTo>
                  <a:pt x="887730" y="1908048"/>
                </a:lnTo>
                <a:lnTo>
                  <a:pt x="894080" y="1981200"/>
                </a:lnTo>
                <a:lnTo>
                  <a:pt x="897890" y="2054352"/>
                </a:lnTo>
                <a:lnTo>
                  <a:pt x="900430" y="2129028"/>
                </a:lnTo>
                <a:lnTo>
                  <a:pt x="901700" y="2202180"/>
                </a:lnTo>
                <a:lnTo>
                  <a:pt x="901700" y="2570988"/>
                </a:lnTo>
                <a:lnTo>
                  <a:pt x="909320" y="2497836"/>
                </a:lnTo>
                <a:lnTo>
                  <a:pt x="915670" y="2423160"/>
                </a:lnTo>
                <a:lnTo>
                  <a:pt x="919480" y="2350008"/>
                </a:lnTo>
                <a:lnTo>
                  <a:pt x="920750" y="2275332"/>
                </a:lnTo>
                <a:lnTo>
                  <a:pt x="923290" y="2202180"/>
                </a:lnTo>
                <a:close/>
              </a:path>
              <a:path w="948689" h="4404359">
                <a:moveTo>
                  <a:pt x="27781" y="4373975"/>
                </a:moveTo>
                <a:lnTo>
                  <a:pt x="21590" y="4367784"/>
                </a:lnTo>
                <a:lnTo>
                  <a:pt x="21590" y="4380391"/>
                </a:lnTo>
                <a:lnTo>
                  <a:pt x="27781" y="4373975"/>
                </a:lnTo>
                <a:close/>
              </a:path>
              <a:path w="948689" h="4404359">
                <a:moveTo>
                  <a:pt x="36830" y="4399788"/>
                </a:moveTo>
                <a:lnTo>
                  <a:pt x="36830" y="4383024"/>
                </a:lnTo>
                <a:lnTo>
                  <a:pt x="23134" y="4383024"/>
                </a:lnTo>
                <a:lnTo>
                  <a:pt x="21590" y="4384548"/>
                </a:lnTo>
                <a:lnTo>
                  <a:pt x="21590" y="4402836"/>
                </a:lnTo>
                <a:lnTo>
                  <a:pt x="25400" y="4404360"/>
                </a:lnTo>
                <a:lnTo>
                  <a:pt x="33020" y="4404360"/>
                </a:lnTo>
                <a:lnTo>
                  <a:pt x="35560" y="4402836"/>
                </a:lnTo>
                <a:lnTo>
                  <a:pt x="36830" y="4399788"/>
                </a:lnTo>
                <a:close/>
              </a:path>
              <a:path w="948689" h="4404359">
                <a:moveTo>
                  <a:pt x="36830" y="4383024"/>
                </a:moveTo>
                <a:lnTo>
                  <a:pt x="30028" y="4376222"/>
                </a:lnTo>
                <a:lnTo>
                  <a:pt x="23134" y="4383024"/>
                </a:lnTo>
                <a:lnTo>
                  <a:pt x="36830" y="4383024"/>
                </a:lnTo>
                <a:close/>
              </a:path>
              <a:path w="948689" h="4404359">
                <a:moveTo>
                  <a:pt x="36830" y="21336"/>
                </a:moveTo>
                <a:lnTo>
                  <a:pt x="24597" y="21336"/>
                </a:lnTo>
                <a:lnTo>
                  <a:pt x="30673" y="27492"/>
                </a:lnTo>
                <a:lnTo>
                  <a:pt x="36830" y="21336"/>
                </a:lnTo>
                <a:close/>
              </a:path>
              <a:path w="948689" h="4404359">
                <a:moveTo>
                  <a:pt x="927100" y="2202180"/>
                </a:moveTo>
                <a:lnTo>
                  <a:pt x="925830" y="2127504"/>
                </a:lnTo>
                <a:lnTo>
                  <a:pt x="923290" y="2054352"/>
                </a:lnTo>
                <a:lnTo>
                  <a:pt x="918210" y="1979676"/>
                </a:lnTo>
                <a:lnTo>
                  <a:pt x="911860" y="1906524"/>
                </a:lnTo>
                <a:lnTo>
                  <a:pt x="904240" y="1831848"/>
                </a:lnTo>
                <a:lnTo>
                  <a:pt x="895350" y="1758696"/>
                </a:lnTo>
                <a:lnTo>
                  <a:pt x="855980" y="1539240"/>
                </a:lnTo>
                <a:lnTo>
                  <a:pt x="839470" y="1467612"/>
                </a:lnTo>
                <a:lnTo>
                  <a:pt x="778510" y="1251204"/>
                </a:lnTo>
                <a:lnTo>
                  <a:pt x="727710" y="1109472"/>
                </a:lnTo>
                <a:lnTo>
                  <a:pt x="671830" y="970788"/>
                </a:lnTo>
                <a:lnTo>
                  <a:pt x="641350" y="902208"/>
                </a:lnTo>
                <a:lnTo>
                  <a:pt x="574040" y="766572"/>
                </a:lnTo>
                <a:lnTo>
                  <a:pt x="537210" y="699516"/>
                </a:lnTo>
                <a:lnTo>
                  <a:pt x="499110" y="633984"/>
                </a:lnTo>
                <a:lnTo>
                  <a:pt x="459740" y="568452"/>
                </a:lnTo>
                <a:lnTo>
                  <a:pt x="417830" y="502920"/>
                </a:lnTo>
                <a:lnTo>
                  <a:pt x="374650" y="438912"/>
                </a:lnTo>
                <a:lnTo>
                  <a:pt x="330200" y="376428"/>
                </a:lnTo>
                <a:lnTo>
                  <a:pt x="283210" y="313944"/>
                </a:lnTo>
                <a:lnTo>
                  <a:pt x="233680" y="252984"/>
                </a:lnTo>
                <a:lnTo>
                  <a:pt x="184150" y="193548"/>
                </a:lnTo>
                <a:lnTo>
                  <a:pt x="132080" y="134112"/>
                </a:lnTo>
                <a:lnTo>
                  <a:pt x="78740" y="76200"/>
                </a:lnTo>
                <a:lnTo>
                  <a:pt x="30673" y="27492"/>
                </a:lnTo>
                <a:lnTo>
                  <a:pt x="27781" y="30384"/>
                </a:lnTo>
                <a:lnTo>
                  <a:pt x="74930" y="79248"/>
                </a:lnTo>
                <a:lnTo>
                  <a:pt x="128270" y="137160"/>
                </a:lnTo>
                <a:lnTo>
                  <a:pt x="180340" y="195072"/>
                </a:lnTo>
                <a:lnTo>
                  <a:pt x="231140" y="256032"/>
                </a:lnTo>
                <a:lnTo>
                  <a:pt x="279400" y="316992"/>
                </a:lnTo>
                <a:lnTo>
                  <a:pt x="326390" y="377952"/>
                </a:lnTo>
                <a:lnTo>
                  <a:pt x="415290" y="505968"/>
                </a:lnTo>
                <a:lnTo>
                  <a:pt x="455930" y="569976"/>
                </a:lnTo>
                <a:lnTo>
                  <a:pt x="496570" y="635508"/>
                </a:lnTo>
                <a:lnTo>
                  <a:pt x="534670" y="701040"/>
                </a:lnTo>
                <a:lnTo>
                  <a:pt x="570230" y="768096"/>
                </a:lnTo>
                <a:lnTo>
                  <a:pt x="604520" y="835152"/>
                </a:lnTo>
                <a:lnTo>
                  <a:pt x="637540" y="903732"/>
                </a:lnTo>
                <a:lnTo>
                  <a:pt x="668020" y="972312"/>
                </a:lnTo>
                <a:lnTo>
                  <a:pt x="725170" y="1110996"/>
                </a:lnTo>
                <a:lnTo>
                  <a:pt x="750570" y="1182624"/>
                </a:lnTo>
                <a:lnTo>
                  <a:pt x="796290" y="1324356"/>
                </a:lnTo>
                <a:lnTo>
                  <a:pt x="816610" y="1395984"/>
                </a:lnTo>
                <a:lnTo>
                  <a:pt x="834390" y="1467612"/>
                </a:lnTo>
                <a:lnTo>
                  <a:pt x="850900" y="1540764"/>
                </a:lnTo>
                <a:lnTo>
                  <a:pt x="866140" y="1612392"/>
                </a:lnTo>
                <a:lnTo>
                  <a:pt x="880110" y="1685544"/>
                </a:lnTo>
                <a:lnTo>
                  <a:pt x="890270" y="1758696"/>
                </a:lnTo>
                <a:lnTo>
                  <a:pt x="901700" y="1833372"/>
                </a:lnTo>
                <a:lnTo>
                  <a:pt x="909320" y="1906524"/>
                </a:lnTo>
                <a:lnTo>
                  <a:pt x="915670" y="1979676"/>
                </a:lnTo>
                <a:lnTo>
                  <a:pt x="919480" y="2054352"/>
                </a:lnTo>
                <a:lnTo>
                  <a:pt x="920750" y="2127504"/>
                </a:lnTo>
                <a:lnTo>
                  <a:pt x="923290" y="2202180"/>
                </a:lnTo>
                <a:lnTo>
                  <a:pt x="923290" y="2350008"/>
                </a:lnTo>
                <a:lnTo>
                  <a:pt x="925830" y="2276856"/>
                </a:lnTo>
                <a:lnTo>
                  <a:pt x="927100" y="2202180"/>
                </a:lnTo>
                <a:close/>
              </a:path>
              <a:path w="948689" h="4404359">
                <a:moveTo>
                  <a:pt x="923290" y="2350008"/>
                </a:moveTo>
                <a:lnTo>
                  <a:pt x="923290" y="2202180"/>
                </a:lnTo>
                <a:lnTo>
                  <a:pt x="920750" y="2275332"/>
                </a:lnTo>
                <a:lnTo>
                  <a:pt x="919480" y="2350008"/>
                </a:lnTo>
                <a:lnTo>
                  <a:pt x="915670" y="2423160"/>
                </a:lnTo>
                <a:lnTo>
                  <a:pt x="909320" y="2497836"/>
                </a:lnTo>
                <a:lnTo>
                  <a:pt x="901700" y="2570988"/>
                </a:lnTo>
                <a:lnTo>
                  <a:pt x="880110" y="2717292"/>
                </a:lnTo>
                <a:lnTo>
                  <a:pt x="866140" y="2790444"/>
                </a:lnTo>
                <a:lnTo>
                  <a:pt x="850900" y="2863596"/>
                </a:lnTo>
                <a:lnTo>
                  <a:pt x="834390" y="2936748"/>
                </a:lnTo>
                <a:lnTo>
                  <a:pt x="816610" y="3008376"/>
                </a:lnTo>
                <a:lnTo>
                  <a:pt x="796290" y="3080004"/>
                </a:lnTo>
                <a:lnTo>
                  <a:pt x="750570" y="3221736"/>
                </a:lnTo>
                <a:lnTo>
                  <a:pt x="725170" y="3291840"/>
                </a:lnTo>
                <a:lnTo>
                  <a:pt x="697230" y="3361944"/>
                </a:lnTo>
                <a:lnTo>
                  <a:pt x="668020" y="3432048"/>
                </a:lnTo>
                <a:lnTo>
                  <a:pt x="604520" y="3569208"/>
                </a:lnTo>
                <a:lnTo>
                  <a:pt x="534670" y="3703320"/>
                </a:lnTo>
                <a:lnTo>
                  <a:pt x="496570" y="3768852"/>
                </a:lnTo>
                <a:lnTo>
                  <a:pt x="455930" y="3834384"/>
                </a:lnTo>
                <a:lnTo>
                  <a:pt x="415290" y="3898392"/>
                </a:lnTo>
                <a:lnTo>
                  <a:pt x="370840" y="3962400"/>
                </a:lnTo>
                <a:lnTo>
                  <a:pt x="326390" y="4024884"/>
                </a:lnTo>
                <a:lnTo>
                  <a:pt x="279400" y="4087368"/>
                </a:lnTo>
                <a:lnTo>
                  <a:pt x="231140" y="4148328"/>
                </a:lnTo>
                <a:lnTo>
                  <a:pt x="180340" y="4207764"/>
                </a:lnTo>
                <a:lnTo>
                  <a:pt x="128270" y="4267200"/>
                </a:lnTo>
                <a:lnTo>
                  <a:pt x="74930" y="4325112"/>
                </a:lnTo>
                <a:lnTo>
                  <a:pt x="27781" y="4373975"/>
                </a:lnTo>
                <a:lnTo>
                  <a:pt x="30028" y="4376222"/>
                </a:lnTo>
                <a:lnTo>
                  <a:pt x="78740" y="4328160"/>
                </a:lnTo>
                <a:lnTo>
                  <a:pt x="132080" y="4270248"/>
                </a:lnTo>
                <a:lnTo>
                  <a:pt x="184150" y="4210812"/>
                </a:lnTo>
                <a:lnTo>
                  <a:pt x="233680" y="4151376"/>
                </a:lnTo>
                <a:lnTo>
                  <a:pt x="283210" y="4088892"/>
                </a:lnTo>
                <a:lnTo>
                  <a:pt x="330200" y="4027932"/>
                </a:lnTo>
                <a:lnTo>
                  <a:pt x="374650" y="3965448"/>
                </a:lnTo>
                <a:lnTo>
                  <a:pt x="417830" y="3901440"/>
                </a:lnTo>
                <a:lnTo>
                  <a:pt x="459740" y="3835908"/>
                </a:lnTo>
                <a:lnTo>
                  <a:pt x="499110" y="3770376"/>
                </a:lnTo>
                <a:lnTo>
                  <a:pt x="537210" y="3704844"/>
                </a:lnTo>
                <a:lnTo>
                  <a:pt x="574040" y="3637788"/>
                </a:lnTo>
                <a:lnTo>
                  <a:pt x="641350" y="3502152"/>
                </a:lnTo>
                <a:lnTo>
                  <a:pt x="671830" y="3433572"/>
                </a:lnTo>
                <a:lnTo>
                  <a:pt x="727710" y="3293364"/>
                </a:lnTo>
                <a:lnTo>
                  <a:pt x="778510" y="3153156"/>
                </a:lnTo>
                <a:lnTo>
                  <a:pt x="839470" y="2936748"/>
                </a:lnTo>
                <a:lnTo>
                  <a:pt x="855980" y="2865120"/>
                </a:lnTo>
                <a:lnTo>
                  <a:pt x="895350" y="2645664"/>
                </a:lnTo>
                <a:lnTo>
                  <a:pt x="904240" y="2572512"/>
                </a:lnTo>
                <a:lnTo>
                  <a:pt x="911860" y="2497836"/>
                </a:lnTo>
                <a:lnTo>
                  <a:pt x="918210" y="2424684"/>
                </a:lnTo>
                <a:lnTo>
                  <a:pt x="923290" y="2350008"/>
                </a:lnTo>
                <a:close/>
              </a:path>
              <a:path w="948689" h="4404359">
                <a:moveTo>
                  <a:pt x="927100" y="2561590"/>
                </a:moveTo>
                <a:lnTo>
                  <a:pt x="927100" y="2202180"/>
                </a:lnTo>
                <a:lnTo>
                  <a:pt x="925830" y="2276856"/>
                </a:lnTo>
                <a:lnTo>
                  <a:pt x="923290" y="2350008"/>
                </a:lnTo>
                <a:lnTo>
                  <a:pt x="918210" y="2424684"/>
                </a:lnTo>
                <a:lnTo>
                  <a:pt x="911860" y="2497836"/>
                </a:lnTo>
                <a:lnTo>
                  <a:pt x="904240" y="2572512"/>
                </a:lnTo>
                <a:lnTo>
                  <a:pt x="895350" y="2645664"/>
                </a:lnTo>
                <a:lnTo>
                  <a:pt x="855980" y="2865120"/>
                </a:lnTo>
                <a:lnTo>
                  <a:pt x="839470" y="2936748"/>
                </a:lnTo>
                <a:lnTo>
                  <a:pt x="778510" y="3153156"/>
                </a:lnTo>
                <a:lnTo>
                  <a:pt x="727710" y="3293364"/>
                </a:lnTo>
                <a:lnTo>
                  <a:pt x="671830" y="3433572"/>
                </a:lnTo>
                <a:lnTo>
                  <a:pt x="641350" y="3502152"/>
                </a:lnTo>
                <a:lnTo>
                  <a:pt x="574040" y="3637788"/>
                </a:lnTo>
                <a:lnTo>
                  <a:pt x="537210" y="3704844"/>
                </a:lnTo>
                <a:lnTo>
                  <a:pt x="499110" y="3770376"/>
                </a:lnTo>
                <a:lnTo>
                  <a:pt x="459740" y="3835908"/>
                </a:lnTo>
                <a:lnTo>
                  <a:pt x="417830" y="3901440"/>
                </a:lnTo>
                <a:lnTo>
                  <a:pt x="374650" y="3965448"/>
                </a:lnTo>
                <a:lnTo>
                  <a:pt x="330200" y="4027932"/>
                </a:lnTo>
                <a:lnTo>
                  <a:pt x="283210" y="4088892"/>
                </a:lnTo>
                <a:lnTo>
                  <a:pt x="233680" y="4151376"/>
                </a:lnTo>
                <a:lnTo>
                  <a:pt x="184150" y="4210812"/>
                </a:lnTo>
                <a:lnTo>
                  <a:pt x="132080" y="4270248"/>
                </a:lnTo>
                <a:lnTo>
                  <a:pt x="78740" y="4328160"/>
                </a:lnTo>
                <a:lnTo>
                  <a:pt x="30028" y="4376222"/>
                </a:lnTo>
                <a:lnTo>
                  <a:pt x="36830" y="4383024"/>
                </a:lnTo>
                <a:lnTo>
                  <a:pt x="36830" y="4399788"/>
                </a:lnTo>
                <a:lnTo>
                  <a:pt x="93980" y="4343400"/>
                </a:lnTo>
                <a:lnTo>
                  <a:pt x="148590" y="4283964"/>
                </a:lnTo>
                <a:lnTo>
                  <a:pt x="200660" y="4224528"/>
                </a:lnTo>
                <a:lnTo>
                  <a:pt x="299720" y="4102608"/>
                </a:lnTo>
                <a:lnTo>
                  <a:pt x="346710" y="4040124"/>
                </a:lnTo>
                <a:lnTo>
                  <a:pt x="392430" y="3976116"/>
                </a:lnTo>
                <a:lnTo>
                  <a:pt x="436880" y="3912108"/>
                </a:lnTo>
                <a:lnTo>
                  <a:pt x="477520" y="3848100"/>
                </a:lnTo>
                <a:lnTo>
                  <a:pt x="554990" y="3715512"/>
                </a:lnTo>
                <a:lnTo>
                  <a:pt x="627380" y="3579876"/>
                </a:lnTo>
                <a:lnTo>
                  <a:pt x="660400" y="3511296"/>
                </a:lnTo>
                <a:lnTo>
                  <a:pt x="690880" y="3441192"/>
                </a:lnTo>
                <a:lnTo>
                  <a:pt x="720090" y="3371088"/>
                </a:lnTo>
                <a:lnTo>
                  <a:pt x="748030" y="3300984"/>
                </a:lnTo>
                <a:lnTo>
                  <a:pt x="773430" y="3230880"/>
                </a:lnTo>
                <a:lnTo>
                  <a:pt x="797560" y="3159252"/>
                </a:lnTo>
                <a:lnTo>
                  <a:pt x="820420" y="3087624"/>
                </a:lnTo>
                <a:lnTo>
                  <a:pt x="840740" y="3014472"/>
                </a:lnTo>
                <a:lnTo>
                  <a:pt x="858520" y="2941320"/>
                </a:lnTo>
                <a:lnTo>
                  <a:pt x="875030" y="2868168"/>
                </a:lnTo>
                <a:lnTo>
                  <a:pt x="890270" y="2795016"/>
                </a:lnTo>
                <a:lnTo>
                  <a:pt x="904240" y="2721864"/>
                </a:lnTo>
                <a:lnTo>
                  <a:pt x="916940" y="2648712"/>
                </a:lnTo>
                <a:lnTo>
                  <a:pt x="925830" y="2574036"/>
                </a:lnTo>
                <a:lnTo>
                  <a:pt x="927100" y="2561590"/>
                </a:lnTo>
                <a:close/>
              </a:path>
              <a:path w="948689" h="4404359">
                <a:moveTo>
                  <a:pt x="36830" y="33731"/>
                </a:moveTo>
                <a:lnTo>
                  <a:pt x="36830" y="21336"/>
                </a:lnTo>
                <a:lnTo>
                  <a:pt x="30673" y="27492"/>
                </a:lnTo>
                <a:lnTo>
                  <a:pt x="36830" y="33731"/>
                </a:lnTo>
                <a:close/>
              </a:path>
            </a:pathLst>
          </a:custGeom>
          <a:solidFill>
            <a:srgbClr val="5AD077"/>
          </a:solidFill>
        </p:spPr>
        <p:txBody>
          <a:bodyPr wrap="square" lIns="0" tIns="0" rIns="0" bIns="0" rtlCol="0"/>
          <a:lstStyle/>
          <a:p>
            <a:endParaRPr dirty="0"/>
          </a:p>
        </p:txBody>
      </p:sp>
      <p:sp>
        <p:nvSpPr>
          <p:cNvPr id="19" name="bg object 19"/>
          <p:cNvSpPr/>
          <p:nvPr/>
        </p:nvSpPr>
        <p:spPr>
          <a:xfrm>
            <a:off x="5656966" y="2724912"/>
            <a:ext cx="4032503" cy="725423"/>
          </a:xfrm>
          <a:prstGeom prst="rect">
            <a:avLst/>
          </a:prstGeom>
          <a:blipFill>
            <a:blip r:embed="rId4" cstate="print"/>
            <a:stretch>
              <a:fillRect/>
            </a:stretch>
          </a:blipFill>
        </p:spPr>
        <p:txBody>
          <a:bodyPr wrap="square" lIns="0" tIns="0" rIns="0" bIns="0" rtlCol="0"/>
          <a:lstStyle/>
          <a:p>
            <a:endParaRPr dirty="0"/>
          </a:p>
        </p:txBody>
      </p:sp>
      <p:sp>
        <p:nvSpPr>
          <p:cNvPr id="20" name="bg object 20"/>
          <p:cNvSpPr/>
          <p:nvPr/>
        </p:nvSpPr>
        <p:spPr>
          <a:xfrm>
            <a:off x="5208910" y="2630424"/>
            <a:ext cx="914400" cy="911352"/>
          </a:xfrm>
          <a:prstGeom prst="rect">
            <a:avLst/>
          </a:prstGeom>
          <a:blipFill>
            <a:blip r:embed="rId5" cstate="print"/>
            <a:stretch>
              <a:fillRect/>
            </a:stretch>
          </a:blipFill>
        </p:spPr>
        <p:txBody>
          <a:bodyPr wrap="square" lIns="0" tIns="0" rIns="0" bIns="0" rtlCol="0"/>
          <a:lstStyle/>
          <a:p>
            <a:endParaRPr dirty="0"/>
          </a:p>
        </p:txBody>
      </p:sp>
      <p:sp>
        <p:nvSpPr>
          <p:cNvPr id="21" name="bg object 21"/>
          <p:cNvSpPr/>
          <p:nvPr/>
        </p:nvSpPr>
        <p:spPr>
          <a:xfrm>
            <a:off x="6060826" y="3785616"/>
            <a:ext cx="3628644" cy="723900"/>
          </a:xfrm>
          <a:prstGeom prst="rect">
            <a:avLst/>
          </a:prstGeom>
          <a:blipFill>
            <a:blip r:embed="rId6" cstate="print"/>
            <a:stretch>
              <a:fillRect/>
            </a:stretch>
          </a:blipFill>
        </p:spPr>
        <p:txBody>
          <a:bodyPr wrap="square" lIns="0" tIns="0" rIns="0" bIns="0" rtlCol="0"/>
          <a:lstStyle/>
          <a:p>
            <a:endParaRPr dirty="0"/>
          </a:p>
        </p:txBody>
      </p:sp>
      <p:sp>
        <p:nvSpPr>
          <p:cNvPr id="22" name="bg object 22"/>
          <p:cNvSpPr/>
          <p:nvPr/>
        </p:nvSpPr>
        <p:spPr>
          <a:xfrm>
            <a:off x="5611246" y="3689604"/>
            <a:ext cx="915924" cy="915924"/>
          </a:xfrm>
          <a:prstGeom prst="rect">
            <a:avLst/>
          </a:prstGeom>
          <a:blipFill>
            <a:blip r:embed="rId7" cstate="print"/>
            <a:stretch>
              <a:fillRect/>
            </a:stretch>
          </a:blipFill>
        </p:spPr>
        <p:txBody>
          <a:bodyPr wrap="square" lIns="0" tIns="0" rIns="0" bIns="0" rtlCol="0"/>
          <a:lstStyle/>
          <a:p>
            <a:endParaRPr dirty="0"/>
          </a:p>
        </p:txBody>
      </p:sp>
      <p:sp>
        <p:nvSpPr>
          <p:cNvPr id="23" name="bg object 23"/>
          <p:cNvSpPr/>
          <p:nvPr/>
        </p:nvSpPr>
        <p:spPr>
          <a:xfrm>
            <a:off x="6121786" y="4803648"/>
            <a:ext cx="3630167" cy="725423"/>
          </a:xfrm>
          <a:prstGeom prst="rect">
            <a:avLst/>
          </a:prstGeom>
          <a:blipFill>
            <a:blip r:embed="rId8" cstate="print"/>
            <a:stretch>
              <a:fillRect/>
            </a:stretch>
          </a:blipFill>
        </p:spPr>
        <p:txBody>
          <a:bodyPr wrap="square" lIns="0" tIns="0" rIns="0" bIns="0" rtlCol="0"/>
          <a:lstStyle/>
          <a:p>
            <a:endParaRPr dirty="0"/>
          </a:p>
        </p:txBody>
      </p:sp>
      <p:sp>
        <p:nvSpPr>
          <p:cNvPr id="24" name="bg object 24"/>
          <p:cNvSpPr/>
          <p:nvPr/>
        </p:nvSpPr>
        <p:spPr>
          <a:xfrm>
            <a:off x="5611246" y="4753356"/>
            <a:ext cx="915924" cy="912875"/>
          </a:xfrm>
          <a:prstGeom prst="rect">
            <a:avLst/>
          </a:prstGeom>
          <a:blipFill>
            <a:blip r:embed="rId9" cstate="print"/>
            <a:stretch>
              <a:fillRect/>
            </a:stretch>
          </a:blipFill>
        </p:spPr>
        <p:txBody>
          <a:bodyPr wrap="square" lIns="0" tIns="0" rIns="0" bIns="0" rtlCol="0"/>
          <a:lstStyle/>
          <a:p>
            <a:endParaRPr dirty="0"/>
          </a:p>
        </p:txBody>
      </p:sp>
      <p:sp>
        <p:nvSpPr>
          <p:cNvPr id="25" name="bg object 25"/>
          <p:cNvSpPr/>
          <p:nvPr/>
        </p:nvSpPr>
        <p:spPr>
          <a:xfrm>
            <a:off x="5656966" y="5910072"/>
            <a:ext cx="4032503" cy="723900"/>
          </a:xfrm>
          <a:prstGeom prst="rect">
            <a:avLst/>
          </a:prstGeom>
          <a:blipFill>
            <a:blip r:embed="rId10"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000" b="1" i="0">
                <a:solidFill>
                  <a:schemeClr val="bg1"/>
                </a:solidFill>
                <a:latin typeface="Verdana"/>
                <a:cs typeface="Verdana"/>
              </a:defRPr>
            </a:lvl1pPr>
          </a:lstStyle>
          <a:p>
            <a:endParaRPr/>
          </a:p>
        </p:txBody>
      </p:sp>
      <p:sp>
        <p:nvSpPr>
          <p:cNvPr id="3" name="Holder 3"/>
          <p:cNvSpPr>
            <a:spLocks noGrp="1"/>
          </p:cNvSpPr>
          <p:nvPr>
            <p:ph sz="half" idx="2"/>
          </p:nvPr>
        </p:nvSpPr>
        <p:spPr>
          <a:xfrm>
            <a:off x="534670" y="1737995"/>
            <a:ext cx="4651629"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12/13/22</a:t>
            </a:fld>
            <a:endParaRPr lang="en-US" dirty="0"/>
          </a:p>
        </p:txBody>
      </p:sp>
      <p:sp>
        <p:nvSpPr>
          <p:cNvPr id="7" name="Holder 7"/>
          <p:cNvSpPr>
            <a:spLocks noGrp="1"/>
          </p:cNvSpPr>
          <p:nvPr>
            <p:ph type="sldNum" sz="quarter" idx="7"/>
          </p:nvPr>
        </p:nvSpPr>
        <p:spPr/>
        <p:txBody>
          <a:bodyPr lIns="0" tIns="0" rIns="0" bIns="0"/>
          <a:lstStyle>
            <a:lvl1pPr>
              <a:defRPr sz="1200" b="0" i="0">
                <a:solidFill>
                  <a:srgbClr val="063D87"/>
                </a:solidFill>
                <a:latin typeface="Arial"/>
                <a:cs typeface="Arial"/>
              </a:defRPr>
            </a:lvl1pPr>
          </a:lstStyle>
          <a:p>
            <a:pPr marL="38100">
              <a:lnSpc>
                <a:spcPts val="1425"/>
              </a:lnSpc>
            </a:pPr>
            <a:fld id="{81D60167-4931-47E6-BA6A-407CBD079E47}" type="slidenum">
              <a:rPr/>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12/13/22</a:t>
            </a:fld>
            <a:endParaRPr lang="en-US" dirty="0"/>
          </a:p>
        </p:txBody>
      </p:sp>
      <p:sp>
        <p:nvSpPr>
          <p:cNvPr id="5" name="Holder 5"/>
          <p:cNvSpPr>
            <a:spLocks noGrp="1"/>
          </p:cNvSpPr>
          <p:nvPr>
            <p:ph type="sldNum" sz="quarter" idx="7"/>
          </p:nvPr>
        </p:nvSpPr>
        <p:spPr/>
        <p:txBody>
          <a:bodyPr lIns="0" tIns="0" rIns="0" bIns="0"/>
          <a:lstStyle>
            <a:lvl1pPr>
              <a:defRPr sz="1200" b="0" i="0">
                <a:solidFill>
                  <a:srgbClr val="063D87"/>
                </a:solidFill>
                <a:latin typeface="Arial"/>
                <a:cs typeface="Arial"/>
              </a:defRPr>
            </a:lvl1pPr>
          </a:lstStyle>
          <a:p>
            <a:pPr marL="38100">
              <a:lnSpc>
                <a:spcPts val="1425"/>
              </a:lnSpc>
            </a:pPr>
            <a:fld id="{81D60167-4931-47E6-BA6A-407CBD079E47}" type="slidenum">
              <a:rPr/>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12/13/22</a:t>
            </a:fld>
            <a:endParaRPr lang="en-US" dirty="0"/>
          </a:p>
        </p:txBody>
      </p:sp>
      <p:sp>
        <p:nvSpPr>
          <p:cNvPr id="4" name="Holder 4"/>
          <p:cNvSpPr>
            <a:spLocks noGrp="1"/>
          </p:cNvSpPr>
          <p:nvPr>
            <p:ph type="sldNum" sz="quarter" idx="7"/>
          </p:nvPr>
        </p:nvSpPr>
        <p:spPr/>
        <p:txBody>
          <a:bodyPr lIns="0" tIns="0" rIns="0" bIns="0"/>
          <a:lstStyle>
            <a:lvl1pPr>
              <a:defRPr sz="1200" b="0" i="0">
                <a:solidFill>
                  <a:srgbClr val="063D87"/>
                </a:solidFill>
                <a:latin typeface="Arial"/>
                <a:cs typeface="Arial"/>
              </a:defRPr>
            </a:lvl1pPr>
          </a:lstStyle>
          <a:p>
            <a:pPr marL="38100">
              <a:lnSpc>
                <a:spcPts val="1425"/>
              </a:lnSpc>
            </a:pPr>
            <a:fld id="{81D60167-4931-47E6-BA6A-407CBD079E47}" type="slidenum">
              <a:rPr/>
              <a:t>‹N›</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4" name="Triangolo rettangolo 9"/>
          <p:cNvSpPr/>
          <p:nvPr/>
        </p:nvSpPr>
        <p:spPr>
          <a:xfrm>
            <a:off x="0" y="5139120"/>
            <a:ext cx="10700826"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4278" tIns="52139" rIns="104278" bIns="52139" anchor="ctr"/>
          <a:lstStyle/>
          <a:p>
            <a:pPr algn="ctr" fontAlgn="auto">
              <a:spcBef>
                <a:spcPts val="0"/>
              </a:spcBef>
              <a:spcAft>
                <a:spcPts val="0"/>
              </a:spcAft>
              <a:defRPr/>
            </a:pPr>
            <a:endParaRPr lang="en-US" dirty="0"/>
          </a:p>
        </p:txBody>
      </p:sp>
      <p:grpSp>
        <p:nvGrpSpPr>
          <p:cNvPr id="5" name="Gruppo 1"/>
          <p:cNvGrpSpPr>
            <a:grpSpLocks/>
          </p:cNvGrpSpPr>
          <p:nvPr/>
        </p:nvGrpSpPr>
        <p:grpSpPr bwMode="auto">
          <a:xfrm>
            <a:off x="-3712" y="5457472"/>
            <a:ext cx="10697113" cy="2106025"/>
            <a:chOff x="-3765" y="4832896"/>
            <a:chExt cx="9147765" cy="2032192"/>
          </a:xfrm>
        </p:grpSpPr>
        <p:sp>
          <p:nvSpPr>
            <p:cNvPr id="6" name="Figura a mano libera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Figura a mano libera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olo 8"/>
          <p:cNvSpPr>
            <a:spLocks noGrp="1"/>
          </p:cNvSpPr>
          <p:nvPr>
            <p:ph type="ctrTitle"/>
          </p:nvPr>
        </p:nvSpPr>
        <p:spPr>
          <a:xfrm>
            <a:off x="802005" y="1408076"/>
            <a:ext cx="9089390" cy="2539157"/>
          </a:xfrm>
        </p:spPr>
        <p:txBody>
          <a:bodyPr anchor="b"/>
          <a:lstStyle>
            <a:lvl1pPr algn="r">
              <a:defRPr sz="5500" b="1">
                <a:solidFill>
                  <a:schemeClr val="tx2"/>
                </a:solidFill>
                <a:effectLst>
                  <a:outerShdw blurRad="31750" dist="25400" dir="5400000" algn="tl" rotWithShape="0">
                    <a:srgbClr val="000000">
                      <a:alpha val="25000"/>
                    </a:srgbClr>
                  </a:outerShdw>
                </a:effectLst>
              </a:defRPr>
            </a:lvl1pPr>
            <a:extLst/>
          </a:lstStyle>
          <a:p>
            <a:r>
              <a:rPr lang="it-IT"/>
              <a:t>Fare clic per modificare lo stile del titolo</a:t>
            </a:r>
            <a:endParaRPr lang="en-US"/>
          </a:p>
        </p:txBody>
      </p:sp>
      <p:sp>
        <p:nvSpPr>
          <p:cNvPr id="17" name="Sottotitolo 16"/>
          <p:cNvSpPr>
            <a:spLocks noGrp="1"/>
          </p:cNvSpPr>
          <p:nvPr>
            <p:ph type="subTitle" idx="1"/>
          </p:nvPr>
        </p:nvSpPr>
        <p:spPr>
          <a:xfrm>
            <a:off x="802005" y="3979456"/>
            <a:ext cx="9089390" cy="276999"/>
          </a:xfrm>
        </p:spPr>
        <p:txBody>
          <a:bodyPr lIns="52139" rIns="52139"/>
          <a:lstStyle>
            <a:lvl1pPr marL="0" marR="72995" indent="0" algn="r">
              <a:buNone/>
              <a:defRPr>
                <a:solidFill>
                  <a:schemeClr val="tx2"/>
                </a:solidFill>
              </a:defRPr>
            </a:lvl1pPr>
            <a:lvl2pPr marL="521391" indent="0" algn="ctr">
              <a:buNone/>
            </a:lvl2pPr>
            <a:lvl3pPr marL="1042782" indent="0" algn="ctr">
              <a:buNone/>
            </a:lvl3pPr>
            <a:lvl4pPr marL="1564173" indent="0" algn="ctr">
              <a:buNone/>
            </a:lvl4pPr>
            <a:lvl5pPr marL="2085564" indent="0" algn="ctr">
              <a:buNone/>
            </a:lvl5pPr>
            <a:lvl6pPr marL="2606954" indent="0" algn="ctr">
              <a:buNone/>
            </a:lvl6pPr>
            <a:lvl7pPr marL="3128345" indent="0" algn="ctr">
              <a:buNone/>
            </a:lvl7pPr>
            <a:lvl8pPr marL="3649736" indent="0" algn="ctr">
              <a:buNone/>
            </a:lvl8pPr>
            <a:lvl9pPr marL="4171127" indent="0" algn="ctr">
              <a:buNone/>
            </a:lvl9pPr>
            <a:extLst/>
          </a:lstStyle>
          <a:p>
            <a:r>
              <a:rPr lang="it-IT"/>
              <a:t>Fare clic per modificare lo stile del sottotitolo dello schema</a:t>
            </a:r>
            <a:endParaRPr lang="en-US"/>
          </a:p>
        </p:txBody>
      </p:sp>
      <p:sp>
        <p:nvSpPr>
          <p:cNvPr id="12" name="Segnaposto piè di pagina 18"/>
          <p:cNvSpPr>
            <a:spLocks noGrp="1"/>
          </p:cNvSpPr>
          <p:nvPr>
            <p:ph type="ftr" sz="quarter" idx="11"/>
          </p:nvPr>
        </p:nvSpPr>
        <p:spPr>
          <a:xfrm>
            <a:off x="3635756" y="7027545"/>
            <a:ext cx="3421888" cy="276999"/>
          </a:xfrm>
        </p:spPr>
        <p:txBody>
          <a:bodyPr/>
          <a:lstStyle>
            <a:lvl1pPr>
              <a:defRPr>
                <a:solidFill>
                  <a:schemeClr val="accent1">
                    <a:tint val="20000"/>
                  </a:schemeClr>
                </a:solidFill>
              </a:defRPr>
            </a:lvl1pPr>
            <a:extLst/>
          </a:lstStyle>
          <a:p>
            <a:pPr>
              <a:defRPr/>
            </a:pPr>
            <a:endParaRPr lang="it-IT" dirty="0"/>
          </a:p>
        </p:txBody>
      </p:sp>
    </p:spTree>
    <p:extLst>
      <p:ext uri="{BB962C8B-B14F-4D97-AF65-F5344CB8AC3E}">
        <p14:creationId xmlns:p14="http://schemas.microsoft.com/office/powerpoint/2010/main" val="16661448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4073" y="348995"/>
            <a:ext cx="9144000" cy="873760"/>
          </a:xfrm>
          <a:prstGeom prst="rect">
            <a:avLst/>
          </a:prstGeom>
        </p:spPr>
        <p:txBody>
          <a:bodyPr wrap="square" lIns="0" tIns="0" rIns="0" bIns="0">
            <a:spAutoFit/>
          </a:bodyPr>
          <a:lstStyle>
            <a:lvl1pPr>
              <a:defRPr sz="3000" b="1" i="0">
                <a:solidFill>
                  <a:schemeClr val="bg1"/>
                </a:solidFill>
                <a:latin typeface="Verdana"/>
                <a:cs typeface="Verdana"/>
              </a:defRPr>
            </a:lvl1pPr>
          </a:lstStyle>
          <a:p>
            <a:endParaRPr/>
          </a:p>
        </p:txBody>
      </p:sp>
      <p:sp>
        <p:nvSpPr>
          <p:cNvPr id="3" name="Holder 3"/>
          <p:cNvSpPr>
            <a:spLocks noGrp="1"/>
          </p:cNvSpPr>
          <p:nvPr>
            <p:ph type="body" idx="1"/>
          </p:nvPr>
        </p:nvSpPr>
        <p:spPr>
          <a:xfrm>
            <a:off x="1640725" y="3155866"/>
            <a:ext cx="7646034" cy="3594100"/>
          </a:xfrm>
          <a:prstGeom prst="rect">
            <a:avLst/>
          </a:prstGeom>
        </p:spPr>
        <p:txBody>
          <a:bodyPr wrap="square" lIns="0" tIns="0" rIns="0" bIns="0">
            <a:spAutoFit/>
          </a:bodyPr>
          <a:lstStyle>
            <a:lvl1pPr>
              <a:defRPr sz="1800" b="1" i="0">
                <a:solidFill>
                  <a:srgbClr val="000099"/>
                </a:solidFill>
                <a:latin typeface="Verdana"/>
                <a:cs typeface="Verdana"/>
              </a:defRPr>
            </a:lvl1pPr>
          </a:lstStyle>
          <a:p>
            <a:endParaRPr/>
          </a:p>
        </p:txBody>
      </p:sp>
      <p:sp>
        <p:nvSpPr>
          <p:cNvPr id="4" name="Holder 4"/>
          <p:cNvSpPr>
            <a:spLocks noGrp="1"/>
          </p:cNvSpPr>
          <p:nvPr>
            <p:ph type="ftr" sz="quarter" idx="5"/>
          </p:nvPr>
        </p:nvSpPr>
        <p:spPr>
          <a:xfrm>
            <a:off x="3635756" y="7027545"/>
            <a:ext cx="3421888" cy="377825"/>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27545"/>
            <a:ext cx="2459482"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12/13/22</a:t>
            </a:fld>
            <a:endParaRPr lang="en-US" dirty="0"/>
          </a:p>
        </p:txBody>
      </p:sp>
      <p:sp>
        <p:nvSpPr>
          <p:cNvPr id="6" name="Holder 6"/>
          <p:cNvSpPr>
            <a:spLocks noGrp="1"/>
          </p:cNvSpPr>
          <p:nvPr>
            <p:ph type="sldNum" sz="quarter" idx="7"/>
          </p:nvPr>
        </p:nvSpPr>
        <p:spPr>
          <a:xfrm>
            <a:off x="9160646" y="6794201"/>
            <a:ext cx="246379" cy="196215"/>
          </a:xfrm>
          <a:prstGeom prst="rect">
            <a:avLst/>
          </a:prstGeom>
        </p:spPr>
        <p:txBody>
          <a:bodyPr wrap="square" lIns="0" tIns="0" rIns="0" bIns="0">
            <a:spAutoFit/>
          </a:bodyPr>
          <a:lstStyle>
            <a:lvl1pPr>
              <a:defRPr sz="1200" b="0" i="0">
                <a:solidFill>
                  <a:srgbClr val="063D87"/>
                </a:solidFill>
                <a:latin typeface="Arial"/>
                <a:cs typeface="Arial"/>
              </a:defRPr>
            </a:lvl1pPr>
          </a:lstStyle>
          <a:p>
            <a:pPr marL="38100">
              <a:lnSpc>
                <a:spcPts val="1425"/>
              </a:lnSpc>
            </a:pPr>
            <a:fld id="{81D60167-4931-47E6-BA6A-407CBD079E47}" type="slidenum">
              <a:rPr/>
              <a:t>‹N›</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customXml" Target="../ink/ink6.xml"/><Relationship Id="rId5" Type="http://schemas.openxmlformats.org/officeDocument/2006/relationships/customXml" Target="../ink/ink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customXml" Target="../ink/ink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tiff"/><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5.pn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6.png"/><Relationship Id="rId9" Type="http://schemas.microsoft.com/office/2007/relationships/diagramDrawing" Target="../diagrams/drawing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51276" y="1437083"/>
            <a:ext cx="8819824" cy="2618291"/>
          </a:xfrm>
        </p:spPr>
        <p:txBody>
          <a:bodyPr>
            <a:noAutofit/>
          </a:bodyPr>
          <a:lstStyle/>
          <a:p>
            <a:pPr algn="ctr">
              <a:defRPr/>
            </a:pPr>
            <a:r>
              <a:rPr lang="it-IT" sz="3600" dirty="0">
                <a:solidFill>
                  <a:srgbClr val="C00000"/>
                </a:solidFill>
                <a:effectLst/>
                <a:latin typeface="Verdana" pitchFamily="34" charset="0"/>
                <a:ea typeface="Verdana" pitchFamily="34" charset="0"/>
                <a:cs typeface="Verdana" pitchFamily="34" charset="0"/>
              </a:rPr>
              <a:t>La personalizzazione dei percorsi </a:t>
            </a:r>
            <a:br>
              <a:rPr lang="it-IT" sz="3600" dirty="0">
                <a:solidFill>
                  <a:srgbClr val="C00000"/>
                </a:solidFill>
                <a:effectLst/>
                <a:latin typeface="Verdana" pitchFamily="34" charset="0"/>
                <a:ea typeface="Verdana" pitchFamily="34" charset="0"/>
                <a:cs typeface="Verdana" pitchFamily="34" charset="0"/>
              </a:rPr>
            </a:br>
            <a:r>
              <a:rPr lang="it-IT" sz="3600" dirty="0">
                <a:solidFill>
                  <a:srgbClr val="C00000"/>
                </a:solidFill>
                <a:effectLst/>
                <a:latin typeface="Verdana" pitchFamily="34" charset="0"/>
                <a:ea typeface="Verdana" pitchFamily="34" charset="0"/>
                <a:cs typeface="Verdana" pitchFamily="34" charset="0"/>
              </a:rPr>
              <a:t>al servizio dell’inclusione </a:t>
            </a:r>
            <a:br>
              <a:rPr lang="it-IT" sz="3600" dirty="0">
                <a:solidFill>
                  <a:srgbClr val="C00000"/>
                </a:solidFill>
                <a:effectLst/>
                <a:latin typeface="Verdana" pitchFamily="34" charset="0"/>
                <a:ea typeface="Verdana" pitchFamily="34" charset="0"/>
                <a:cs typeface="Verdana" pitchFamily="34" charset="0"/>
              </a:rPr>
            </a:br>
            <a:r>
              <a:rPr lang="it-IT" sz="3600" dirty="0">
                <a:solidFill>
                  <a:srgbClr val="C00000"/>
                </a:solidFill>
                <a:effectLst/>
                <a:latin typeface="Verdana" pitchFamily="34" charset="0"/>
                <a:ea typeface="Verdana" pitchFamily="34" charset="0"/>
                <a:cs typeface="Verdana" pitchFamily="34" charset="0"/>
              </a:rPr>
              <a:t>e della qualità</a:t>
            </a:r>
            <a:endParaRPr lang="it-IT" sz="3600" i="1" dirty="0">
              <a:solidFill>
                <a:srgbClr val="C00000"/>
              </a:solidFill>
              <a:effectLst/>
              <a:latin typeface="Verdana" pitchFamily="34" charset="0"/>
              <a:ea typeface="Verdana" pitchFamily="34" charset="0"/>
              <a:cs typeface="Verdana" pitchFamily="34" charset="0"/>
            </a:endParaRPr>
          </a:p>
        </p:txBody>
      </p:sp>
      <p:sp>
        <p:nvSpPr>
          <p:cNvPr id="15362" name="AutoShape 2" descr="Risultati immagini per logo miur"/>
          <p:cNvSpPr>
            <a:spLocks noChangeAspect="1" noChangeArrowheads="1"/>
          </p:cNvSpPr>
          <p:nvPr/>
        </p:nvSpPr>
        <p:spPr bwMode="auto">
          <a:xfrm>
            <a:off x="181936" y="-159177"/>
            <a:ext cx="356447" cy="335846"/>
          </a:xfrm>
          <a:prstGeom prst="rect">
            <a:avLst/>
          </a:prstGeom>
          <a:noFill/>
          <a:ln w="9525">
            <a:noFill/>
            <a:miter lim="800000"/>
            <a:headEnd/>
            <a:tailEnd/>
          </a:ln>
        </p:spPr>
        <p:txBody>
          <a:bodyPr lIns="104278" tIns="52139" rIns="104278" bIns="52139"/>
          <a:lstStyle/>
          <a:p>
            <a:endParaRPr lang="it-IT" dirty="0">
              <a:latin typeface="Lucida Sans Unicode" pitchFamily="34" charset="0"/>
            </a:endParaRPr>
          </a:p>
        </p:txBody>
      </p:sp>
      <p:sp>
        <p:nvSpPr>
          <p:cNvPr id="15363" name="AutoShape 4" descr="Risultati immagini per logo miur"/>
          <p:cNvSpPr>
            <a:spLocks noChangeAspect="1" noChangeArrowheads="1"/>
          </p:cNvSpPr>
          <p:nvPr/>
        </p:nvSpPr>
        <p:spPr bwMode="auto">
          <a:xfrm>
            <a:off x="181936" y="-159177"/>
            <a:ext cx="356447" cy="335846"/>
          </a:xfrm>
          <a:prstGeom prst="rect">
            <a:avLst/>
          </a:prstGeom>
          <a:noFill/>
          <a:ln w="9525">
            <a:noFill/>
            <a:miter lim="800000"/>
            <a:headEnd/>
            <a:tailEnd/>
          </a:ln>
        </p:spPr>
        <p:txBody>
          <a:bodyPr lIns="104278" tIns="52139" rIns="104278" bIns="52139"/>
          <a:lstStyle/>
          <a:p>
            <a:endParaRPr lang="it-IT" dirty="0">
              <a:latin typeface="Lucida Sans Unicode" pitchFamily="34" charset="0"/>
            </a:endParaRPr>
          </a:p>
        </p:txBody>
      </p:sp>
      <p:sp>
        <p:nvSpPr>
          <p:cNvPr id="15364" name="AutoShape 6" descr="Risultati immagini per logo miur"/>
          <p:cNvSpPr>
            <a:spLocks noChangeAspect="1" noChangeArrowheads="1"/>
          </p:cNvSpPr>
          <p:nvPr/>
        </p:nvSpPr>
        <p:spPr bwMode="auto">
          <a:xfrm>
            <a:off x="181936" y="-159177"/>
            <a:ext cx="356447" cy="335846"/>
          </a:xfrm>
          <a:prstGeom prst="rect">
            <a:avLst/>
          </a:prstGeom>
          <a:noFill/>
          <a:ln w="9525">
            <a:noFill/>
            <a:miter lim="800000"/>
            <a:headEnd/>
            <a:tailEnd/>
          </a:ln>
        </p:spPr>
        <p:txBody>
          <a:bodyPr lIns="104278" tIns="52139" rIns="104278" bIns="52139"/>
          <a:lstStyle/>
          <a:p>
            <a:endParaRPr lang="it-IT" dirty="0">
              <a:latin typeface="Lucida Sans Unicode" pitchFamily="34" charset="0"/>
            </a:endParaRPr>
          </a:p>
        </p:txBody>
      </p:sp>
      <p:sp>
        <p:nvSpPr>
          <p:cNvPr id="15365" name="AutoShape 8" descr="Risultati immagini per logo miur"/>
          <p:cNvSpPr>
            <a:spLocks noChangeAspect="1" noChangeArrowheads="1"/>
          </p:cNvSpPr>
          <p:nvPr/>
        </p:nvSpPr>
        <p:spPr bwMode="auto">
          <a:xfrm>
            <a:off x="181936" y="-159177"/>
            <a:ext cx="356447" cy="335846"/>
          </a:xfrm>
          <a:prstGeom prst="rect">
            <a:avLst/>
          </a:prstGeom>
          <a:noFill/>
          <a:ln w="9525">
            <a:noFill/>
            <a:miter lim="800000"/>
            <a:headEnd/>
            <a:tailEnd/>
          </a:ln>
        </p:spPr>
        <p:txBody>
          <a:bodyPr lIns="104278" tIns="52139" rIns="104278" bIns="52139"/>
          <a:lstStyle/>
          <a:p>
            <a:endParaRPr lang="it-IT" dirty="0">
              <a:latin typeface="Lucida Sans Unicode" pitchFamily="34" charset="0"/>
            </a:endParaRPr>
          </a:p>
        </p:txBody>
      </p:sp>
      <p:sp>
        <p:nvSpPr>
          <p:cNvPr id="15366" name="AutoShape 14" descr="Risultati immagini per logo miur"/>
          <p:cNvSpPr>
            <a:spLocks noChangeAspect="1" noChangeArrowheads="1"/>
          </p:cNvSpPr>
          <p:nvPr/>
        </p:nvSpPr>
        <p:spPr bwMode="auto">
          <a:xfrm>
            <a:off x="181936" y="-159177"/>
            <a:ext cx="356447" cy="335846"/>
          </a:xfrm>
          <a:prstGeom prst="rect">
            <a:avLst/>
          </a:prstGeom>
          <a:noFill/>
          <a:ln w="9525">
            <a:noFill/>
            <a:miter lim="800000"/>
            <a:headEnd/>
            <a:tailEnd/>
          </a:ln>
        </p:spPr>
        <p:txBody>
          <a:bodyPr lIns="104278" tIns="52139" rIns="104278" bIns="52139"/>
          <a:lstStyle/>
          <a:p>
            <a:endParaRPr lang="it-IT" dirty="0">
              <a:latin typeface="Lucida Sans Unicode" pitchFamily="34" charset="0"/>
            </a:endParaRPr>
          </a:p>
        </p:txBody>
      </p:sp>
      <p:sp>
        <p:nvSpPr>
          <p:cNvPr id="15368" name="AutoShape 4" descr="Risultati immagini per logo luiss"/>
          <p:cNvSpPr>
            <a:spLocks noChangeAspect="1" noChangeArrowheads="1"/>
          </p:cNvSpPr>
          <p:nvPr/>
        </p:nvSpPr>
        <p:spPr bwMode="auto">
          <a:xfrm>
            <a:off x="181936" y="-159177"/>
            <a:ext cx="356447" cy="335846"/>
          </a:xfrm>
          <a:prstGeom prst="rect">
            <a:avLst/>
          </a:prstGeom>
          <a:noFill/>
          <a:ln w="9525">
            <a:noFill/>
            <a:miter lim="800000"/>
            <a:headEnd/>
            <a:tailEnd/>
          </a:ln>
        </p:spPr>
        <p:txBody>
          <a:bodyPr lIns="104278" tIns="52139" rIns="104278" bIns="52139"/>
          <a:lstStyle/>
          <a:p>
            <a:endParaRPr lang="it-IT" dirty="0">
              <a:latin typeface="Lucida Sans Unicode" pitchFamily="34" charset="0"/>
            </a:endParaRPr>
          </a:p>
        </p:txBody>
      </p:sp>
      <p:sp>
        <p:nvSpPr>
          <p:cNvPr id="15369" name="AutoShape 6" descr="Risultati immagini per logo luiss"/>
          <p:cNvSpPr>
            <a:spLocks noChangeAspect="1" noChangeArrowheads="1"/>
          </p:cNvSpPr>
          <p:nvPr/>
        </p:nvSpPr>
        <p:spPr bwMode="auto">
          <a:xfrm>
            <a:off x="181936" y="-159177"/>
            <a:ext cx="356447" cy="335846"/>
          </a:xfrm>
          <a:prstGeom prst="rect">
            <a:avLst/>
          </a:prstGeom>
          <a:noFill/>
          <a:ln w="9525">
            <a:noFill/>
            <a:miter lim="800000"/>
            <a:headEnd/>
            <a:tailEnd/>
          </a:ln>
        </p:spPr>
        <p:txBody>
          <a:bodyPr lIns="104278" tIns="52139" rIns="104278" bIns="52139"/>
          <a:lstStyle/>
          <a:p>
            <a:endParaRPr lang="it-IT" dirty="0">
              <a:latin typeface="Lucida Sans Unicode" pitchFamily="34" charset="0"/>
            </a:endParaRPr>
          </a:p>
        </p:txBody>
      </p:sp>
      <p:sp>
        <p:nvSpPr>
          <p:cNvPr id="15370" name="AutoShape 8" descr="Risultati immagini per logo luiss"/>
          <p:cNvSpPr>
            <a:spLocks noChangeAspect="1" noChangeArrowheads="1"/>
          </p:cNvSpPr>
          <p:nvPr/>
        </p:nvSpPr>
        <p:spPr bwMode="auto">
          <a:xfrm>
            <a:off x="181936" y="-159177"/>
            <a:ext cx="356447" cy="335846"/>
          </a:xfrm>
          <a:prstGeom prst="rect">
            <a:avLst/>
          </a:prstGeom>
          <a:noFill/>
          <a:ln w="9525">
            <a:noFill/>
            <a:miter lim="800000"/>
            <a:headEnd/>
            <a:tailEnd/>
          </a:ln>
        </p:spPr>
        <p:txBody>
          <a:bodyPr lIns="104278" tIns="52139" rIns="104278" bIns="52139"/>
          <a:lstStyle/>
          <a:p>
            <a:endParaRPr lang="it-IT" dirty="0">
              <a:latin typeface="Lucida Sans Unicode" pitchFamily="34" charset="0"/>
            </a:endParaRPr>
          </a:p>
        </p:txBody>
      </p:sp>
      <p:sp>
        <p:nvSpPr>
          <p:cNvPr id="15372" name="AutoShape 4" descr="Home"/>
          <p:cNvSpPr>
            <a:spLocks noChangeAspect="1" noChangeArrowheads="1"/>
          </p:cNvSpPr>
          <p:nvPr/>
        </p:nvSpPr>
        <p:spPr bwMode="auto">
          <a:xfrm>
            <a:off x="538383" y="176669"/>
            <a:ext cx="356447" cy="335844"/>
          </a:xfrm>
          <a:prstGeom prst="rect">
            <a:avLst/>
          </a:prstGeom>
          <a:noFill/>
          <a:ln w="9525">
            <a:noFill/>
            <a:miter lim="800000"/>
            <a:headEnd/>
            <a:tailEnd/>
          </a:ln>
        </p:spPr>
        <p:txBody>
          <a:bodyPr lIns="104278" tIns="52139" rIns="104278" bIns="52139"/>
          <a:lstStyle/>
          <a:p>
            <a:endParaRPr lang="it-IT" dirty="0">
              <a:latin typeface="Lucida Sans Unicode" pitchFamily="34" charset="0"/>
            </a:endParaRPr>
          </a:p>
        </p:txBody>
      </p:sp>
      <p:sp>
        <p:nvSpPr>
          <p:cNvPr id="15373" name="AutoShape 6" descr="Logo UNISA"/>
          <p:cNvSpPr>
            <a:spLocks noChangeAspect="1" noChangeArrowheads="1"/>
          </p:cNvSpPr>
          <p:nvPr/>
        </p:nvSpPr>
        <p:spPr bwMode="auto">
          <a:xfrm>
            <a:off x="716606" y="344591"/>
            <a:ext cx="356447" cy="335844"/>
          </a:xfrm>
          <a:prstGeom prst="rect">
            <a:avLst/>
          </a:prstGeom>
          <a:noFill/>
          <a:ln w="9525">
            <a:noFill/>
            <a:miter lim="800000"/>
            <a:headEnd/>
            <a:tailEnd/>
          </a:ln>
        </p:spPr>
        <p:txBody>
          <a:bodyPr lIns="104278" tIns="52139" rIns="104278" bIns="52139"/>
          <a:lstStyle/>
          <a:p>
            <a:endParaRPr lang="it-IT" dirty="0">
              <a:latin typeface="Lucida Sans Unicode" pitchFamily="34" charset="0"/>
            </a:endParaRPr>
          </a:p>
        </p:txBody>
      </p:sp>
      <p:sp>
        <p:nvSpPr>
          <p:cNvPr id="15374" name="AutoShape 8" descr="Risultati immagini per logo università salerno"/>
          <p:cNvSpPr>
            <a:spLocks noChangeAspect="1" noChangeArrowheads="1"/>
          </p:cNvSpPr>
          <p:nvPr/>
        </p:nvSpPr>
        <p:spPr bwMode="auto">
          <a:xfrm>
            <a:off x="894829" y="512513"/>
            <a:ext cx="356447" cy="335844"/>
          </a:xfrm>
          <a:prstGeom prst="rect">
            <a:avLst/>
          </a:prstGeom>
          <a:noFill/>
          <a:ln w="9525">
            <a:noFill/>
            <a:miter lim="800000"/>
            <a:headEnd/>
            <a:tailEnd/>
          </a:ln>
        </p:spPr>
        <p:txBody>
          <a:bodyPr lIns="104278" tIns="52139" rIns="104278" bIns="52139"/>
          <a:lstStyle/>
          <a:p>
            <a:endParaRPr lang="it-IT" dirty="0">
              <a:latin typeface="Lucida Sans Unicode" pitchFamily="34" charset="0"/>
            </a:endParaRPr>
          </a:p>
        </p:txBody>
      </p:sp>
      <p:sp>
        <p:nvSpPr>
          <p:cNvPr id="15375" name="AutoShape 10" descr="Risultati immagini per logo università salerno"/>
          <p:cNvSpPr>
            <a:spLocks noChangeAspect="1" noChangeArrowheads="1"/>
          </p:cNvSpPr>
          <p:nvPr/>
        </p:nvSpPr>
        <p:spPr bwMode="auto">
          <a:xfrm>
            <a:off x="1921470" y="38483"/>
            <a:ext cx="5669730" cy="2036058"/>
          </a:xfrm>
          <a:prstGeom prst="rect">
            <a:avLst/>
          </a:prstGeom>
          <a:noFill/>
          <a:ln w="9525">
            <a:noFill/>
            <a:miter lim="800000"/>
            <a:headEnd/>
            <a:tailEnd/>
          </a:ln>
        </p:spPr>
        <p:txBody>
          <a:bodyPr lIns="104278" tIns="52139" rIns="104278" bIns="52139"/>
          <a:lstStyle/>
          <a:p>
            <a:endParaRPr lang="it-IT" dirty="0">
              <a:latin typeface="Lucida Sans Unicode" pitchFamily="34" charset="0"/>
            </a:endParaRPr>
          </a:p>
        </p:txBody>
      </p:sp>
      <p:sp>
        <p:nvSpPr>
          <p:cNvPr id="15376" name="AutoShape 12" descr="Risultati immagini per logo università salerno"/>
          <p:cNvSpPr>
            <a:spLocks noChangeAspect="1" noChangeArrowheads="1"/>
          </p:cNvSpPr>
          <p:nvPr/>
        </p:nvSpPr>
        <p:spPr bwMode="auto">
          <a:xfrm>
            <a:off x="1073053" y="680436"/>
            <a:ext cx="356447" cy="335844"/>
          </a:xfrm>
          <a:prstGeom prst="rect">
            <a:avLst/>
          </a:prstGeom>
          <a:noFill/>
          <a:ln w="9525">
            <a:noFill/>
            <a:miter lim="800000"/>
            <a:headEnd/>
            <a:tailEnd/>
          </a:ln>
        </p:spPr>
        <p:txBody>
          <a:bodyPr lIns="104278" tIns="52139" rIns="104278" bIns="52139"/>
          <a:lstStyle/>
          <a:p>
            <a:endParaRPr lang="it-IT" dirty="0">
              <a:latin typeface="Lucida Sans Unicode" pitchFamily="34" charset="0"/>
            </a:endParaRPr>
          </a:p>
        </p:txBody>
      </p:sp>
      <p:sp>
        <p:nvSpPr>
          <p:cNvPr id="15377" name="AutoShape 14" descr="Risultati immagini per logo università salerno"/>
          <p:cNvSpPr>
            <a:spLocks noChangeAspect="1" noChangeArrowheads="1"/>
          </p:cNvSpPr>
          <p:nvPr/>
        </p:nvSpPr>
        <p:spPr bwMode="auto">
          <a:xfrm>
            <a:off x="181936" y="-906080"/>
            <a:ext cx="2673350" cy="1889125"/>
          </a:xfrm>
          <a:prstGeom prst="rect">
            <a:avLst/>
          </a:prstGeom>
          <a:noFill/>
          <a:ln w="9525">
            <a:noFill/>
            <a:miter lim="800000"/>
            <a:headEnd/>
            <a:tailEnd/>
          </a:ln>
        </p:spPr>
        <p:txBody>
          <a:bodyPr lIns="104278" tIns="52139" rIns="104278" bIns="52139"/>
          <a:lstStyle/>
          <a:p>
            <a:endParaRPr lang="it-IT" dirty="0">
              <a:latin typeface="Lucida Sans Unicode" pitchFamily="34" charset="0"/>
            </a:endParaRPr>
          </a:p>
        </p:txBody>
      </p:sp>
      <p:sp>
        <p:nvSpPr>
          <p:cNvPr id="15378" name="AutoShape 16" descr="Risultati immagini per logo università salerno"/>
          <p:cNvSpPr>
            <a:spLocks noChangeAspect="1" noChangeArrowheads="1"/>
          </p:cNvSpPr>
          <p:nvPr/>
        </p:nvSpPr>
        <p:spPr bwMode="auto">
          <a:xfrm>
            <a:off x="181936" y="-881591"/>
            <a:ext cx="7240323" cy="1847144"/>
          </a:xfrm>
          <a:prstGeom prst="rect">
            <a:avLst/>
          </a:prstGeom>
          <a:noFill/>
          <a:ln w="9525">
            <a:noFill/>
            <a:miter lim="800000"/>
            <a:headEnd/>
            <a:tailEnd/>
          </a:ln>
        </p:spPr>
        <p:txBody>
          <a:bodyPr lIns="104278" tIns="52139" rIns="104278" bIns="52139"/>
          <a:lstStyle/>
          <a:p>
            <a:endParaRPr lang="it-IT" dirty="0">
              <a:latin typeface="Lucida Sans Unicode" pitchFamily="34" charset="0"/>
            </a:endParaRPr>
          </a:p>
        </p:txBody>
      </p:sp>
      <p:sp>
        <p:nvSpPr>
          <p:cNvPr id="15379" name="AutoShape 18" descr="Risultati immagini per logo università salerno"/>
          <p:cNvSpPr>
            <a:spLocks noChangeAspect="1" noChangeArrowheads="1"/>
          </p:cNvSpPr>
          <p:nvPr/>
        </p:nvSpPr>
        <p:spPr bwMode="auto">
          <a:xfrm>
            <a:off x="1251276" y="848358"/>
            <a:ext cx="356447" cy="335844"/>
          </a:xfrm>
          <a:prstGeom prst="rect">
            <a:avLst/>
          </a:prstGeom>
          <a:noFill/>
          <a:ln w="9525">
            <a:noFill/>
            <a:miter lim="800000"/>
            <a:headEnd/>
            <a:tailEnd/>
          </a:ln>
        </p:spPr>
        <p:txBody>
          <a:bodyPr lIns="104278" tIns="52139" rIns="104278" bIns="52139"/>
          <a:lstStyle/>
          <a:p>
            <a:endParaRPr lang="it-IT" dirty="0">
              <a:latin typeface="Lucida Sans Unicode" pitchFamily="34" charset="0"/>
            </a:endParaRPr>
          </a:p>
        </p:txBody>
      </p:sp>
      <p:sp>
        <p:nvSpPr>
          <p:cNvPr id="15380" name="AutoShape 2" descr="Risultati immagini per logo carlo anti"/>
          <p:cNvSpPr>
            <a:spLocks noChangeAspect="1" noChangeArrowheads="1"/>
          </p:cNvSpPr>
          <p:nvPr/>
        </p:nvSpPr>
        <p:spPr bwMode="auto">
          <a:xfrm>
            <a:off x="360159" y="8747"/>
            <a:ext cx="356447" cy="335844"/>
          </a:xfrm>
          <a:prstGeom prst="rect">
            <a:avLst/>
          </a:prstGeom>
          <a:noFill/>
          <a:ln w="9525">
            <a:noFill/>
            <a:miter lim="800000"/>
            <a:headEnd/>
            <a:tailEnd/>
          </a:ln>
        </p:spPr>
        <p:txBody>
          <a:bodyPr lIns="104278" tIns="52139" rIns="104278" bIns="52139"/>
          <a:lstStyle/>
          <a:p>
            <a:endParaRPr lang="it-IT" dirty="0">
              <a:latin typeface="Lucida Sans Unicode" pitchFamily="34" charset="0"/>
            </a:endParaRPr>
          </a:p>
        </p:txBody>
      </p:sp>
      <p:sp>
        <p:nvSpPr>
          <p:cNvPr id="22" name="CasellaDiTesto 21"/>
          <p:cNvSpPr txBox="1"/>
          <p:nvPr/>
        </p:nvSpPr>
        <p:spPr>
          <a:xfrm>
            <a:off x="582010" y="6380780"/>
            <a:ext cx="4546551" cy="997848"/>
          </a:xfrm>
          <a:prstGeom prst="rect">
            <a:avLst/>
          </a:prstGeom>
          <a:noFill/>
        </p:spPr>
        <p:txBody>
          <a:bodyPr lIns="104278" tIns="52139" rIns="104278" bIns="52139">
            <a:spAutoFit/>
          </a:bodyPr>
          <a:lstStyle/>
          <a:p>
            <a:pPr>
              <a:defRPr/>
            </a:pPr>
            <a:r>
              <a:rPr lang="it-IT" sz="2000" b="1" i="1" dirty="0">
                <a:solidFill>
                  <a:schemeClr val="bg1"/>
                </a:solidFill>
                <a:latin typeface="Calibri" panose="020F0502020204030204" pitchFamily="34" charset="0"/>
                <a:cs typeface="+mn-cs"/>
              </a:rPr>
              <a:t>Rossella Mengucci</a:t>
            </a:r>
          </a:p>
          <a:p>
            <a:pPr>
              <a:defRPr/>
            </a:pPr>
            <a:r>
              <a:rPr lang="it-IT" sz="1200" b="1" i="1" dirty="0">
                <a:solidFill>
                  <a:schemeClr val="bg1"/>
                </a:solidFill>
                <a:latin typeface="Calibri" panose="020F0502020204030204" pitchFamily="34" charset="0"/>
              </a:rPr>
              <a:t>Esperta istruzione professionale</a:t>
            </a:r>
          </a:p>
          <a:p>
            <a:pPr>
              <a:defRPr/>
            </a:pPr>
            <a:r>
              <a:rPr lang="it-IT" sz="1200" b="1" i="1" dirty="0" err="1">
                <a:solidFill>
                  <a:schemeClr val="bg1"/>
                </a:solidFill>
              </a:rPr>
              <a:t>rossella.mengucci@gmail.com</a:t>
            </a:r>
            <a:endParaRPr lang="it-IT" sz="1200" b="1" i="1">
              <a:solidFill>
                <a:schemeClr val="bg1"/>
              </a:solidFill>
            </a:endParaRPr>
          </a:p>
          <a:p>
            <a:pPr>
              <a:defRPr/>
            </a:pPr>
            <a:endParaRPr lang="it-IT" sz="1400" b="1" i="1">
              <a:latin typeface="Calibri" panose="020F0502020204030204" pitchFamily="34" charset="0"/>
            </a:endParaRPr>
          </a:p>
        </p:txBody>
      </p:sp>
      <p:sp>
        <p:nvSpPr>
          <p:cNvPr id="23" name="CasellaDiTesto 3"/>
          <p:cNvSpPr txBox="1">
            <a:spLocks noChangeArrowheads="1"/>
          </p:cNvSpPr>
          <p:nvPr/>
        </p:nvSpPr>
        <p:spPr bwMode="auto">
          <a:xfrm>
            <a:off x="5144574" y="6402389"/>
            <a:ext cx="5145690" cy="720849"/>
          </a:xfrm>
          <a:prstGeom prst="rect">
            <a:avLst/>
          </a:prstGeom>
          <a:noFill/>
          <a:ln w="9525">
            <a:noFill/>
            <a:miter lim="800000"/>
            <a:headEnd/>
            <a:tailEnd/>
          </a:ln>
        </p:spPr>
        <p:txBody>
          <a:bodyPr wrap="square" lIns="104278" tIns="52139" rIns="104278" bIns="52139">
            <a:spAutoFit/>
          </a:bodyPr>
          <a:lstStyle/>
          <a:p>
            <a:pPr algn="r"/>
            <a:r>
              <a:rPr lang="it-IT" sz="2000" b="1" i="1" dirty="0">
                <a:solidFill>
                  <a:schemeClr val="bg1"/>
                </a:solidFill>
                <a:latin typeface="Calibri" pitchFamily="34" charset="0"/>
              </a:rPr>
              <a:t>Sala Convegni «IIS Todaro Cosentino» di Rende</a:t>
            </a:r>
          </a:p>
          <a:p>
            <a:pPr algn="r"/>
            <a:r>
              <a:rPr lang="it-IT" sz="2000" b="1" i="1" dirty="0">
                <a:solidFill>
                  <a:schemeClr val="bg1"/>
                </a:solidFill>
                <a:latin typeface="Calibri" pitchFamily="34" charset="0"/>
              </a:rPr>
              <a:t>13 dicembre 2022</a:t>
            </a:r>
          </a:p>
        </p:txBody>
      </p:sp>
    </p:spTree>
    <p:extLst>
      <p:ext uri="{BB962C8B-B14F-4D97-AF65-F5344CB8AC3E}">
        <p14:creationId xmlns:p14="http://schemas.microsoft.com/office/powerpoint/2010/main" val="1004941163"/>
      </p:ext>
    </p:extLst>
  </p:cSld>
  <p:clrMapOvr>
    <a:masterClrMapping/>
  </p:clrMapOvr>
  <mc:AlternateContent xmlns:mc="http://schemas.openxmlformats.org/markup-compatibility/2006" xmlns:p14="http://schemas.microsoft.com/office/powerpoint/2010/main">
    <mc:Choice Requires="p14">
      <p:transition spd="slow" p14:dur="2000" advTm="46746"/>
    </mc:Choice>
    <mc:Fallback xmlns="">
      <p:transition spd="slow" advTm="4674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2" descr="Risultati immagini per logo miur"/>
          <p:cNvSpPr>
            <a:spLocks noChangeAspect="1" noChangeArrowheads="1"/>
          </p:cNvSpPr>
          <p:nvPr/>
        </p:nvSpPr>
        <p:spPr bwMode="auto">
          <a:xfrm>
            <a:off x="181936" y="-159177"/>
            <a:ext cx="356447" cy="335846"/>
          </a:xfrm>
          <a:prstGeom prst="rect">
            <a:avLst/>
          </a:prstGeom>
          <a:noFill/>
          <a:ln w="9525">
            <a:noFill/>
            <a:miter lim="800000"/>
            <a:headEnd/>
            <a:tailEnd/>
          </a:ln>
        </p:spPr>
        <p:txBody>
          <a:bodyPr lIns="104278" tIns="52139" rIns="104278" bIns="52139"/>
          <a:lstStyle/>
          <a:p>
            <a:endParaRPr lang="it-IT">
              <a:latin typeface="Lucida Sans Unicode" pitchFamily="34" charset="0"/>
            </a:endParaRPr>
          </a:p>
        </p:txBody>
      </p:sp>
      <p:sp>
        <p:nvSpPr>
          <p:cNvPr id="19458" name="AutoShape 4" descr="Risultati immagini per logo miur"/>
          <p:cNvSpPr>
            <a:spLocks noChangeAspect="1" noChangeArrowheads="1"/>
          </p:cNvSpPr>
          <p:nvPr/>
        </p:nvSpPr>
        <p:spPr bwMode="auto">
          <a:xfrm>
            <a:off x="181936" y="-159177"/>
            <a:ext cx="356447" cy="335846"/>
          </a:xfrm>
          <a:prstGeom prst="rect">
            <a:avLst/>
          </a:prstGeom>
          <a:noFill/>
          <a:ln w="9525">
            <a:noFill/>
            <a:miter lim="800000"/>
            <a:headEnd/>
            <a:tailEnd/>
          </a:ln>
        </p:spPr>
        <p:txBody>
          <a:bodyPr lIns="104278" tIns="52139" rIns="104278" bIns="52139"/>
          <a:lstStyle/>
          <a:p>
            <a:endParaRPr lang="it-IT">
              <a:latin typeface="Lucida Sans Unicode" pitchFamily="34" charset="0"/>
            </a:endParaRPr>
          </a:p>
        </p:txBody>
      </p:sp>
      <p:sp>
        <p:nvSpPr>
          <p:cNvPr id="19459" name="AutoShape 6" descr="Risultati immagini per logo miur"/>
          <p:cNvSpPr>
            <a:spLocks noChangeAspect="1" noChangeArrowheads="1"/>
          </p:cNvSpPr>
          <p:nvPr/>
        </p:nvSpPr>
        <p:spPr bwMode="auto">
          <a:xfrm>
            <a:off x="181936" y="-159177"/>
            <a:ext cx="356447" cy="335846"/>
          </a:xfrm>
          <a:prstGeom prst="rect">
            <a:avLst/>
          </a:prstGeom>
          <a:noFill/>
          <a:ln w="9525">
            <a:noFill/>
            <a:miter lim="800000"/>
            <a:headEnd/>
            <a:tailEnd/>
          </a:ln>
        </p:spPr>
        <p:txBody>
          <a:bodyPr lIns="104278" tIns="52139" rIns="104278" bIns="52139"/>
          <a:lstStyle/>
          <a:p>
            <a:endParaRPr lang="it-IT">
              <a:latin typeface="Lucida Sans Unicode" pitchFamily="34" charset="0"/>
            </a:endParaRPr>
          </a:p>
        </p:txBody>
      </p:sp>
      <p:sp>
        <p:nvSpPr>
          <p:cNvPr id="18437" name="Titolo 2"/>
          <p:cNvSpPr>
            <a:spLocks noGrp="1"/>
          </p:cNvSpPr>
          <p:nvPr>
            <p:ph type="title"/>
          </p:nvPr>
        </p:nvSpPr>
        <p:spPr>
          <a:xfrm>
            <a:off x="428585" y="397631"/>
            <a:ext cx="10039844" cy="1354217"/>
          </a:xfrm>
        </p:spPr>
        <p:txBody>
          <a:bodyPr/>
          <a:lstStyle/>
          <a:p>
            <a:pPr algn="ctr">
              <a:defRPr/>
            </a:pPr>
            <a:r>
              <a:rPr lang="it-IT" sz="3200" b="1">
                <a:solidFill>
                  <a:srgbClr val="C00000"/>
                </a:solidFill>
                <a:latin typeface="Calibri" pitchFamily="34" charset="0"/>
              </a:rPr>
              <a:t>DISALLINEAMENTO TRA DOMANDA E OFFERTA DI LAVORO</a:t>
            </a:r>
            <a:br>
              <a:rPr lang="it-IT" sz="3200">
                <a:latin typeface="Calibri" pitchFamily="34" charset="0"/>
              </a:rPr>
            </a:br>
            <a:r>
              <a:rPr lang="it-IT">
                <a:latin typeface="Calibri" pitchFamily="34" charset="0"/>
              </a:rPr>
              <a:t>Previsione fabbisogni occupazionali e professionali </a:t>
            </a:r>
            <a:br>
              <a:rPr lang="it-IT">
                <a:latin typeface="Calibri" pitchFamily="34" charset="0"/>
              </a:rPr>
            </a:br>
            <a:r>
              <a:rPr lang="it-IT">
                <a:latin typeface="Calibri" pitchFamily="34" charset="0"/>
              </a:rPr>
              <a:t>a medio termine: 2020/2024</a:t>
            </a:r>
          </a:p>
        </p:txBody>
      </p:sp>
      <p:sp>
        <p:nvSpPr>
          <p:cNvPr id="19521" name="CasellaDiTesto 9"/>
          <p:cNvSpPr txBox="1">
            <a:spLocks noChangeArrowheads="1"/>
          </p:cNvSpPr>
          <p:nvPr/>
        </p:nvSpPr>
        <p:spPr bwMode="auto">
          <a:xfrm>
            <a:off x="428585" y="6887778"/>
            <a:ext cx="9726731" cy="505406"/>
          </a:xfrm>
          <a:prstGeom prst="rect">
            <a:avLst/>
          </a:prstGeom>
          <a:noFill/>
          <a:ln w="9525">
            <a:noFill/>
            <a:miter lim="800000"/>
            <a:headEnd/>
            <a:tailEnd/>
          </a:ln>
        </p:spPr>
        <p:txBody>
          <a:bodyPr wrap="square" lIns="104278" tIns="52139" rIns="104278" bIns="52139">
            <a:spAutoFit/>
          </a:bodyPr>
          <a:lstStyle/>
          <a:p>
            <a:r>
              <a:rPr lang="it-IT" sz="1300" b="1" i="1">
                <a:latin typeface="Calibri" pitchFamily="34" charset="0"/>
              </a:rPr>
              <a:t>Fonte: Sistema informativo EXCELSIOR  </a:t>
            </a:r>
            <a:r>
              <a:rPr lang="it-IT" sz="1300" b="1" i="1" err="1">
                <a:latin typeface="Calibri" pitchFamily="34" charset="0"/>
              </a:rPr>
              <a:t>Unioncamere</a:t>
            </a:r>
            <a:r>
              <a:rPr lang="it-IT" sz="1300" b="1" i="1">
                <a:latin typeface="Calibri" pitchFamily="34" charset="0"/>
              </a:rPr>
              <a:t> «Previsione dei fabbisogni occupazionali e professionali in Italia a medio termine (2020/2024) – Scenari per l’orientamento e la programmazione della formazione, pag.22.</a:t>
            </a:r>
          </a:p>
        </p:txBody>
      </p:sp>
      <p:pic>
        <p:nvPicPr>
          <p:cNvPr id="3" name="Immagine 2">
            <a:extLst>
              <a:ext uri="{FF2B5EF4-FFF2-40B4-BE49-F238E27FC236}">
                <a16:creationId xmlns:a16="http://schemas.microsoft.com/office/drawing/2014/main" id="{10533A43-AFD5-B549-A003-2CF002994447}"/>
              </a:ext>
            </a:extLst>
          </p:cNvPr>
          <p:cNvPicPr>
            <a:picLocks noChangeAspect="1"/>
          </p:cNvPicPr>
          <p:nvPr/>
        </p:nvPicPr>
        <p:blipFill>
          <a:blip r:embed="rId3"/>
          <a:stretch>
            <a:fillRect/>
          </a:stretch>
        </p:blipFill>
        <p:spPr>
          <a:xfrm>
            <a:off x="115471" y="1751848"/>
            <a:ext cx="10352958" cy="4724400"/>
          </a:xfrm>
          <a:prstGeom prst="rect">
            <a:avLst/>
          </a:prstGeom>
        </p:spPr>
      </p:pic>
    </p:spTree>
    <p:extLst>
      <p:ext uri="{BB962C8B-B14F-4D97-AF65-F5344CB8AC3E}">
        <p14:creationId xmlns:p14="http://schemas.microsoft.com/office/powerpoint/2010/main" val="677470129"/>
      </p:ext>
    </p:extLst>
  </p:cSld>
  <p:clrMapOvr>
    <a:masterClrMapping/>
  </p:clrMapOvr>
  <mc:AlternateContent xmlns:mc="http://schemas.openxmlformats.org/markup-compatibility/2006" xmlns:p14="http://schemas.microsoft.com/office/powerpoint/2010/main">
    <mc:Choice Requires="p14">
      <p:transition spd="slow" p14:dur="2000" advTm="62558"/>
    </mc:Choice>
    <mc:Fallback xmlns="">
      <p:transition spd="slow" advTm="6255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2" descr="Risultati immagini per logo miur"/>
          <p:cNvSpPr>
            <a:spLocks noChangeAspect="1" noChangeArrowheads="1"/>
          </p:cNvSpPr>
          <p:nvPr/>
        </p:nvSpPr>
        <p:spPr bwMode="auto">
          <a:xfrm>
            <a:off x="181936" y="-159177"/>
            <a:ext cx="356447" cy="335846"/>
          </a:xfrm>
          <a:prstGeom prst="rect">
            <a:avLst/>
          </a:prstGeom>
          <a:noFill/>
          <a:ln w="9525">
            <a:noFill/>
            <a:miter lim="800000"/>
            <a:headEnd/>
            <a:tailEnd/>
          </a:ln>
        </p:spPr>
        <p:txBody>
          <a:bodyPr lIns="104278" tIns="52139" rIns="104278" bIns="52139"/>
          <a:lstStyle/>
          <a:p>
            <a:endParaRPr lang="it-IT">
              <a:latin typeface="Lucida Sans Unicode" pitchFamily="34" charset="0"/>
            </a:endParaRPr>
          </a:p>
        </p:txBody>
      </p:sp>
      <p:sp>
        <p:nvSpPr>
          <p:cNvPr id="19458" name="AutoShape 4" descr="Risultati immagini per logo miur"/>
          <p:cNvSpPr>
            <a:spLocks noChangeAspect="1" noChangeArrowheads="1"/>
          </p:cNvSpPr>
          <p:nvPr/>
        </p:nvSpPr>
        <p:spPr bwMode="auto">
          <a:xfrm>
            <a:off x="181936" y="-159177"/>
            <a:ext cx="356447" cy="335846"/>
          </a:xfrm>
          <a:prstGeom prst="rect">
            <a:avLst/>
          </a:prstGeom>
          <a:noFill/>
          <a:ln w="9525">
            <a:noFill/>
            <a:miter lim="800000"/>
            <a:headEnd/>
            <a:tailEnd/>
          </a:ln>
        </p:spPr>
        <p:txBody>
          <a:bodyPr lIns="104278" tIns="52139" rIns="104278" bIns="52139"/>
          <a:lstStyle/>
          <a:p>
            <a:endParaRPr lang="it-IT">
              <a:latin typeface="Lucida Sans Unicode" pitchFamily="34" charset="0"/>
            </a:endParaRPr>
          </a:p>
        </p:txBody>
      </p:sp>
      <p:sp>
        <p:nvSpPr>
          <p:cNvPr id="19459" name="AutoShape 6" descr="Risultati immagini per logo miur"/>
          <p:cNvSpPr>
            <a:spLocks noChangeAspect="1" noChangeArrowheads="1"/>
          </p:cNvSpPr>
          <p:nvPr/>
        </p:nvSpPr>
        <p:spPr bwMode="auto">
          <a:xfrm>
            <a:off x="181936" y="-159177"/>
            <a:ext cx="356447" cy="335846"/>
          </a:xfrm>
          <a:prstGeom prst="rect">
            <a:avLst/>
          </a:prstGeom>
          <a:noFill/>
          <a:ln w="9525">
            <a:noFill/>
            <a:miter lim="800000"/>
            <a:headEnd/>
            <a:tailEnd/>
          </a:ln>
        </p:spPr>
        <p:txBody>
          <a:bodyPr lIns="104278" tIns="52139" rIns="104278" bIns="52139"/>
          <a:lstStyle/>
          <a:p>
            <a:endParaRPr lang="it-IT">
              <a:latin typeface="Lucida Sans Unicode" pitchFamily="34" charset="0"/>
            </a:endParaRPr>
          </a:p>
        </p:txBody>
      </p:sp>
      <p:sp>
        <p:nvSpPr>
          <p:cNvPr id="18437" name="Titolo 2"/>
          <p:cNvSpPr>
            <a:spLocks noGrp="1"/>
          </p:cNvSpPr>
          <p:nvPr>
            <p:ph type="title"/>
          </p:nvPr>
        </p:nvSpPr>
        <p:spPr>
          <a:xfrm>
            <a:off x="410224" y="393412"/>
            <a:ext cx="9994405" cy="1723549"/>
          </a:xfrm>
        </p:spPr>
        <p:txBody>
          <a:bodyPr/>
          <a:lstStyle/>
          <a:p>
            <a:pPr algn="ctr">
              <a:defRPr/>
            </a:pPr>
            <a:r>
              <a:rPr lang="it-IT" sz="3200" b="1">
                <a:solidFill>
                  <a:srgbClr val="C00000"/>
                </a:solidFill>
                <a:latin typeface="Calibri" pitchFamily="34" charset="0"/>
              </a:rPr>
              <a:t>DISALLINEAMENTO TRA DOMANDA E OFFERTA DI LAVORO</a:t>
            </a:r>
            <a:br>
              <a:rPr lang="it-IT">
                <a:latin typeface="Calibri" pitchFamily="34" charset="0"/>
              </a:rPr>
            </a:br>
            <a:r>
              <a:rPr lang="it-IT" sz="2400">
                <a:latin typeface="Calibri" pitchFamily="34" charset="0"/>
              </a:rPr>
              <a:t>Previsione fabbisogni occupazionali e professionali </a:t>
            </a:r>
            <a:br>
              <a:rPr lang="it-IT" sz="2400">
                <a:latin typeface="Calibri" pitchFamily="34" charset="0"/>
              </a:rPr>
            </a:br>
            <a:r>
              <a:rPr lang="it-IT" sz="2400">
                <a:latin typeface="Calibri" pitchFamily="34" charset="0"/>
              </a:rPr>
              <a:t>a medio termine: 2020/2024</a:t>
            </a:r>
          </a:p>
        </p:txBody>
      </p:sp>
      <p:sp>
        <p:nvSpPr>
          <p:cNvPr id="19521" name="CasellaDiTesto 9"/>
          <p:cNvSpPr txBox="1">
            <a:spLocks noChangeArrowheads="1"/>
          </p:cNvSpPr>
          <p:nvPr/>
        </p:nvSpPr>
        <p:spPr bwMode="auto">
          <a:xfrm>
            <a:off x="438525" y="6830904"/>
            <a:ext cx="9726731" cy="505406"/>
          </a:xfrm>
          <a:prstGeom prst="rect">
            <a:avLst/>
          </a:prstGeom>
          <a:noFill/>
          <a:ln w="9525">
            <a:noFill/>
            <a:miter lim="800000"/>
            <a:headEnd/>
            <a:tailEnd/>
          </a:ln>
        </p:spPr>
        <p:txBody>
          <a:bodyPr wrap="square" lIns="104278" tIns="52139" rIns="104278" bIns="52139">
            <a:spAutoFit/>
          </a:bodyPr>
          <a:lstStyle/>
          <a:p>
            <a:r>
              <a:rPr lang="it-IT" sz="1300" b="1" i="1">
                <a:latin typeface="Calibri" pitchFamily="34" charset="0"/>
              </a:rPr>
              <a:t>Fonte: Sistema informativo EXCELSIOR  </a:t>
            </a:r>
            <a:r>
              <a:rPr lang="it-IT" sz="1300" b="1" i="1" err="1">
                <a:latin typeface="Calibri" pitchFamily="34" charset="0"/>
              </a:rPr>
              <a:t>Unioncamere</a:t>
            </a:r>
            <a:r>
              <a:rPr lang="it-IT" sz="1300" b="1" i="1">
                <a:latin typeface="Calibri" pitchFamily="34" charset="0"/>
              </a:rPr>
              <a:t> «Previsione dei fabbisogni occupazionali e professionali in Italia a medio termine (2020/2024) – Scenari per l’orientamento e la programmazione della formazione, pag.23.</a:t>
            </a:r>
          </a:p>
        </p:txBody>
      </p:sp>
      <p:pic>
        <p:nvPicPr>
          <p:cNvPr id="2" name="Immagine 1">
            <a:extLst>
              <a:ext uri="{FF2B5EF4-FFF2-40B4-BE49-F238E27FC236}">
                <a16:creationId xmlns:a16="http://schemas.microsoft.com/office/drawing/2014/main" id="{7BAB2173-3246-A345-B642-FD05C012ABFB}"/>
              </a:ext>
            </a:extLst>
          </p:cNvPr>
          <p:cNvPicPr>
            <a:picLocks noChangeAspect="1"/>
          </p:cNvPicPr>
          <p:nvPr/>
        </p:nvPicPr>
        <p:blipFill>
          <a:blip r:embed="rId3"/>
          <a:stretch>
            <a:fillRect/>
          </a:stretch>
        </p:blipFill>
        <p:spPr>
          <a:xfrm>
            <a:off x="410225" y="1797050"/>
            <a:ext cx="9994405" cy="4950846"/>
          </a:xfrm>
          <a:prstGeom prst="rect">
            <a:avLst/>
          </a:prstGeom>
        </p:spPr>
      </p:pic>
    </p:spTree>
    <p:extLst>
      <p:ext uri="{BB962C8B-B14F-4D97-AF65-F5344CB8AC3E}">
        <p14:creationId xmlns:p14="http://schemas.microsoft.com/office/powerpoint/2010/main" val="3585531451"/>
      </p:ext>
    </p:extLst>
  </p:cSld>
  <p:clrMapOvr>
    <a:masterClrMapping/>
  </p:clrMapOvr>
  <mc:AlternateContent xmlns:mc="http://schemas.openxmlformats.org/markup-compatibility/2006" xmlns:p14="http://schemas.microsoft.com/office/powerpoint/2010/main">
    <mc:Choice Requires="p14">
      <p:transition spd="slow" p14:dur="2000" advTm="20636"/>
    </mc:Choice>
    <mc:Fallback xmlns="">
      <p:transition spd="slow" advTm="2063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 name="Titolo 1">
            <a:extLst>
              <a:ext uri="{FF2B5EF4-FFF2-40B4-BE49-F238E27FC236}">
                <a16:creationId xmlns:a16="http://schemas.microsoft.com/office/drawing/2014/main" id="{6B997428-47E5-ED4A-94A5-986E71B3892D}"/>
              </a:ext>
            </a:extLst>
          </p:cNvPr>
          <p:cNvSpPr txBox="1">
            <a:spLocks/>
          </p:cNvSpPr>
          <p:nvPr/>
        </p:nvSpPr>
        <p:spPr>
          <a:xfrm>
            <a:off x="210688" y="730250"/>
            <a:ext cx="10189455" cy="619323"/>
          </a:xfrm>
          <a:prstGeom prst="rect">
            <a:avLst/>
          </a:prstGeom>
          <a:noFill/>
          <a:ln>
            <a:noFill/>
          </a:ln>
        </p:spPr>
        <p:txBody>
          <a:bodyPr spcFirstLastPara="1" wrap="square" lIns="116777" tIns="116777" rIns="116777" bIns="11677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algn="ctr"/>
            <a:r>
              <a:rPr lang="it-IT" sz="3100" cap="all">
                <a:solidFill>
                  <a:srgbClr val="C00000"/>
                </a:solidFill>
                <a:latin typeface="Calibri" panose="020F0502020204030204" pitchFamily="34" charset="0"/>
                <a:cs typeface="Calibri" panose="020F0502020204030204" pitchFamily="34" charset="0"/>
              </a:rPr>
              <a:t>Prospettive occupazionali:  I NUMERI </a:t>
            </a:r>
            <a:r>
              <a:rPr lang="it-IT" sz="3100">
                <a:solidFill>
                  <a:srgbClr val="C00000"/>
                </a:solidFill>
                <a:latin typeface="Calibri" panose="020F0502020204030204" pitchFamily="34" charset="0"/>
                <a:cs typeface="Calibri" panose="020F0502020204030204" pitchFamily="34" charset="0"/>
              </a:rPr>
              <a:t>DA CAMBIARE</a:t>
            </a:r>
          </a:p>
        </p:txBody>
      </p:sp>
      <p:graphicFrame>
        <p:nvGraphicFramePr>
          <p:cNvPr id="2" name="Tabella 1">
            <a:extLst>
              <a:ext uri="{FF2B5EF4-FFF2-40B4-BE49-F238E27FC236}">
                <a16:creationId xmlns:a16="http://schemas.microsoft.com/office/drawing/2014/main" id="{3ADBA952-EA2F-F54F-9E78-F903AEA1317D}"/>
              </a:ext>
            </a:extLst>
          </p:cNvPr>
          <p:cNvGraphicFramePr>
            <a:graphicFrameLocks noGrp="1"/>
          </p:cNvGraphicFramePr>
          <p:nvPr>
            <p:extLst>
              <p:ext uri="{D42A27DB-BD31-4B8C-83A1-F6EECF244321}">
                <p14:modId xmlns:p14="http://schemas.microsoft.com/office/powerpoint/2010/main" val="1995128659"/>
              </p:ext>
            </p:extLst>
          </p:nvPr>
        </p:nvGraphicFramePr>
        <p:xfrm>
          <a:off x="622300" y="1651838"/>
          <a:ext cx="9777843" cy="4876800"/>
        </p:xfrm>
        <a:graphic>
          <a:graphicData uri="http://schemas.openxmlformats.org/drawingml/2006/table">
            <a:tbl>
              <a:tblPr firstRow="1" firstCol="1" bandRow="1">
                <a:tableStyleId>{5C22544A-7EE6-4342-B048-85BDC9FD1C3A}</a:tableStyleId>
              </a:tblPr>
              <a:tblGrid>
                <a:gridCol w="2567904">
                  <a:extLst>
                    <a:ext uri="{9D8B030D-6E8A-4147-A177-3AD203B41FA5}">
                      <a16:colId xmlns:a16="http://schemas.microsoft.com/office/drawing/2014/main" val="1714073110"/>
                    </a:ext>
                  </a:extLst>
                </a:gridCol>
                <a:gridCol w="2403313">
                  <a:extLst>
                    <a:ext uri="{9D8B030D-6E8A-4147-A177-3AD203B41FA5}">
                      <a16:colId xmlns:a16="http://schemas.microsoft.com/office/drawing/2014/main" val="1918028043"/>
                    </a:ext>
                  </a:extLst>
                </a:gridCol>
                <a:gridCol w="2403313">
                  <a:extLst>
                    <a:ext uri="{9D8B030D-6E8A-4147-A177-3AD203B41FA5}">
                      <a16:colId xmlns:a16="http://schemas.microsoft.com/office/drawing/2014/main" val="2200169497"/>
                    </a:ext>
                  </a:extLst>
                </a:gridCol>
                <a:gridCol w="2403313">
                  <a:extLst>
                    <a:ext uri="{9D8B030D-6E8A-4147-A177-3AD203B41FA5}">
                      <a16:colId xmlns:a16="http://schemas.microsoft.com/office/drawing/2014/main" val="2144340854"/>
                    </a:ext>
                  </a:extLst>
                </a:gridCol>
              </a:tblGrid>
              <a:tr h="1083734">
                <a:tc>
                  <a:txBody>
                    <a:bodyPr/>
                    <a:lstStyle/>
                    <a:p>
                      <a:pPr algn="ctr"/>
                      <a:r>
                        <a:rPr lang="it-IT" sz="2200">
                          <a:effectLst/>
                        </a:rPr>
                        <a:t>INDIRIZZO</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tc gridSpan="2">
                  <a:txBody>
                    <a:bodyPr/>
                    <a:lstStyle/>
                    <a:p>
                      <a:pPr algn="ctr"/>
                      <a:r>
                        <a:rPr lang="it-IT" sz="2200">
                          <a:effectLst/>
                        </a:rPr>
                        <a:t>FABBISOGNO 2020-2024</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tc hMerge="1">
                  <a:txBody>
                    <a:bodyPr/>
                    <a:lstStyle/>
                    <a:p>
                      <a:endParaRPr lang="it-IT"/>
                    </a:p>
                  </a:txBody>
                  <a:tcPr/>
                </a:tc>
                <a:tc>
                  <a:txBody>
                    <a:bodyPr/>
                    <a:lstStyle/>
                    <a:p>
                      <a:pPr algn="ctr"/>
                      <a:r>
                        <a:rPr lang="it-IT" sz="2200">
                          <a:effectLst/>
                        </a:rPr>
                        <a:t>OFFERTA NEO QUALIFICATI</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extLst>
                  <a:ext uri="{0D108BD9-81ED-4DB2-BD59-A6C34878D82A}">
                    <a16:rowId xmlns:a16="http://schemas.microsoft.com/office/drawing/2014/main" val="1111198758"/>
                  </a:ext>
                </a:extLst>
              </a:tr>
              <a:tr h="541866">
                <a:tc>
                  <a:txBody>
                    <a:bodyPr/>
                    <a:lstStyle/>
                    <a:p>
                      <a:pPr algn="ctr"/>
                      <a:r>
                        <a:rPr lang="it-IT" sz="2200">
                          <a:effectLst/>
                        </a:rPr>
                        <a:t>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tc>
                  <a:txBody>
                    <a:bodyPr/>
                    <a:lstStyle/>
                    <a:p>
                      <a:pPr algn="ctr"/>
                      <a:r>
                        <a:rPr lang="it-IT" sz="2200">
                          <a:effectLst/>
                        </a:rPr>
                        <a:t>Totale</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tc>
                  <a:txBody>
                    <a:bodyPr/>
                    <a:lstStyle/>
                    <a:p>
                      <a:pPr algn="ctr"/>
                      <a:r>
                        <a:rPr lang="it-IT" sz="2200">
                          <a:effectLst/>
                        </a:rPr>
                        <a:t>Media annua</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tc>
                  <a:txBody>
                    <a:bodyPr/>
                    <a:lstStyle/>
                    <a:p>
                      <a:pPr algn="ctr"/>
                      <a:r>
                        <a:rPr lang="it-IT" sz="2200">
                          <a:effectLst/>
                        </a:rPr>
                        <a:t>Media annua</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extLst>
                  <a:ext uri="{0D108BD9-81ED-4DB2-BD59-A6C34878D82A}">
                    <a16:rowId xmlns:a16="http://schemas.microsoft.com/office/drawing/2014/main" val="3934145075"/>
                  </a:ext>
                </a:extLst>
              </a:tr>
              <a:tr h="1083734">
                <a:tc>
                  <a:txBody>
                    <a:bodyPr/>
                    <a:lstStyle/>
                    <a:p>
                      <a:pPr indent="292735"/>
                      <a:r>
                        <a:rPr lang="it-IT" sz="2200">
                          <a:effectLst/>
                        </a:rPr>
                        <a:t>Meccanico</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tc>
                  <a:txBody>
                    <a:bodyPr/>
                    <a:lstStyle/>
                    <a:p>
                      <a:pPr algn="ctr"/>
                      <a:r>
                        <a:rPr lang="it-IT" sz="2200">
                          <a:effectLst/>
                        </a:rPr>
                        <a:t>99.700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tc>
                  <a:txBody>
                    <a:bodyPr/>
                    <a:lstStyle/>
                    <a:p>
                      <a:pPr algn="ctr"/>
                      <a:r>
                        <a:rPr lang="it-IT" sz="2200">
                          <a:effectLst/>
                        </a:rPr>
                        <a:t>19.900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tc>
                  <a:txBody>
                    <a:bodyPr/>
                    <a:lstStyle/>
                    <a:p>
                      <a:pPr indent="153670"/>
                      <a:r>
                        <a:rPr lang="it-IT" sz="2200">
                          <a:effectLst/>
                        </a:rPr>
                        <a:t>6.500  </a:t>
                      </a:r>
                      <a:r>
                        <a:rPr lang="it-IT" sz="2200" b="1">
                          <a:solidFill>
                            <a:srgbClr val="C00000"/>
                          </a:solidFill>
                          <a:effectLst/>
                        </a:rPr>
                        <a:t>(-  68%)</a:t>
                      </a:r>
                      <a:endParaRPr lang="it-IT" sz="11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extLst>
                  <a:ext uri="{0D108BD9-81ED-4DB2-BD59-A6C34878D82A}">
                    <a16:rowId xmlns:a16="http://schemas.microsoft.com/office/drawing/2014/main" val="704800216"/>
                  </a:ext>
                </a:extLst>
              </a:tr>
              <a:tr h="541866">
                <a:tc>
                  <a:txBody>
                    <a:bodyPr/>
                    <a:lstStyle/>
                    <a:p>
                      <a:pPr indent="292735"/>
                      <a:r>
                        <a:rPr lang="it-IT" sz="2200">
                          <a:effectLst/>
                        </a:rPr>
                        <a:t>Elettrico</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tc>
                  <a:txBody>
                    <a:bodyPr/>
                    <a:lstStyle/>
                    <a:p>
                      <a:pPr algn="ctr"/>
                      <a:r>
                        <a:rPr lang="it-IT" sz="2200">
                          <a:effectLst/>
                        </a:rPr>
                        <a:t>25.500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tc>
                  <a:txBody>
                    <a:bodyPr/>
                    <a:lstStyle/>
                    <a:p>
                      <a:pPr algn="ctr"/>
                      <a:r>
                        <a:rPr lang="it-IT" sz="2200">
                          <a:effectLst/>
                        </a:rPr>
                        <a:t>5.100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tc>
                  <a:txBody>
                    <a:bodyPr/>
                    <a:lstStyle/>
                    <a:p>
                      <a:pPr indent="153670"/>
                      <a:r>
                        <a:rPr lang="it-IT" sz="2200">
                          <a:effectLst/>
                        </a:rPr>
                        <a:t>6.000 -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extLst>
                  <a:ext uri="{0D108BD9-81ED-4DB2-BD59-A6C34878D82A}">
                    <a16:rowId xmlns:a16="http://schemas.microsoft.com/office/drawing/2014/main" val="3798160985"/>
                  </a:ext>
                </a:extLst>
              </a:tr>
              <a:tr h="1083734">
                <a:tc>
                  <a:txBody>
                    <a:bodyPr/>
                    <a:lstStyle/>
                    <a:p>
                      <a:pPr indent="292735"/>
                      <a:r>
                        <a:rPr lang="it-IT" sz="2200">
                          <a:effectLst/>
                        </a:rPr>
                        <a:t>Abbigliamento</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tc>
                  <a:txBody>
                    <a:bodyPr/>
                    <a:lstStyle/>
                    <a:p>
                      <a:pPr algn="ctr"/>
                      <a:r>
                        <a:rPr lang="it-IT" sz="2200">
                          <a:effectLst/>
                        </a:rPr>
                        <a:t>16.700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tc>
                  <a:txBody>
                    <a:bodyPr/>
                    <a:lstStyle/>
                    <a:p>
                      <a:pPr algn="ctr"/>
                      <a:r>
                        <a:rPr lang="it-IT" sz="2200">
                          <a:effectLst/>
                        </a:rPr>
                        <a:t>3.300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tc>
                  <a:txBody>
                    <a:bodyPr/>
                    <a:lstStyle/>
                    <a:p>
                      <a:pPr indent="153670"/>
                      <a:r>
                        <a:rPr lang="it-IT" sz="2200">
                          <a:effectLst/>
                        </a:rPr>
                        <a:t>2.200  </a:t>
                      </a:r>
                      <a:r>
                        <a:rPr lang="it-IT" sz="2200" b="1">
                          <a:solidFill>
                            <a:srgbClr val="C00000"/>
                          </a:solidFill>
                          <a:effectLst/>
                        </a:rPr>
                        <a:t>(-  34%)</a:t>
                      </a:r>
                      <a:endParaRPr lang="it-IT" sz="11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extLst>
                  <a:ext uri="{0D108BD9-81ED-4DB2-BD59-A6C34878D82A}">
                    <a16:rowId xmlns:a16="http://schemas.microsoft.com/office/drawing/2014/main" val="1043517342"/>
                  </a:ext>
                </a:extLst>
              </a:tr>
              <a:tr h="541866">
                <a:tc>
                  <a:txBody>
                    <a:bodyPr/>
                    <a:lstStyle/>
                    <a:p>
                      <a:pPr indent="292735"/>
                      <a:r>
                        <a:rPr lang="it-IT" sz="2200">
                          <a:effectLst/>
                        </a:rPr>
                        <a:t>Legno</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tc>
                  <a:txBody>
                    <a:bodyPr/>
                    <a:lstStyle/>
                    <a:p>
                      <a:pPr algn="ctr"/>
                      <a:r>
                        <a:rPr lang="it-IT" sz="2200">
                          <a:effectLst/>
                        </a:rPr>
                        <a:t>11.700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tc>
                  <a:txBody>
                    <a:bodyPr/>
                    <a:lstStyle/>
                    <a:p>
                      <a:pPr algn="ctr"/>
                      <a:r>
                        <a:rPr lang="it-IT" sz="2200">
                          <a:effectLst/>
                        </a:rPr>
                        <a:t>2.300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tc>
                  <a:txBody>
                    <a:bodyPr/>
                    <a:lstStyle/>
                    <a:p>
                      <a:pPr indent="153670"/>
                      <a:r>
                        <a:rPr lang="it-IT" sz="2200">
                          <a:effectLst/>
                        </a:rPr>
                        <a:t>700     </a:t>
                      </a:r>
                      <a:r>
                        <a:rPr lang="it-IT" sz="2200" b="1">
                          <a:solidFill>
                            <a:srgbClr val="C00000"/>
                          </a:solidFill>
                          <a:effectLst/>
                        </a:rPr>
                        <a:t>(- 70%)</a:t>
                      </a:r>
                      <a:endParaRPr lang="it-IT" sz="11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500" marR="61500" marT="0" marB="0"/>
                </a:tc>
                <a:extLst>
                  <a:ext uri="{0D108BD9-81ED-4DB2-BD59-A6C34878D82A}">
                    <a16:rowId xmlns:a16="http://schemas.microsoft.com/office/drawing/2014/main" val="1007236738"/>
                  </a:ext>
                </a:extLst>
              </a:tr>
            </a:tbl>
          </a:graphicData>
        </a:graphic>
      </p:graphicFrame>
      <p:sp>
        <p:nvSpPr>
          <p:cNvPr id="7" name="CasellaDiTesto 9">
            <a:extLst>
              <a:ext uri="{FF2B5EF4-FFF2-40B4-BE49-F238E27FC236}">
                <a16:creationId xmlns:a16="http://schemas.microsoft.com/office/drawing/2014/main" id="{D8AA959A-B39C-804E-9CB0-1058BDF149CB}"/>
              </a:ext>
            </a:extLst>
          </p:cNvPr>
          <p:cNvSpPr txBox="1">
            <a:spLocks noChangeArrowheads="1"/>
          </p:cNvSpPr>
          <p:nvPr/>
        </p:nvSpPr>
        <p:spPr bwMode="auto">
          <a:xfrm>
            <a:off x="438525" y="6830904"/>
            <a:ext cx="9726731" cy="505406"/>
          </a:xfrm>
          <a:prstGeom prst="rect">
            <a:avLst/>
          </a:prstGeom>
          <a:noFill/>
          <a:ln w="9525">
            <a:noFill/>
            <a:miter lim="800000"/>
            <a:headEnd/>
            <a:tailEnd/>
          </a:ln>
        </p:spPr>
        <p:txBody>
          <a:bodyPr wrap="square" lIns="104278" tIns="52139" rIns="104278" bIns="52139">
            <a:spAutoFit/>
          </a:bodyPr>
          <a:lstStyle/>
          <a:p>
            <a:r>
              <a:rPr lang="it-IT" sz="1300" b="1" i="1">
                <a:latin typeface="Calibri" pitchFamily="34" charset="0"/>
              </a:rPr>
              <a:t>Fonte: Sistema informativo EXCELSIOR  </a:t>
            </a:r>
            <a:r>
              <a:rPr lang="it-IT" sz="1300" b="1" i="1" err="1">
                <a:latin typeface="Calibri" pitchFamily="34" charset="0"/>
              </a:rPr>
              <a:t>Unioncamere</a:t>
            </a:r>
            <a:r>
              <a:rPr lang="it-IT" sz="1300" b="1" i="1">
                <a:latin typeface="Calibri" pitchFamily="34" charset="0"/>
              </a:rPr>
              <a:t> «Previsione dei fabbisogni occupazionali e professionali in Italia a medio termine (2020/2024) – Scenari per l’orientamento e la programmazione della formazione, pag.23.</a:t>
            </a:r>
          </a:p>
        </p:txBody>
      </p:sp>
    </p:spTree>
    <p:extLst>
      <p:ext uri="{BB962C8B-B14F-4D97-AF65-F5344CB8AC3E}">
        <p14:creationId xmlns:p14="http://schemas.microsoft.com/office/powerpoint/2010/main" val="488289564"/>
      </p:ext>
    </p:extLst>
  </p:cSld>
  <p:clrMapOvr>
    <a:masterClrMapping/>
  </p:clrMapOvr>
  <mc:AlternateContent xmlns:mc="http://schemas.openxmlformats.org/markup-compatibility/2006" xmlns:p14="http://schemas.microsoft.com/office/powerpoint/2010/main">
    <mc:Choice Requires="p14">
      <p:transition p14:dur="10" advClick="0" advTm="40788"/>
    </mc:Choice>
    <mc:Fallback xmlns="">
      <p:transition advClick="0" advTm="4078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1290957A-0AAF-0FCA-D48E-C6085CF41DFF}"/>
              </a:ext>
            </a:extLst>
          </p:cNvPr>
          <p:cNvPicPr>
            <a:picLocks noChangeAspect="1"/>
          </p:cNvPicPr>
          <p:nvPr/>
        </p:nvPicPr>
        <p:blipFill>
          <a:blip r:embed="rId2"/>
          <a:srcRect l="26042" t="12512" r="9982" b="33752"/>
          <a:stretch>
            <a:fillRect/>
          </a:stretch>
        </p:blipFill>
        <p:spPr>
          <a:xfrm>
            <a:off x="419511" y="1589650"/>
            <a:ext cx="4927189" cy="5283793"/>
          </a:xfrm>
          <a:prstGeom prst="rect">
            <a:avLst/>
          </a:prstGeom>
          <a:noFill/>
          <a:ln cap="flat">
            <a:noFill/>
          </a:ln>
        </p:spPr>
      </p:pic>
      <p:pic>
        <p:nvPicPr>
          <p:cNvPr id="3" name="Picture 16">
            <a:extLst>
              <a:ext uri="{FF2B5EF4-FFF2-40B4-BE49-F238E27FC236}">
                <a16:creationId xmlns:a16="http://schemas.microsoft.com/office/drawing/2014/main" id="{D1A99A85-F6CD-8517-91DF-83EC9CED159D}"/>
              </a:ext>
            </a:extLst>
          </p:cNvPr>
          <p:cNvPicPr>
            <a:picLocks noChangeAspect="1"/>
          </p:cNvPicPr>
          <p:nvPr/>
        </p:nvPicPr>
        <p:blipFill>
          <a:blip r:embed="rId2"/>
          <a:srcRect l="27757" t="65761" r="10018" b="-1"/>
          <a:stretch>
            <a:fillRect/>
          </a:stretch>
        </p:blipFill>
        <p:spPr>
          <a:xfrm>
            <a:off x="5453953" y="1595600"/>
            <a:ext cx="4927189" cy="3461421"/>
          </a:xfrm>
          <a:prstGeom prst="rect">
            <a:avLst/>
          </a:prstGeom>
          <a:noFill/>
          <a:ln cap="flat">
            <a:noFill/>
          </a:ln>
        </p:spPr>
      </p:pic>
      <p:sp>
        <p:nvSpPr>
          <p:cNvPr id="4" name="TextBox 17">
            <a:extLst>
              <a:ext uri="{FF2B5EF4-FFF2-40B4-BE49-F238E27FC236}">
                <a16:creationId xmlns:a16="http://schemas.microsoft.com/office/drawing/2014/main" id="{3A47CCD5-91AC-C216-A7AA-21D76E93B608}"/>
              </a:ext>
            </a:extLst>
          </p:cNvPr>
          <p:cNvSpPr txBox="1"/>
          <p:nvPr/>
        </p:nvSpPr>
        <p:spPr>
          <a:xfrm>
            <a:off x="4857271" y="6409412"/>
            <a:ext cx="452411" cy="215957"/>
          </a:xfrm>
          <a:prstGeom prst="rect">
            <a:avLst/>
          </a:prstGeom>
          <a:no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r>
              <a:rPr lang="it-IT" sz="877" b="1">
                <a:solidFill>
                  <a:srgbClr val="000000"/>
                </a:solidFill>
                <a:latin typeface="Calibri"/>
                <a:cs typeface="Arial" pitchFamily="34"/>
              </a:rPr>
              <a:t>0,25</a:t>
            </a:r>
          </a:p>
        </p:txBody>
      </p:sp>
      <p:sp>
        <p:nvSpPr>
          <p:cNvPr id="5" name="TextBox 18">
            <a:extLst>
              <a:ext uri="{FF2B5EF4-FFF2-40B4-BE49-F238E27FC236}">
                <a16:creationId xmlns:a16="http://schemas.microsoft.com/office/drawing/2014/main" id="{23B59ABC-C14C-3172-E0C4-B472F75408B4}"/>
              </a:ext>
            </a:extLst>
          </p:cNvPr>
          <p:cNvSpPr txBox="1"/>
          <p:nvPr/>
        </p:nvSpPr>
        <p:spPr>
          <a:xfrm>
            <a:off x="9941782" y="1659104"/>
            <a:ext cx="452411" cy="215957"/>
          </a:xfrm>
          <a:prstGeom prst="rect">
            <a:avLst/>
          </a:prstGeom>
          <a:no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r>
              <a:rPr lang="it-IT" sz="877" b="1">
                <a:solidFill>
                  <a:srgbClr val="000000"/>
                </a:solidFill>
                <a:latin typeface="Calibri"/>
                <a:cs typeface="Arial" pitchFamily="34"/>
              </a:rPr>
              <a:t>0,83</a:t>
            </a:r>
          </a:p>
        </p:txBody>
      </p:sp>
      <p:sp>
        <p:nvSpPr>
          <p:cNvPr id="6" name="TextBox 19">
            <a:extLst>
              <a:ext uri="{FF2B5EF4-FFF2-40B4-BE49-F238E27FC236}">
                <a16:creationId xmlns:a16="http://schemas.microsoft.com/office/drawing/2014/main" id="{015A5CA6-A1AC-CA3B-E11D-07DFFB352365}"/>
              </a:ext>
            </a:extLst>
          </p:cNvPr>
          <p:cNvSpPr txBox="1"/>
          <p:nvPr/>
        </p:nvSpPr>
        <p:spPr>
          <a:xfrm>
            <a:off x="9941782" y="2577889"/>
            <a:ext cx="452411" cy="215957"/>
          </a:xfrm>
          <a:prstGeom prst="rect">
            <a:avLst/>
          </a:prstGeom>
          <a:no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r>
              <a:rPr lang="it-IT" sz="877" b="1">
                <a:solidFill>
                  <a:srgbClr val="000000"/>
                </a:solidFill>
                <a:latin typeface="Calibri"/>
                <a:cs typeface="Arial" pitchFamily="34"/>
              </a:rPr>
              <a:t>0,03</a:t>
            </a:r>
          </a:p>
        </p:txBody>
      </p:sp>
      <p:sp>
        <p:nvSpPr>
          <p:cNvPr id="7" name="TextBox 20">
            <a:extLst>
              <a:ext uri="{FF2B5EF4-FFF2-40B4-BE49-F238E27FC236}">
                <a16:creationId xmlns:a16="http://schemas.microsoft.com/office/drawing/2014/main" id="{2601DED9-A3D0-3F03-1B9D-FB9BD7A2241E}"/>
              </a:ext>
            </a:extLst>
          </p:cNvPr>
          <p:cNvSpPr txBox="1"/>
          <p:nvPr/>
        </p:nvSpPr>
        <p:spPr>
          <a:xfrm>
            <a:off x="9941782" y="3009408"/>
            <a:ext cx="586081" cy="215957"/>
          </a:xfrm>
          <a:prstGeom prst="rect">
            <a:avLst/>
          </a:prstGeom>
          <a:no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r>
              <a:rPr lang="it-IT" sz="877" b="1">
                <a:solidFill>
                  <a:srgbClr val="000000"/>
                </a:solidFill>
                <a:latin typeface="Calibri"/>
                <a:cs typeface="Arial" pitchFamily="34"/>
              </a:rPr>
              <a:t>0,80</a:t>
            </a:r>
          </a:p>
        </p:txBody>
      </p:sp>
      <p:sp>
        <p:nvSpPr>
          <p:cNvPr id="8" name="TextBox 21">
            <a:extLst>
              <a:ext uri="{FF2B5EF4-FFF2-40B4-BE49-F238E27FC236}">
                <a16:creationId xmlns:a16="http://schemas.microsoft.com/office/drawing/2014/main" id="{4D15F4E3-A606-6B3C-9FF5-2E2C352A68FC}"/>
              </a:ext>
            </a:extLst>
          </p:cNvPr>
          <p:cNvSpPr txBox="1"/>
          <p:nvPr/>
        </p:nvSpPr>
        <p:spPr>
          <a:xfrm>
            <a:off x="9980856" y="3436339"/>
            <a:ext cx="452411" cy="215957"/>
          </a:xfrm>
          <a:prstGeom prst="rect">
            <a:avLst/>
          </a:prstGeom>
          <a:no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r>
              <a:rPr lang="it-IT" sz="877" b="1">
                <a:solidFill>
                  <a:srgbClr val="000000"/>
                </a:solidFill>
                <a:latin typeface="Calibri"/>
                <a:cs typeface="Arial" pitchFamily="34"/>
              </a:rPr>
              <a:t>7,60</a:t>
            </a:r>
          </a:p>
        </p:txBody>
      </p:sp>
      <p:sp>
        <p:nvSpPr>
          <p:cNvPr id="9" name="TextBox 22">
            <a:extLst>
              <a:ext uri="{FF2B5EF4-FFF2-40B4-BE49-F238E27FC236}">
                <a16:creationId xmlns:a16="http://schemas.microsoft.com/office/drawing/2014/main" id="{1DA3EE3F-B0E4-3865-BBCB-EDB9086868F4}"/>
              </a:ext>
            </a:extLst>
          </p:cNvPr>
          <p:cNvSpPr txBox="1"/>
          <p:nvPr/>
        </p:nvSpPr>
        <p:spPr>
          <a:xfrm>
            <a:off x="10008613" y="3786166"/>
            <a:ext cx="452411" cy="215957"/>
          </a:xfrm>
          <a:prstGeom prst="rect">
            <a:avLst/>
          </a:prstGeom>
          <a:no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r>
              <a:rPr lang="it-IT" sz="877" b="1">
                <a:solidFill>
                  <a:srgbClr val="000000"/>
                </a:solidFill>
                <a:latin typeface="Calibri"/>
                <a:cs typeface="Arial" pitchFamily="34"/>
              </a:rPr>
              <a:t>1,10</a:t>
            </a:r>
          </a:p>
        </p:txBody>
      </p:sp>
      <p:sp>
        <p:nvSpPr>
          <p:cNvPr id="10" name="TextBox 23">
            <a:extLst>
              <a:ext uri="{FF2B5EF4-FFF2-40B4-BE49-F238E27FC236}">
                <a16:creationId xmlns:a16="http://schemas.microsoft.com/office/drawing/2014/main" id="{F6AEB52A-2FC1-A6A2-C5EB-B099FF653BD9}"/>
              </a:ext>
            </a:extLst>
          </p:cNvPr>
          <p:cNvSpPr txBox="1"/>
          <p:nvPr/>
        </p:nvSpPr>
        <p:spPr>
          <a:xfrm>
            <a:off x="10028150" y="4123569"/>
            <a:ext cx="452411" cy="215957"/>
          </a:xfrm>
          <a:prstGeom prst="rect">
            <a:avLst/>
          </a:prstGeom>
          <a:no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r>
              <a:rPr lang="it-IT" sz="877" b="1">
                <a:solidFill>
                  <a:srgbClr val="000000"/>
                </a:solidFill>
                <a:latin typeface="Calibri"/>
                <a:cs typeface="Arial" pitchFamily="34"/>
              </a:rPr>
              <a:t>2,10</a:t>
            </a:r>
          </a:p>
        </p:txBody>
      </p:sp>
      <p:sp>
        <p:nvSpPr>
          <p:cNvPr id="11" name="TextBox 24">
            <a:extLst>
              <a:ext uri="{FF2B5EF4-FFF2-40B4-BE49-F238E27FC236}">
                <a16:creationId xmlns:a16="http://schemas.microsoft.com/office/drawing/2014/main" id="{8DCB16DC-4054-C029-3551-69842A91F1C3}"/>
              </a:ext>
            </a:extLst>
          </p:cNvPr>
          <p:cNvSpPr txBox="1"/>
          <p:nvPr/>
        </p:nvSpPr>
        <p:spPr>
          <a:xfrm>
            <a:off x="10066189" y="4509461"/>
            <a:ext cx="452411" cy="215957"/>
          </a:xfrm>
          <a:prstGeom prst="rect">
            <a:avLst/>
          </a:prstGeom>
          <a:no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r>
              <a:rPr lang="it-IT" sz="877" b="1">
                <a:solidFill>
                  <a:srgbClr val="000000"/>
                </a:solidFill>
                <a:latin typeface="Calibri"/>
                <a:cs typeface="Arial" pitchFamily="34"/>
              </a:rPr>
              <a:t>3,90</a:t>
            </a:r>
          </a:p>
        </p:txBody>
      </p:sp>
      <p:sp>
        <p:nvSpPr>
          <p:cNvPr id="12" name="TextBox 26">
            <a:extLst>
              <a:ext uri="{FF2B5EF4-FFF2-40B4-BE49-F238E27FC236}">
                <a16:creationId xmlns:a16="http://schemas.microsoft.com/office/drawing/2014/main" id="{71E328B0-A580-7D6F-184A-95DED37D81DC}"/>
              </a:ext>
            </a:extLst>
          </p:cNvPr>
          <p:cNvSpPr txBox="1"/>
          <p:nvPr/>
        </p:nvSpPr>
        <p:spPr>
          <a:xfrm>
            <a:off x="1071400" y="364607"/>
            <a:ext cx="8624641" cy="889794"/>
          </a:xfrm>
          <a:prstGeom prst="rect">
            <a:avLst/>
          </a:prstGeom>
          <a:noFill/>
          <a:ln cap="flat">
            <a:noFill/>
          </a:ln>
        </p:spPr>
        <p:txBody>
          <a:bodyPr vert="horz" wrap="square" lIns="80201" tIns="40100" rIns="80201" bIns="40100" anchor="t" anchorCtr="1" compatLnSpc="1">
            <a:spAutoFit/>
          </a:bodyPr>
          <a:lstStyle/>
          <a:p>
            <a:pPr algn="ctr" defTabSz="802020">
              <a:defRPr sz="1800" b="0" i="0" u="none" strike="noStrike" kern="0" cap="none" spc="0" baseline="0">
                <a:solidFill>
                  <a:srgbClr val="000000"/>
                </a:solidFill>
                <a:uFillTx/>
              </a:defRPr>
            </a:pPr>
            <a:r>
              <a:rPr lang="it-IT" sz="2456" b="1" i="1">
                <a:solidFill>
                  <a:srgbClr val="C00000"/>
                </a:solidFill>
                <a:latin typeface="Arial" pitchFamily="34"/>
                <a:cs typeface="Arial" pitchFamily="34"/>
              </a:rPr>
              <a:t>Una risposta alle criticità denunciate?</a:t>
            </a:r>
          </a:p>
          <a:p>
            <a:pPr algn="ctr" defTabSz="802020">
              <a:defRPr sz="1800" b="0" i="0" u="none" strike="noStrike" kern="0" cap="none" spc="0" baseline="0">
                <a:solidFill>
                  <a:srgbClr val="000000"/>
                </a:solidFill>
                <a:uFillTx/>
              </a:defRPr>
            </a:pPr>
            <a:r>
              <a:rPr lang="it-IT" sz="2800" b="1">
                <a:solidFill>
                  <a:srgbClr val="C00000"/>
                </a:solidFill>
                <a:latin typeface="Arial" pitchFamily="34"/>
                <a:cs typeface="Arial" pitchFamily="34"/>
              </a:rPr>
              <a:t>PNRR scuola: riforme e investimenti</a:t>
            </a:r>
          </a:p>
        </p:txBody>
      </p:sp>
      <p:sp>
        <p:nvSpPr>
          <p:cNvPr id="14" name="TextBox 11">
            <a:extLst>
              <a:ext uri="{FF2B5EF4-FFF2-40B4-BE49-F238E27FC236}">
                <a16:creationId xmlns:a16="http://schemas.microsoft.com/office/drawing/2014/main" id="{39D9B985-FCE3-BA9B-10D7-8EDC15F05D5C}"/>
              </a:ext>
            </a:extLst>
          </p:cNvPr>
          <p:cNvSpPr txBox="1"/>
          <p:nvPr/>
        </p:nvSpPr>
        <p:spPr>
          <a:xfrm>
            <a:off x="653488" y="4193848"/>
            <a:ext cx="3397811" cy="459144"/>
          </a:xfrm>
          <a:prstGeom prst="rect">
            <a:avLst/>
          </a:prstGeom>
          <a:noFill/>
          <a:ln w="38103" cap="flat">
            <a:solidFill>
              <a:srgbClr val="0070C0"/>
            </a:solidFill>
            <a:prstDash val="solid"/>
            <a:miter/>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endParaRPr lang="it-IT" sz="1579">
              <a:solidFill>
                <a:srgbClr val="000000"/>
              </a:solidFill>
              <a:latin typeface="Calibri"/>
            </a:endParaRPr>
          </a:p>
        </p:txBody>
      </p:sp>
      <p:sp>
        <p:nvSpPr>
          <p:cNvPr id="15" name="TextBox 15">
            <a:extLst>
              <a:ext uri="{FF2B5EF4-FFF2-40B4-BE49-F238E27FC236}">
                <a16:creationId xmlns:a16="http://schemas.microsoft.com/office/drawing/2014/main" id="{370D261F-0974-E894-803D-67963D3F7BE6}"/>
              </a:ext>
            </a:extLst>
          </p:cNvPr>
          <p:cNvSpPr txBox="1"/>
          <p:nvPr/>
        </p:nvSpPr>
        <p:spPr>
          <a:xfrm>
            <a:off x="653488" y="4723008"/>
            <a:ext cx="3297033" cy="323998"/>
          </a:xfrm>
          <a:prstGeom prst="rect">
            <a:avLst/>
          </a:prstGeom>
          <a:noFill/>
          <a:ln w="28575" cap="flat">
            <a:solidFill>
              <a:srgbClr val="FF0000"/>
            </a:solidFill>
            <a:prstDash val="solid"/>
            <a:miter/>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endParaRPr lang="it-IT" sz="1579">
              <a:solidFill>
                <a:srgbClr val="000000"/>
              </a:solidFill>
              <a:latin typeface="Calibri"/>
            </a:endParaRPr>
          </a:p>
        </p:txBody>
      </p:sp>
      <p:sp>
        <p:nvSpPr>
          <p:cNvPr id="16" name="TextBox 16">
            <a:extLst>
              <a:ext uri="{FF2B5EF4-FFF2-40B4-BE49-F238E27FC236}">
                <a16:creationId xmlns:a16="http://schemas.microsoft.com/office/drawing/2014/main" id="{D23C3C56-7419-C780-58F4-0DDAF7E7B574}"/>
              </a:ext>
            </a:extLst>
          </p:cNvPr>
          <p:cNvSpPr txBox="1"/>
          <p:nvPr/>
        </p:nvSpPr>
        <p:spPr>
          <a:xfrm>
            <a:off x="682664" y="5120525"/>
            <a:ext cx="2378036" cy="323998"/>
          </a:xfrm>
          <a:prstGeom prst="rect">
            <a:avLst/>
          </a:prstGeom>
          <a:noFill/>
          <a:ln w="28575" cap="flat">
            <a:solidFill>
              <a:srgbClr val="FF0000"/>
            </a:solidFill>
            <a:prstDash val="solid"/>
            <a:miter/>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endParaRPr lang="it-IT" sz="1579">
              <a:solidFill>
                <a:srgbClr val="000000"/>
              </a:solidFill>
              <a:latin typeface="Calibri"/>
            </a:endParaRPr>
          </a:p>
        </p:txBody>
      </p:sp>
      <p:sp>
        <p:nvSpPr>
          <p:cNvPr id="17" name="TextBox 17">
            <a:extLst>
              <a:ext uri="{FF2B5EF4-FFF2-40B4-BE49-F238E27FC236}">
                <a16:creationId xmlns:a16="http://schemas.microsoft.com/office/drawing/2014/main" id="{CAEAFCA8-C16C-C7B2-A419-7FCEDF52CF67}"/>
              </a:ext>
            </a:extLst>
          </p:cNvPr>
          <p:cNvSpPr txBox="1"/>
          <p:nvPr/>
        </p:nvSpPr>
        <p:spPr>
          <a:xfrm>
            <a:off x="692506" y="6165761"/>
            <a:ext cx="2910981" cy="323998"/>
          </a:xfrm>
          <a:prstGeom prst="rect">
            <a:avLst/>
          </a:prstGeom>
          <a:noFill/>
          <a:ln w="28575" cap="flat">
            <a:solidFill>
              <a:srgbClr val="FF0000"/>
            </a:solidFill>
            <a:prstDash val="solid"/>
            <a:miter/>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endParaRPr lang="it-IT" sz="1579">
              <a:solidFill>
                <a:srgbClr val="000000"/>
              </a:solidFill>
              <a:latin typeface="Calibri"/>
            </a:endParaRPr>
          </a:p>
        </p:txBody>
      </p:sp>
      <p:sp>
        <p:nvSpPr>
          <p:cNvPr id="13" name="CasellaDiTesto 12">
            <a:extLst>
              <a:ext uri="{FF2B5EF4-FFF2-40B4-BE49-F238E27FC236}">
                <a16:creationId xmlns:a16="http://schemas.microsoft.com/office/drawing/2014/main" id="{856059BB-9899-62EF-E22C-CC55106FBE25}"/>
              </a:ext>
            </a:extLst>
          </p:cNvPr>
          <p:cNvSpPr txBox="1"/>
          <p:nvPr/>
        </p:nvSpPr>
        <p:spPr>
          <a:xfrm>
            <a:off x="5496366" y="5388625"/>
            <a:ext cx="4844591" cy="1554272"/>
          </a:xfrm>
          <a:prstGeom prst="rect">
            <a:avLst/>
          </a:prstGeom>
          <a:solidFill>
            <a:schemeClr val="accent1">
              <a:lumMod val="20000"/>
              <a:lumOff val="80000"/>
            </a:schemeClr>
          </a:solidFill>
          <a:ln>
            <a:noFill/>
          </a:ln>
        </p:spPr>
        <p:txBody>
          <a:bodyPr wrap="square" rtlCol="0">
            <a:spAutoFit/>
          </a:bodyPr>
          <a:lstStyle/>
          <a:p>
            <a:pPr>
              <a:spcBef>
                <a:spcPts val="1200"/>
              </a:spcBef>
              <a:spcAft>
                <a:spcPts val="600"/>
              </a:spcAft>
            </a:pPr>
            <a:r>
              <a:rPr lang="it-IT" b="1" i="1" dirty="0">
                <a:solidFill>
                  <a:srgbClr val="C00000"/>
                </a:solidFill>
              </a:rPr>
              <a:t>«Riforme e interventi necessari, ma senza cornice»</a:t>
            </a:r>
          </a:p>
          <a:p>
            <a:endParaRPr lang="it-IT" dirty="0">
              <a:solidFill>
                <a:srgbClr val="C00000"/>
              </a:solidFill>
            </a:endParaRPr>
          </a:p>
          <a:p>
            <a:r>
              <a:rPr lang="it-IT" dirty="0">
                <a:solidFill>
                  <a:schemeClr val="tx2">
                    <a:lumMod val="75000"/>
                  </a:schemeClr>
                </a:solidFill>
              </a:rPr>
              <a:t>CENSIS, Rapporto sulla situazione sociale del Paese 2022, p. 73 </a:t>
            </a:r>
          </a:p>
        </p:txBody>
      </p:sp>
      <p:sp>
        <p:nvSpPr>
          <p:cNvPr id="19" name="TextBox 17">
            <a:extLst>
              <a:ext uri="{FF2B5EF4-FFF2-40B4-BE49-F238E27FC236}">
                <a16:creationId xmlns:a16="http://schemas.microsoft.com/office/drawing/2014/main" id="{B5F79FA9-2935-77E1-99E8-D80EDB16F8C2}"/>
              </a:ext>
            </a:extLst>
          </p:cNvPr>
          <p:cNvSpPr txBox="1"/>
          <p:nvPr/>
        </p:nvSpPr>
        <p:spPr>
          <a:xfrm>
            <a:off x="688842" y="5755791"/>
            <a:ext cx="3514858" cy="323998"/>
          </a:xfrm>
          <a:prstGeom prst="rect">
            <a:avLst/>
          </a:prstGeom>
          <a:noFill/>
          <a:ln w="28575" cap="flat">
            <a:solidFill>
              <a:srgbClr val="FF0000"/>
            </a:solidFill>
            <a:prstDash val="solid"/>
            <a:miter/>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endParaRPr lang="it-IT" sz="1579">
              <a:solidFill>
                <a:srgbClr val="000000"/>
              </a:solidFill>
              <a:latin typeface="Calibri"/>
            </a:endParaRPr>
          </a:p>
        </p:txBody>
      </p:sp>
      <p:sp>
        <p:nvSpPr>
          <p:cNvPr id="20" name="TextBox 17">
            <a:extLst>
              <a:ext uri="{FF2B5EF4-FFF2-40B4-BE49-F238E27FC236}">
                <a16:creationId xmlns:a16="http://schemas.microsoft.com/office/drawing/2014/main" id="{E2234891-A9D5-F740-7867-C72847ACF513}"/>
              </a:ext>
            </a:extLst>
          </p:cNvPr>
          <p:cNvSpPr txBox="1"/>
          <p:nvPr/>
        </p:nvSpPr>
        <p:spPr>
          <a:xfrm>
            <a:off x="5602447" y="2082548"/>
            <a:ext cx="3514858" cy="323998"/>
          </a:xfrm>
          <a:prstGeom prst="rect">
            <a:avLst/>
          </a:prstGeom>
          <a:noFill/>
          <a:ln w="28575" cap="flat">
            <a:solidFill>
              <a:srgbClr val="FF0000"/>
            </a:solidFill>
            <a:prstDash val="solid"/>
            <a:miter/>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endParaRPr lang="it-IT" sz="1579">
              <a:solidFill>
                <a:srgbClr val="000000"/>
              </a:solidFill>
              <a:latin typeface="Calibri"/>
            </a:endParaRPr>
          </a:p>
        </p:txBody>
      </p:sp>
      <p:sp>
        <p:nvSpPr>
          <p:cNvPr id="21" name="TextBox 17">
            <a:extLst>
              <a:ext uri="{FF2B5EF4-FFF2-40B4-BE49-F238E27FC236}">
                <a16:creationId xmlns:a16="http://schemas.microsoft.com/office/drawing/2014/main" id="{C5C06A45-3CAE-746D-A90F-D5C9A1EEFFF7}"/>
              </a:ext>
            </a:extLst>
          </p:cNvPr>
          <p:cNvSpPr txBox="1"/>
          <p:nvPr/>
        </p:nvSpPr>
        <p:spPr>
          <a:xfrm>
            <a:off x="5602446" y="2523868"/>
            <a:ext cx="3630453" cy="485540"/>
          </a:xfrm>
          <a:prstGeom prst="rect">
            <a:avLst/>
          </a:prstGeom>
          <a:noFill/>
          <a:ln w="28575" cap="flat">
            <a:solidFill>
              <a:srgbClr val="FF0000"/>
            </a:solidFill>
            <a:prstDash val="solid"/>
            <a:miter/>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endParaRPr lang="it-IT" sz="1579">
              <a:solidFill>
                <a:srgbClr val="000000"/>
              </a:solidFill>
              <a:latin typeface="Calibri"/>
            </a:endParaRPr>
          </a:p>
        </p:txBody>
      </p:sp>
      <mc:AlternateContent xmlns:mc="http://schemas.openxmlformats.org/markup-compatibility/2006" xmlns:p14="http://schemas.microsoft.com/office/powerpoint/2010/main">
        <mc:Choice Requires="p14">
          <p:contentPart p14:bwMode="auto" r:id="rId3">
            <p14:nvContentPartPr>
              <p14:cNvPr id="22" name="Input penna 21">
                <a:extLst>
                  <a:ext uri="{FF2B5EF4-FFF2-40B4-BE49-F238E27FC236}">
                    <a16:creationId xmlns:a16="http://schemas.microsoft.com/office/drawing/2014/main" id="{9E954F16-50AA-7020-72DC-C929CB1924B3}"/>
                  </a:ext>
                </a:extLst>
              </p14:cNvPr>
              <p14:cNvContentPartPr/>
              <p14:nvPr/>
            </p14:nvContentPartPr>
            <p14:xfrm>
              <a:off x="7244177" y="6808697"/>
              <a:ext cx="360" cy="360"/>
            </p14:xfrm>
          </p:contentPart>
        </mc:Choice>
        <mc:Fallback xmlns="">
          <p:pic>
            <p:nvPicPr>
              <p:cNvPr id="22" name="Input penna 21">
                <a:extLst>
                  <a:ext uri="{FF2B5EF4-FFF2-40B4-BE49-F238E27FC236}">
                    <a16:creationId xmlns:a16="http://schemas.microsoft.com/office/drawing/2014/main" id="{9E954F16-50AA-7020-72DC-C929CB1924B3}"/>
                  </a:ext>
                </a:extLst>
              </p:cNvPr>
              <p:cNvPicPr/>
              <p:nvPr/>
            </p:nvPicPr>
            <p:blipFill>
              <a:blip r:embed="rId4"/>
              <a:stretch>
                <a:fillRect/>
              </a:stretch>
            </p:blipFill>
            <p:spPr>
              <a:xfrm>
                <a:off x="7235537" y="679969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put penna 22">
                <a:extLst>
                  <a:ext uri="{FF2B5EF4-FFF2-40B4-BE49-F238E27FC236}">
                    <a16:creationId xmlns:a16="http://schemas.microsoft.com/office/drawing/2014/main" id="{7973BD2A-676E-C51A-04DA-99E683DE34EC}"/>
                  </a:ext>
                </a:extLst>
              </p14:cNvPr>
              <p14:cNvContentPartPr/>
              <p14:nvPr/>
            </p14:nvContentPartPr>
            <p14:xfrm>
              <a:off x="7135097" y="6737057"/>
              <a:ext cx="360" cy="360"/>
            </p14:xfrm>
          </p:contentPart>
        </mc:Choice>
        <mc:Fallback xmlns="">
          <p:pic>
            <p:nvPicPr>
              <p:cNvPr id="23" name="Input penna 22">
                <a:extLst>
                  <a:ext uri="{FF2B5EF4-FFF2-40B4-BE49-F238E27FC236}">
                    <a16:creationId xmlns:a16="http://schemas.microsoft.com/office/drawing/2014/main" id="{7973BD2A-676E-C51A-04DA-99E683DE34EC}"/>
                  </a:ext>
                </a:extLst>
              </p:cNvPr>
              <p:cNvPicPr/>
              <p:nvPr/>
            </p:nvPicPr>
            <p:blipFill>
              <a:blip r:embed="rId4"/>
              <a:stretch>
                <a:fillRect/>
              </a:stretch>
            </p:blipFill>
            <p:spPr>
              <a:xfrm>
                <a:off x="7126097" y="67284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put penna 23">
                <a:extLst>
                  <a:ext uri="{FF2B5EF4-FFF2-40B4-BE49-F238E27FC236}">
                    <a16:creationId xmlns:a16="http://schemas.microsoft.com/office/drawing/2014/main" id="{73D82151-8532-E57E-CA5C-9FFD19D1B0BA}"/>
                  </a:ext>
                </a:extLst>
              </p14:cNvPr>
              <p14:cNvContentPartPr/>
              <p14:nvPr/>
            </p14:nvContentPartPr>
            <p14:xfrm>
              <a:off x="5666297" y="5395337"/>
              <a:ext cx="360" cy="360"/>
            </p14:xfrm>
          </p:contentPart>
        </mc:Choice>
        <mc:Fallback xmlns="">
          <p:pic>
            <p:nvPicPr>
              <p:cNvPr id="24" name="Input penna 23">
                <a:extLst>
                  <a:ext uri="{FF2B5EF4-FFF2-40B4-BE49-F238E27FC236}">
                    <a16:creationId xmlns:a16="http://schemas.microsoft.com/office/drawing/2014/main" id="{73D82151-8532-E57E-CA5C-9FFD19D1B0BA}"/>
                  </a:ext>
                </a:extLst>
              </p:cNvPr>
              <p:cNvPicPr/>
              <p:nvPr/>
            </p:nvPicPr>
            <p:blipFill>
              <a:blip r:embed="rId4"/>
              <a:stretch>
                <a:fillRect/>
              </a:stretch>
            </p:blipFill>
            <p:spPr>
              <a:xfrm>
                <a:off x="5657657" y="5386697"/>
                <a:ext cx="18000" cy="18000"/>
              </a:xfrm>
              <a:prstGeom prst="rect">
                <a:avLst/>
              </a:prstGeom>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C75037-536B-4FEA-8C25-9F6ECD3DE2FC}"/>
              </a:ext>
            </a:extLst>
          </p:cNvPr>
          <p:cNvSpPr>
            <a:spLocks noGrp="1"/>
          </p:cNvSpPr>
          <p:nvPr>
            <p:ph type="title"/>
          </p:nvPr>
        </p:nvSpPr>
        <p:spPr>
          <a:xfrm>
            <a:off x="774700" y="1111250"/>
            <a:ext cx="9144000" cy="1107996"/>
          </a:xfrm>
        </p:spPr>
        <p:txBody>
          <a:bodyPr/>
          <a:lstStyle/>
          <a:p>
            <a:pPr algn="ctr"/>
            <a:r>
              <a:rPr lang="it-IT" sz="3600">
                <a:solidFill>
                  <a:srgbClr val="C00000"/>
                </a:solidFill>
              </a:rPr>
              <a:t>No ai </a:t>
            </a:r>
            <a:r>
              <a:rPr lang="it-IT" sz="3600" err="1">
                <a:solidFill>
                  <a:srgbClr val="C00000"/>
                </a:solidFill>
              </a:rPr>
              <a:t>Progettifici</a:t>
            </a:r>
            <a:br>
              <a:rPr lang="it-IT" sz="3600">
                <a:solidFill>
                  <a:srgbClr val="C00000"/>
                </a:solidFill>
              </a:rPr>
            </a:br>
            <a:endParaRPr lang="it-IT" sz="3600">
              <a:solidFill>
                <a:srgbClr val="C00000"/>
              </a:solidFill>
            </a:endParaRPr>
          </a:p>
        </p:txBody>
      </p:sp>
      <p:sp>
        <p:nvSpPr>
          <p:cNvPr id="3" name="Segnaposto testo 2">
            <a:extLst>
              <a:ext uri="{FF2B5EF4-FFF2-40B4-BE49-F238E27FC236}">
                <a16:creationId xmlns:a16="http://schemas.microsoft.com/office/drawing/2014/main" id="{D6AC2699-200A-4904-9409-8633DA728DA0}"/>
              </a:ext>
            </a:extLst>
          </p:cNvPr>
          <p:cNvSpPr>
            <a:spLocks noGrp="1"/>
          </p:cNvSpPr>
          <p:nvPr>
            <p:ph type="body" idx="1"/>
          </p:nvPr>
        </p:nvSpPr>
        <p:spPr>
          <a:xfrm>
            <a:off x="927100" y="2711450"/>
            <a:ext cx="9144000" cy="4124206"/>
          </a:xfrm>
        </p:spPr>
        <p:txBody>
          <a:bodyPr/>
          <a:lstStyle/>
          <a:p>
            <a:pPr algn="ctr"/>
            <a:r>
              <a:rPr lang="it-IT" sz="4400" dirty="0">
                <a:solidFill>
                  <a:schemeClr val="tx2">
                    <a:lumMod val="75000"/>
                  </a:schemeClr>
                </a:solidFill>
              </a:rPr>
              <a:t>FARE SISTEMA</a:t>
            </a:r>
          </a:p>
          <a:p>
            <a:pPr algn="ctr"/>
            <a:r>
              <a:rPr lang="it-IT" sz="4400" dirty="0">
                <a:solidFill>
                  <a:schemeClr val="tx2">
                    <a:lumMod val="75000"/>
                  </a:schemeClr>
                </a:solidFill>
              </a:rPr>
              <a:t>SUL TERRITORIO</a:t>
            </a:r>
          </a:p>
          <a:p>
            <a:endParaRPr lang="it-IT" sz="4400" dirty="0"/>
          </a:p>
          <a:p>
            <a:pPr algn="ctr"/>
            <a:r>
              <a:rPr lang="it-IT" sz="4400" dirty="0">
                <a:solidFill>
                  <a:srgbClr val="0070C0"/>
                </a:solidFill>
              </a:rPr>
              <a:t>Il ruolo degli Istituti professionali</a:t>
            </a:r>
          </a:p>
          <a:p>
            <a:endParaRPr lang="it-IT" sz="3000" dirty="0"/>
          </a:p>
          <a:p>
            <a:endParaRPr lang="it-IT" dirty="0"/>
          </a:p>
        </p:txBody>
      </p:sp>
    </p:spTree>
    <p:extLst>
      <p:ext uri="{BB962C8B-B14F-4D97-AF65-F5344CB8AC3E}">
        <p14:creationId xmlns:p14="http://schemas.microsoft.com/office/powerpoint/2010/main" val="4074927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0849BE0E-B9C5-7CF2-FABD-40BE49E9F6EA}"/>
              </a:ext>
            </a:extLst>
          </p:cNvPr>
          <p:cNvSpPr/>
          <p:nvPr/>
        </p:nvSpPr>
        <p:spPr>
          <a:xfrm>
            <a:off x="404184" y="1924596"/>
            <a:ext cx="3687262" cy="547609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28575" cap="flat">
            <a:solidFill>
              <a:srgbClr val="FF0000"/>
            </a:solidFill>
            <a:prstDash val="solid"/>
            <a:miter/>
          </a:ln>
        </p:spPr>
        <p:txBody>
          <a:bodyPr vert="horz" wrap="square" lIns="80201" tIns="40100" rIns="80201" bIns="40100" anchor="ctr" anchorCtr="1" compatLnSpc="1">
            <a:noAutofit/>
          </a:bodyPr>
          <a:lstStyle/>
          <a:p>
            <a:pPr algn="ctr" defTabSz="802020">
              <a:defRPr sz="1800" b="0" i="0" u="none" strike="noStrike" kern="0" cap="none" spc="0" baseline="0">
                <a:solidFill>
                  <a:srgbClr val="000000"/>
                </a:solidFill>
                <a:uFillTx/>
              </a:defRPr>
            </a:pPr>
            <a:endParaRPr lang="it-IT" sz="1579">
              <a:solidFill>
                <a:srgbClr val="FFFFFF"/>
              </a:solidFill>
              <a:latin typeface="Calibri"/>
            </a:endParaRPr>
          </a:p>
        </p:txBody>
      </p:sp>
      <p:sp>
        <p:nvSpPr>
          <p:cNvPr id="3" name="Rectangle: Rounded Corners 6">
            <a:extLst>
              <a:ext uri="{FF2B5EF4-FFF2-40B4-BE49-F238E27FC236}">
                <a16:creationId xmlns:a16="http://schemas.microsoft.com/office/drawing/2014/main" id="{C5056F79-5FE8-5AAC-8D2A-F601CFF68F6F}"/>
              </a:ext>
            </a:extLst>
          </p:cNvPr>
          <p:cNvSpPr/>
          <p:nvPr/>
        </p:nvSpPr>
        <p:spPr>
          <a:xfrm>
            <a:off x="4388266" y="1748768"/>
            <a:ext cx="5614035" cy="110345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28575" cap="flat">
            <a:solidFill>
              <a:srgbClr val="FFC000"/>
            </a:solidFill>
            <a:prstDash val="solid"/>
            <a:miter/>
          </a:ln>
        </p:spPr>
        <p:txBody>
          <a:bodyPr vert="horz" wrap="square" lIns="80201" tIns="40100" rIns="80201" bIns="40100" anchor="ctr" anchorCtr="1" compatLnSpc="1">
            <a:noAutofit/>
          </a:bodyPr>
          <a:lstStyle/>
          <a:p>
            <a:pPr algn="ctr" defTabSz="802020">
              <a:defRPr sz="1800" b="0" i="0" u="none" strike="noStrike" kern="0" cap="none" spc="0" baseline="0">
                <a:solidFill>
                  <a:srgbClr val="000000"/>
                </a:solidFill>
                <a:uFillTx/>
              </a:defRPr>
            </a:pPr>
            <a:endParaRPr lang="it-IT" sz="1579">
              <a:solidFill>
                <a:srgbClr val="FFFFFF"/>
              </a:solidFill>
              <a:latin typeface="Calibri"/>
            </a:endParaRPr>
          </a:p>
        </p:txBody>
      </p:sp>
      <p:sp>
        <p:nvSpPr>
          <p:cNvPr id="4" name="TextBox 1">
            <a:extLst>
              <a:ext uri="{FF2B5EF4-FFF2-40B4-BE49-F238E27FC236}">
                <a16:creationId xmlns:a16="http://schemas.microsoft.com/office/drawing/2014/main" id="{90001D8D-E45B-E5F1-DD79-EBEF795CD82E}"/>
              </a:ext>
            </a:extLst>
          </p:cNvPr>
          <p:cNvSpPr txBox="1"/>
          <p:nvPr/>
        </p:nvSpPr>
        <p:spPr>
          <a:xfrm>
            <a:off x="1485194" y="661914"/>
            <a:ext cx="7723011" cy="944938"/>
          </a:xfrm>
          <a:prstGeom prst="rect">
            <a:avLst/>
          </a:prstGeom>
          <a:noFill/>
          <a:ln cap="flat">
            <a:noFill/>
          </a:ln>
        </p:spPr>
        <p:txBody>
          <a:bodyPr vert="horz" wrap="square" lIns="80201" tIns="40100" rIns="80201" bIns="40100" anchor="t" anchorCtr="1" compatLnSpc="1">
            <a:spAutoFit/>
          </a:bodyPr>
          <a:lstStyle/>
          <a:p>
            <a:pPr algn="ctr" defTabSz="802020">
              <a:defRPr sz="1800" b="0" i="0" u="none" strike="noStrike" kern="0" cap="none" spc="0" baseline="0">
                <a:solidFill>
                  <a:srgbClr val="000000"/>
                </a:solidFill>
                <a:uFillTx/>
              </a:defRPr>
            </a:pPr>
            <a:r>
              <a:rPr lang="it-IT" sz="2807" b="1">
                <a:solidFill>
                  <a:srgbClr val="C00000"/>
                </a:solidFill>
                <a:latin typeface="Calibri"/>
              </a:rPr>
              <a:t>La filiera VET: </a:t>
            </a:r>
          </a:p>
          <a:p>
            <a:pPr algn="ctr" defTabSz="802020">
              <a:defRPr sz="1800" b="0" i="0" u="none" strike="noStrike" kern="0" cap="none" spc="0" baseline="0">
                <a:solidFill>
                  <a:srgbClr val="000000"/>
                </a:solidFill>
                <a:uFillTx/>
              </a:defRPr>
            </a:pPr>
            <a:r>
              <a:rPr lang="it-IT" sz="2807" b="1">
                <a:solidFill>
                  <a:srgbClr val="C00000"/>
                </a:solidFill>
                <a:latin typeface="Calibri"/>
              </a:rPr>
              <a:t>la prospettiva nelle linee programmatiche</a:t>
            </a:r>
          </a:p>
        </p:txBody>
      </p:sp>
      <p:sp>
        <p:nvSpPr>
          <p:cNvPr id="5" name="TextBox 3">
            <a:extLst>
              <a:ext uri="{FF2B5EF4-FFF2-40B4-BE49-F238E27FC236}">
                <a16:creationId xmlns:a16="http://schemas.microsoft.com/office/drawing/2014/main" id="{F1CD97DC-E868-C71F-E1FB-B250D98F934E}"/>
              </a:ext>
            </a:extLst>
          </p:cNvPr>
          <p:cNvSpPr txBox="1"/>
          <p:nvPr/>
        </p:nvSpPr>
        <p:spPr>
          <a:xfrm>
            <a:off x="4388266" y="1781819"/>
            <a:ext cx="5614035" cy="1053044"/>
          </a:xfrm>
          <a:prstGeom prst="rect">
            <a:avLst/>
          </a:prstGeom>
          <a:noFill/>
          <a:ln cap="flat">
            <a:noFill/>
          </a:ln>
        </p:spPr>
        <p:txBody>
          <a:bodyPr vert="horz" wrap="square" lIns="80201" tIns="40100" rIns="80201" bIns="40100" anchor="t" anchorCtr="1" compatLnSpc="1">
            <a:spAutoFit/>
          </a:bodyPr>
          <a:lstStyle/>
          <a:p>
            <a:pPr algn="ctr" defTabSz="802020">
              <a:defRPr sz="1800" b="0" i="0" u="none" strike="noStrike" kern="0" cap="none" spc="0" baseline="0">
                <a:solidFill>
                  <a:srgbClr val="000000"/>
                </a:solidFill>
                <a:uFillTx/>
              </a:defRPr>
            </a:pPr>
            <a:r>
              <a:rPr lang="it-IT" sz="1579">
                <a:solidFill>
                  <a:srgbClr val="000000"/>
                </a:solidFill>
                <a:latin typeface="Calibri"/>
              </a:rPr>
              <a:t>«Con il PNRR, viene realizzata una riforma degli istituti tecnici e professionali, diretta ad allinearne i curricula alla domanda di competenze promanante dal tessuto produttivo del Paese, anche verso l’innovazione introdotta dal modello di Industria 4.0.»</a:t>
            </a:r>
          </a:p>
        </p:txBody>
      </p:sp>
      <p:pic>
        <p:nvPicPr>
          <p:cNvPr id="6" name="Picture 4">
            <a:extLst>
              <a:ext uri="{FF2B5EF4-FFF2-40B4-BE49-F238E27FC236}">
                <a16:creationId xmlns:a16="http://schemas.microsoft.com/office/drawing/2014/main" id="{8A116189-B6EC-A700-92FF-0A51A879BA67}"/>
              </a:ext>
            </a:extLst>
          </p:cNvPr>
          <p:cNvPicPr>
            <a:picLocks noChangeAspect="1"/>
          </p:cNvPicPr>
          <p:nvPr/>
        </p:nvPicPr>
        <p:blipFill>
          <a:blip r:embed="rId2"/>
          <a:srcRect t="832" b="3566"/>
          <a:stretch>
            <a:fillRect/>
          </a:stretch>
        </p:blipFill>
        <p:spPr>
          <a:xfrm>
            <a:off x="4232782" y="2994138"/>
            <a:ext cx="6269582" cy="4280081"/>
          </a:xfrm>
          <a:prstGeom prst="rect">
            <a:avLst/>
          </a:prstGeom>
          <a:noFill/>
          <a:ln cap="flat">
            <a:noFill/>
          </a:ln>
        </p:spPr>
      </p:pic>
      <p:sp>
        <p:nvSpPr>
          <p:cNvPr id="7" name="TextBox 5">
            <a:extLst>
              <a:ext uri="{FF2B5EF4-FFF2-40B4-BE49-F238E27FC236}">
                <a16:creationId xmlns:a16="http://schemas.microsoft.com/office/drawing/2014/main" id="{A6BDF2E2-944B-B7FE-BE22-2D824F0115AB}"/>
              </a:ext>
            </a:extLst>
          </p:cNvPr>
          <p:cNvSpPr txBox="1"/>
          <p:nvPr/>
        </p:nvSpPr>
        <p:spPr>
          <a:xfrm>
            <a:off x="564477" y="2159939"/>
            <a:ext cx="3465455" cy="5005408"/>
          </a:xfrm>
          <a:prstGeom prst="rect">
            <a:avLst/>
          </a:prstGeom>
          <a:noFill/>
          <a:ln cap="flat">
            <a:noFill/>
          </a:ln>
        </p:spPr>
        <p:txBody>
          <a:bodyPr vert="horz" wrap="square" lIns="80201" tIns="40100" rIns="80201" bIns="40100" anchor="t" anchorCtr="1" compatLnSpc="1">
            <a:spAutoFit/>
          </a:bodyPr>
          <a:lstStyle/>
          <a:p>
            <a:pPr algn="just" defTabSz="802020">
              <a:defRPr sz="1800" b="0" i="0" u="none" strike="noStrike" kern="0" cap="none" spc="0" baseline="0">
                <a:solidFill>
                  <a:srgbClr val="000000"/>
                </a:solidFill>
                <a:uFillTx/>
              </a:defRPr>
            </a:pPr>
            <a:r>
              <a:rPr lang="it-IT" sz="1600">
                <a:solidFill>
                  <a:srgbClr val="000000"/>
                </a:solidFill>
                <a:latin typeface="Calibri"/>
              </a:rPr>
              <a:t>«Nonostante i processi di riforma tentati nell’ultimo decennio, l’Italia non è ancora riuscita a costruire una moderna “filiera formativa tecnico-professionale”, in grado di attrarre i talenti dei giovani e di corrispondere alle crescenti richieste di figure professionali qualificate da parte del mondo del lavoro, riducendo l’attuale skill mismatch. La costituzione o il rafforzamento di tale filiera - denominata internazionalmente </a:t>
            </a:r>
            <a:r>
              <a:rPr lang="it-IT" sz="1600" err="1">
                <a:solidFill>
                  <a:srgbClr val="000000"/>
                </a:solidFill>
                <a:latin typeface="Calibri"/>
              </a:rPr>
              <a:t>Vocational</a:t>
            </a:r>
            <a:r>
              <a:rPr lang="it-IT" sz="1600">
                <a:solidFill>
                  <a:srgbClr val="000000"/>
                </a:solidFill>
                <a:latin typeface="Calibri"/>
              </a:rPr>
              <a:t> </a:t>
            </a:r>
            <a:r>
              <a:rPr lang="it-IT" sz="1600" err="1">
                <a:solidFill>
                  <a:srgbClr val="000000"/>
                </a:solidFill>
                <a:latin typeface="Calibri"/>
              </a:rPr>
              <a:t>Education</a:t>
            </a:r>
            <a:r>
              <a:rPr lang="it-IT" sz="1600">
                <a:solidFill>
                  <a:srgbClr val="000000"/>
                </a:solidFill>
                <a:latin typeface="Calibri"/>
              </a:rPr>
              <a:t> and Training (VET) o Technical </a:t>
            </a:r>
            <a:r>
              <a:rPr lang="it-IT" sz="1600" err="1">
                <a:solidFill>
                  <a:srgbClr val="000000"/>
                </a:solidFill>
                <a:latin typeface="Calibri"/>
              </a:rPr>
              <a:t>Vocational</a:t>
            </a:r>
            <a:r>
              <a:rPr lang="it-IT" sz="1600">
                <a:solidFill>
                  <a:srgbClr val="000000"/>
                </a:solidFill>
                <a:latin typeface="Calibri"/>
              </a:rPr>
              <a:t> </a:t>
            </a:r>
            <a:r>
              <a:rPr lang="it-IT" sz="1600" err="1">
                <a:solidFill>
                  <a:srgbClr val="000000"/>
                </a:solidFill>
                <a:latin typeface="Calibri"/>
              </a:rPr>
              <a:t>Education</a:t>
            </a:r>
            <a:r>
              <a:rPr lang="it-IT" sz="1600">
                <a:solidFill>
                  <a:srgbClr val="000000"/>
                </a:solidFill>
                <a:latin typeface="Calibri"/>
              </a:rPr>
              <a:t> and Training (TVET) - ha costituito un elemento caratterizzante molte riforme dei curricoli nei paesi dell’Unione Europea, anche come forma di prevenzione e contrasto della dispersione scolastica e formativa.»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ED1EAA8-3981-F88D-A47C-A83844762A34}"/>
              </a:ext>
            </a:extLst>
          </p:cNvPr>
          <p:cNvSpPr/>
          <p:nvPr/>
        </p:nvSpPr>
        <p:spPr>
          <a:xfrm>
            <a:off x="436413" y="2640235"/>
            <a:ext cx="2747613" cy="268199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28575" cap="flat">
            <a:solidFill>
              <a:srgbClr val="92D050"/>
            </a:solidFill>
            <a:prstDash val="solid"/>
            <a:miter/>
          </a:ln>
        </p:spPr>
        <p:txBody>
          <a:bodyPr vert="horz" wrap="square" lIns="80201" tIns="40100" rIns="80201" bIns="40100" anchor="ctr" anchorCtr="1" compatLnSpc="1">
            <a:noAutofit/>
          </a:bodyPr>
          <a:lstStyle/>
          <a:p>
            <a:pPr algn="ctr" defTabSz="802020">
              <a:defRPr sz="1800" b="0" i="0" u="none" strike="noStrike" kern="0" cap="none" spc="0" baseline="0">
                <a:solidFill>
                  <a:srgbClr val="000000"/>
                </a:solidFill>
                <a:uFillTx/>
              </a:defRPr>
            </a:pPr>
            <a:endParaRPr lang="it-IT" sz="1579">
              <a:solidFill>
                <a:srgbClr val="FFFFFF"/>
              </a:solidFill>
              <a:latin typeface="Calibri"/>
            </a:endParaRPr>
          </a:p>
        </p:txBody>
      </p:sp>
      <p:sp>
        <p:nvSpPr>
          <p:cNvPr id="3" name="TextBox 3">
            <a:extLst>
              <a:ext uri="{FF2B5EF4-FFF2-40B4-BE49-F238E27FC236}">
                <a16:creationId xmlns:a16="http://schemas.microsoft.com/office/drawing/2014/main" id="{07F3D730-01CB-4405-2BDF-F0157C413A23}"/>
              </a:ext>
            </a:extLst>
          </p:cNvPr>
          <p:cNvSpPr txBox="1"/>
          <p:nvPr/>
        </p:nvSpPr>
        <p:spPr>
          <a:xfrm>
            <a:off x="436614" y="2760052"/>
            <a:ext cx="2747412" cy="2511136"/>
          </a:xfrm>
          <a:prstGeom prst="rect">
            <a:avLst/>
          </a:prstGeom>
          <a:noFill/>
          <a:ln cap="flat">
            <a:noFill/>
          </a:ln>
        </p:spPr>
        <p:txBody>
          <a:bodyPr vert="horz" wrap="square" lIns="80201" tIns="40100" rIns="80201" bIns="40100" anchor="t" anchorCtr="1" compatLnSpc="1">
            <a:spAutoFit/>
          </a:bodyPr>
          <a:lstStyle/>
          <a:p>
            <a:pPr algn="ctr" defTabSz="802020">
              <a:defRPr sz="1800" b="0" i="0" u="none" strike="noStrike" kern="0" cap="none" spc="0" baseline="0">
                <a:solidFill>
                  <a:srgbClr val="000000"/>
                </a:solidFill>
                <a:uFillTx/>
              </a:defRPr>
            </a:pPr>
            <a:r>
              <a:rPr lang="it-IT" sz="1579">
                <a:solidFill>
                  <a:srgbClr val="000000"/>
                </a:solidFill>
                <a:latin typeface="Calibri"/>
              </a:rPr>
              <a:t>Il sistema definito nel contesto europeo con l’espressione VET (</a:t>
            </a:r>
            <a:r>
              <a:rPr lang="it-IT" sz="1579" err="1">
                <a:solidFill>
                  <a:srgbClr val="000000"/>
                </a:solidFill>
                <a:latin typeface="Calibri"/>
              </a:rPr>
              <a:t>Vocational</a:t>
            </a:r>
            <a:r>
              <a:rPr lang="it-IT" sz="1579">
                <a:solidFill>
                  <a:srgbClr val="000000"/>
                </a:solidFill>
                <a:latin typeface="Calibri"/>
              </a:rPr>
              <a:t> </a:t>
            </a:r>
            <a:r>
              <a:rPr lang="it-IT" sz="1579" err="1">
                <a:solidFill>
                  <a:srgbClr val="000000"/>
                </a:solidFill>
                <a:latin typeface="Calibri"/>
              </a:rPr>
              <a:t>Education</a:t>
            </a:r>
            <a:r>
              <a:rPr lang="it-IT" sz="1579">
                <a:solidFill>
                  <a:srgbClr val="000000"/>
                </a:solidFill>
                <a:latin typeface="Calibri"/>
              </a:rPr>
              <a:t> and Training) comprende tutti i percorsi formativi professionalizzanti (ovvero che terminano con titoli riconoscibili e quindi spendibili per l’ingresso nel mercato del lavoro e delle professioni).</a:t>
            </a:r>
          </a:p>
        </p:txBody>
      </p:sp>
      <p:pic>
        <p:nvPicPr>
          <p:cNvPr id="4" name="Picture 2" descr="What Is Vocational Training?﻿ Benefits of Vocational Education">
            <a:extLst>
              <a:ext uri="{FF2B5EF4-FFF2-40B4-BE49-F238E27FC236}">
                <a16:creationId xmlns:a16="http://schemas.microsoft.com/office/drawing/2014/main" id="{E38788B4-4AD4-0CD7-E434-EF732B7FD07F}"/>
              </a:ext>
            </a:extLst>
          </p:cNvPr>
          <p:cNvPicPr>
            <a:picLocks noChangeAspect="1"/>
          </p:cNvPicPr>
          <p:nvPr/>
        </p:nvPicPr>
        <p:blipFill>
          <a:blip r:embed="rId2"/>
          <a:srcRect/>
          <a:stretch>
            <a:fillRect/>
          </a:stretch>
        </p:blipFill>
        <p:spPr>
          <a:xfrm>
            <a:off x="415750" y="5647229"/>
            <a:ext cx="2747613" cy="1439061"/>
          </a:xfrm>
          <a:prstGeom prst="rect">
            <a:avLst/>
          </a:prstGeom>
          <a:noFill/>
          <a:ln cap="flat">
            <a:noFill/>
          </a:ln>
        </p:spPr>
      </p:pic>
      <p:pic>
        <p:nvPicPr>
          <p:cNvPr id="5" name="Picture 4" descr="Benefits of Taking Online Vocational Education and Training (VET) - News  Bugz">
            <a:extLst>
              <a:ext uri="{FF2B5EF4-FFF2-40B4-BE49-F238E27FC236}">
                <a16:creationId xmlns:a16="http://schemas.microsoft.com/office/drawing/2014/main" id="{1AAA3F14-B704-8DC2-5440-A537E4421DF6}"/>
              </a:ext>
            </a:extLst>
          </p:cNvPr>
          <p:cNvPicPr>
            <a:picLocks noChangeAspect="1"/>
          </p:cNvPicPr>
          <p:nvPr/>
        </p:nvPicPr>
        <p:blipFill>
          <a:blip r:embed="rId3"/>
          <a:srcRect/>
          <a:stretch>
            <a:fillRect/>
          </a:stretch>
        </p:blipFill>
        <p:spPr>
          <a:xfrm>
            <a:off x="239461" y="1125212"/>
            <a:ext cx="3100190" cy="1478552"/>
          </a:xfrm>
          <a:prstGeom prst="rect">
            <a:avLst/>
          </a:prstGeom>
          <a:noFill/>
          <a:ln cap="flat">
            <a:noFill/>
          </a:ln>
        </p:spPr>
      </p:pic>
      <p:sp>
        <p:nvSpPr>
          <p:cNvPr id="6" name="TextBox 4">
            <a:extLst>
              <a:ext uri="{FF2B5EF4-FFF2-40B4-BE49-F238E27FC236}">
                <a16:creationId xmlns:a16="http://schemas.microsoft.com/office/drawing/2014/main" id="{3A46B6B4-64BA-B784-0A5D-156A87244773}"/>
              </a:ext>
            </a:extLst>
          </p:cNvPr>
          <p:cNvSpPr txBox="1"/>
          <p:nvPr/>
        </p:nvSpPr>
        <p:spPr>
          <a:xfrm>
            <a:off x="3073299" y="1227154"/>
            <a:ext cx="7434786" cy="944938"/>
          </a:xfrm>
          <a:prstGeom prst="rect">
            <a:avLst/>
          </a:prstGeom>
          <a:noFill/>
          <a:ln cap="flat">
            <a:noFill/>
          </a:ln>
        </p:spPr>
        <p:txBody>
          <a:bodyPr vert="horz" wrap="square" lIns="80201" tIns="40100" rIns="80201" bIns="40100" anchor="t" anchorCtr="1" compatLnSpc="1">
            <a:spAutoFit/>
          </a:bodyPr>
          <a:lstStyle/>
          <a:p>
            <a:pPr algn="ctr" defTabSz="802020">
              <a:defRPr sz="1800" b="0" i="0" u="none" strike="noStrike" kern="0" cap="none" spc="0" baseline="0">
                <a:solidFill>
                  <a:srgbClr val="000000"/>
                </a:solidFill>
                <a:uFillTx/>
              </a:defRPr>
            </a:pPr>
            <a:r>
              <a:rPr lang="it-IT" sz="2807" b="1">
                <a:solidFill>
                  <a:srgbClr val="C00000"/>
                </a:solidFill>
                <a:latin typeface="Calibri"/>
              </a:rPr>
              <a:t>Unione Europea:</a:t>
            </a:r>
          </a:p>
          <a:p>
            <a:pPr algn="ctr" defTabSz="802020">
              <a:defRPr sz="1800" b="0" i="0" u="none" strike="noStrike" kern="0" cap="none" spc="0" baseline="0">
                <a:solidFill>
                  <a:srgbClr val="000000"/>
                </a:solidFill>
                <a:uFillTx/>
              </a:defRPr>
            </a:pPr>
            <a:r>
              <a:rPr lang="it-IT" sz="2807" b="1">
                <a:solidFill>
                  <a:srgbClr val="C00000"/>
                </a:solidFill>
                <a:latin typeface="Calibri"/>
              </a:rPr>
              <a:t>il sistema di istruzione e formazione (VET)</a:t>
            </a:r>
          </a:p>
        </p:txBody>
      </p:sp>
      <p:sp>
        <p:nvSpPr>
          <p:cNvPr id="7" name="Hexagon 9">
            <a:extLst>
              <a:ext uri="{FF2B5EF4-FFF2-40B4-BE49-F238E27FC236}">
                <a16:creationId xmlns:a16="http://schemas.microsoft.com/office/drawing/2014/main" id="{13803AE7-9767-E4FE-5E9A-BBEDAACD73E1}"/>
              </a:ext>
            </a:extLst>
          </p:cNvPr>
          <p:cNvSpPr/>
          <p:nvPr/>
        </p:nvSpPr>
        <p:spPr>
          <a:xfrm>
            <a:off x="5668291" y="2852287"/>
            <a:ext cx="665953" cy="593997"/>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9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CFD5EA"/>
          </a:solidFill>
          <a:ln cap="flat">
            <a:noFill/>
            <a:prstDash val="solid"/>
          </a:ln>
        </p:spPr>
        <p:txBody>
          <a:bodyPr vert="horz" wrap="square" lIns="0" tIns="0" rIns="0" bIns="0" anchor="t" anchorCtr="0" compatLnSpc="1">
            <a:noAutofit/>
          </a:bodyPr>
          <a:lstStyle/>
          <a:p>
            <a:pPr defTabSz="802020">
              <a:defRPr sz="1800" b="0" i="0" u="none" strike="noStrike" kern="0" cap="none" spc="0" baseline="0">
                <a:solidFill>
                  <a:srgbClr val="000000"/>
                </a:solidFill>
                <a:uFillTx/>
              </a:defRPr>
            </a:pPr>
            <a:endParaRPr lang="it-IT" sz="1579">
              <a:solidFill>
                <a:srgbClr val="000000"/>
              </a:solidFill>
              <a:latin typeface="Calibri"/>
            </a:endParaRPr>
          </a:p>
        </p:txBody>
      </p:sp>
      <p:grpSp>
        <p:nvGrpSpPr>
          <p:cNvPr id="8" name="Diagram 5">
            <a:extLst>
              <a:ext uri="{FF2B5EF4-FFF2-40B4-BE49-F238E27FC236}">
                <a16:creationId xmlns:a16="http://schemas.microsoft.com/office/drawing/2014/main" id="{7498DE8B-624D-1896-4EEF-E3795E9969E6}"/>
              </a:ext>
            </a:extLst>
          </p:cNvPr>
          <p:cNvGrpSpPr/>
          <p:nvPr/>
        </p:nvGrpSpPr>
        <p:grpSpPr>
          <a:xfrm>
            <a:off x="4584699" y="2254250"/>
            <a:ext cx="4549102" cy="4752625"/>
            <a:chOff x="5196022" y="1340812"/>
            <a:chExt cx="5186624" cy="5418670"/>
          </a:xfrm>
        </p:grpSpPr>
        <p:sp>
          <p:nvSpPr>
            <p:cNvPr id="9" name="Figura a mano libera: forma 8">
              <a:extLst>
                <a:ext uri="{FF2B5EF4-FFF2-40B4-BE49-F238E27FC236}">
                  <a16:creationId xmlns:a16="http://schemas.microsoft.com/office/drawing/2014/main" id="{8EE91D49-CD56-AB67-7C5F-12A13B0BDB1F}"/>
                </a:ext>
              </a:extLst>
            </p:cNvPr>
            <p:cNvSpPr/>
            <p:nvPr/>
          </p:nvSpPr>
          <p:spPr>
            <a:xfrm>
              <a:off x="6687290" y="3088870"/>
              <a:ext cx="2221863" cy="1922004"/>
            </a:xfrm>
            <a:custGeom>
              <a:avLst/>
              <a:gdLst>
                <a:gd name="f0" fmla="val 10800000"/>
                <a:gd name="f1" fmla="val 5400000"/>
                <a:gd name="f2" fmla="val 180"/>
                <a:gd name="f3" fmla="val w"/>
                <a:gd name="f4" fmla="val h"/>
                <a:gd name="f5" fmla="val 0"/>
                <a:gd name="f6" fmla="val 2221862"/>
                <a:gd name="f7" fmla="val 1922001"/>
                <a:gd name="f8" fmla="val 961001"/>
                <a:gd name="f9" fmla="val 549116"/>
                <a:gd name="f10" fmla="val 1672746"/>
                <a:gd name="f11" fmla="+- 0 0 -90"/>
                <a:gd name="f12" fmla="*/ f3 1 2221862"/>
                <a:gd name="f13" fmla="*/ f4 1 1922001"/>
                <a:gd name="f14" fmla="+- f7 0 f5"/>
                <a:gd name="f15" fmla="+- f6 0 f5"/>
                <a:gd name="f16" fmla="*/ f11 f0 1"/>
                <a:gd name="f17" fmla="*/ f15 1 2221862"/>
                <a:gd name="f18" fmla="*/ f14 1 1922001"/>
                <a:gd name="f19" fmla="*/ 0 f15 1"/>
                <a:gd name="f20" fmla="*/ 961001 f14 1"/>
                <a:gd name="f21" fmla="*/ 549116 f15 1"/>
                <a:gd name="f22" fmla="*/ 0 f14 1"/>
                <a:gd name="f23" fmla="*/ 1672746 f15 1"/>
                <a:gd name="f24" fmla="*/ 2221862 f15 1"/>
                <a:gd name="f25" fmla="*/ 1922001 f14 1"/>
                <a:gd name="f26" fmla="*/ f16 1 f2"/>
                <a:gd name="f27" fmla="*/ f19 1 2221862"/>
                <a:gd name="f28" fmla="*/ f20 1 1922001"/>
                <a:gd name="f29" fmla="*/ f21 1 2221862"/>
                <a:gd name="f30" fmla="*/ f22 1 1922001"/>
                <a:gd name="f31" fmla="*/ f23 1 2221862"/>
                <a:gd name="f32" fmla="*/ f24 1 2221862"/>
                <a:gd name="f33" fmla="*/ f25 1 1922001"/>
                <a:gd name="f34" fmla="*/ f5 1 f17"/>
                <a:gd name="f35" fmla="*/ f6 1 f17"/>
                <a:gd name="f36" fmla="*/ f5 1 f18"/>
                <a:gd name="f37" fmla="*/ f7 1 f18"/>
                <a:gd name="f38" fmla="+- f26 0 f1"/>
                <a:gd name="f39" fmla="*/ f27 1 f17"/>
                <a:gd name="f40" fmla="*/ f28 1 f18"/>
                <a:gd name="f41" fmla="*/ f29 1 f17"/>
                <a:gd name="f42" fmla="*/ f30 1 f18"/>
                <a:gd name="f43" fmla="*/ f31 1 f17"/>
                <a:gd name="f44" fmla="*/ f32 1 f17"/>
                <a:gd name="f45" fmla="*/ f33 1 f18"/>
                <a:gd name="f46" fmla="*/ f34 f12 1"/>
                <a:gd name="f47" fmla="*/ f35 f12 1"/>
                <a:gd name="f48" fmla="*/ f37 f13 1"/>
                <a:gd name="f49" fmla="*/ f36 f13 1"/>
                <a:gd name="f50" fmla="*/ f39 f12 1"/>
                <a:gd name="f51" fmla="*/ f40 f13 1"/>
                <a:gd name="f52" fmla="*/ f41 f12 1"/>
                <a:gd name="f53" fmla="*/ f42 f13 1"/>
                <a:gd name="f54" fmla="*/ f43 f12 1"/>
                <a:gd name="f55" fmla="*/ f44 f12 1"/>
                <a:gd name="f56" fmla="*/ f45 f13 1"/>
              </a:gdLst>
              <a:ahLst/>
              <a:cxnLst>
                <a:cxn ang="3cd4">
                  <a:pos x="hc" y="t"/>
                </a:cxn>
                <a:cxn ang="0">
                  <a:pos x="r" y="vc"/>
                </a:cxn>
                <a:cxn ang="cd4">
                  <a:pos x="hc" y="b"/>
                </a:cxn>
                <a:cxn ang="cd2">
                  <a:pos x="l" y="vc"/>
                </a:cxn>
                <a:cxn ang="f38">
                  <a:pos x="f50" y="f51"/>
                </a:cxn>
                <a:cxn ang="f38">
                  <a:pos x="f52" y="f53"/>
                </a:cxn>
                <a:cxn ang="f38">
                  <a:pos x="f54" y="f53"/>
                </a:cxn>
                <a:cxn ang="f38">
                  <a:pos x="f55" y="f51"/>
                </a:cxn>
                <a:cxn ang="f38">
                  <a:pos x="f54" y="f56"/>
                </a:cxn>
                <a:cxn ang="f38">
                  <a:pos x="f52" y="f56"/>
                </a:cxn>
                <a:cxn ang="f38">
                  <a:pos x="f50" y="f51"/>
                </a:cxn>
              </a:cxnLst>
              <a:rect l="f46" t="f49" r="f47" b="f48"/>
              <a:pathLst>
                <a:path w="2221862" h="1922001">
                  <a:moveTo>
                    <a:pt x="f5" y="f8"/>
                  </a:moveTo>
                  <a:lnTo>
                    <a:pt x="f9" y="f5"/>
                  </a:lnTo>
                  <a:lnTo>
                    <a:pt x="f10" y="f5"/>
                  </a:lnTo>
                  <a:lnTo>
                    <a:pt x="f6" y="f8"/>
                  </a:lnTo>
                  <a:lnTo>
                    <a:pt x="f10" y="f7"/>
                  </a:lnTo>
                  <a:lnTo>
                    <a:pt x="f9" y="f7"/>
                  </a:lnTo>
                  <a:lnTo>
                    <a:pt x="f5" y="f8"/>
                  </a:lnTo>
                  <a:close/>
                </a:path>
              </a:pathLst>
            </a:custGeom>
            <a:solidFill>
              <a:srgbClr val="4472C4"/>
            </a:solidFill>
            <a:ln w="12701" cap="flat">
              <a:solidFill>
                <a:srgbClr val="FFFFFF"/>
              </a:solidFill>
              <a:prstDash val="solid"/>
              <a:miter/>
            </a:ln>
          </p:spPr>
          <p:txBody>
            <a:bodyPr vert="horz" wrap="square" lIns="345215" tIns="301633" rIns="345215" bIns="301633" anchor="ctr" anchorCtr="1" compatLnSpc="1">
              <a:noAutofit/>
            </a:bodyPr>
            <a:lstStyle/>
            <a:p>
              <a:pPr algn="ctr" defTabSz="779739">
                <a:lnSpc>
                  <a:spcPct val="90000"/>
                </a:lnSpc>
                <a:spcAft>
                  <a:spcPts val="702"/>
                </a:spcAft>
                <a:defRPr sz="1800" b="0" i="0" u="none" strike="noStrike" kern="0" cap="none" spc="0" baseline="0">
                  <a:solidFill>
                    <a:srgbClr val="000000"/>
                  </a:solidFill>
                  <a:uFillTx/>
                </a:defRPr>
              </a:pPr>
              <a:r>
                <a:rPr lang="it-IT" sz="1754" b="1">
                  <a:solidFill>
                    <a:srgbClr val="FFFFFF"/>
                  </a:solidFill>
                  <a:latin typeface="Calibri"/>
                </a:rPr>
                <a:t>Sistema di istruzione e formazione</a:t>
              </a:r>
            </a:p>
          </p:txBody>
        </p:sp>
        <p:sp>
          <p:nvSpPr>
            <p:cNvPr id="10" name="Figura a mano libera: forma 9">
              <a:extLst>
                <a:ext uri="{FF2B5EF4-FFF2-40B4-BE49-F238E27FC236}">
                  <a16:creationId xmlns:a16="http://schemas.microsoft.com/office/drawing/2014/main" id="{C799AA48-6D78-5359-4442-5AE435E635BE}"/>
                </a:ext>
              </a:extLst>
            </p:cNvPr>
            <p:cNvSpPr/>
            <p:nvPr/>
          </p:nvSpPr>
          <p:spPr>
            <a:xfrm>
              <a:off x="8078605" y="2169322"/>
              <a:ext cx="838303" cy="722311"/>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9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CFD5EA"/>
            </a:solidFill>
            <a:ln cap="flat">
              <a:noFill/>
              <a:prstDash val="solid"/>
            </a:ln>
          </p:spPr>
          <p:txBody>
            <a:bodyPr vert="horz" wrap="square" lIns="0" tIns="0" rIns="0" bIns="0" anchor="t" anchorCtr="0" compatLnSpc="1">
              <a:noAutofit/>
            </a:bodyPr>
            <a:lstStyle/>
            <a:p>
              <a:pPr defTabSz="802020">
                <a:defRPr sz="1800" b="0" i="0" u="none" strike="noStrike" kern="0" cap="none" spc="0" baseline="0">
                  <a:solidFill>
                    <a:srgbClr val="000000"/>
                  </a:solidFill>
                  <a:uFillTx/>
                </a:defRPr>
              </a:pPr>
              <a:endParaRPr lang="it-IT" sz="1579">
                <a:solidFill>
                  <a:srgbClr val="000000"/>
                </a:solidFill>
                <a:latin typeface="Calibri"/>
              </a:endParaRPr>
            </a:p>
          </p:txBody>
        </p:sp>
        <p:sp>
          <p:nvSpPr>
            <p:cNvPr id="11" name="Figura a mano libera: forma 10">
              <a:extLst>
                <a:ext uri="{FF2B5EF4-FFF2-40B4-BE49-F238E27FC236}">
                  <a16:creationId xmlns:a16="http://schemas.microsoft.com/office/drawing/2014/main" id="{139B325C-2192-57D2-352E-F8A3A5A35375}"/>
                </a:ext>
              </a:extLst>
            </p:cNvPr>
            <p:cNvSpPr/>
            <p:nvPr/>
          </p:nvSpPr>
          <p:spPr>
            <a:xfrm>
              <a:off x="6888083" y="1340812"/>
              <a:ext cx="1820799" cy="1575209"/>
            </a:xfrm>
            <a:custGeom>
              <a:avLst/>
              <a:gdLst>
                <a:gd name="f0" fmla="val 10800000"/>
                <a:gd name="f1" fmla="val 5400000"/>
                <a:gd name="f2" fmla="val 180"/>
                <a:gd name="f3" fmla="val w"/>
                <a:gd name="f4" fmla="val h"/>
                <a:gd name="f5" fmla="val 0"/>
                <a:gd name="f6" fmla="val 1820800"/>
                <a:gd name="f7" fmla="val 1575206"/>
                <a:gd name="f8" fmla="val 787603"/>
                <a:gd name="f9" fmla="val 450036"/>
                <a:gd name="f10" fmla="val 1370764"/>
                <a:gd name="f11" fmla="+- 0 0 -90"/>
                <a:gd name="f12" fmla="*/ f3 1 1820800"/>
                <a:gd name="f13" fmla="*/ f4 1 1575206"/>
                <a:gd name="f14" fmla="+- f7 0 f5"/>
                <a:gd name="f15" fmla="+- f6 0 f5"/>
                <a:gd name="f16" fmla="*/ f11 f0 1"/>
                <a:gd name="f17" fmla="*/ f15 1 1820800"/>
                <a:gd name="f18" fmla="*/ f14 1 1575206"/>
                <a:gd name="f19" fmla="*/ 0 f15 1"/>
                <a:gd name="f20" fmla="*/ 787603 f14 1"/>
                <a:gd name="f21" fmla="*/ 450036 f15 1"/>
                <a:gd name="f22" fmla="*/ 0 f14 1"/>
                <a:gd name="f23" fmla="*/ 1370764 f15 1"/>
                <a:gd name="f24" fmla="*/ 1820800 f15 1"/>
                <a:gd name="f25" fmla="*/ 1575206 f14 1"/>
                <a:gd name="f26" fmla="*/ f16 1 f2"/>
                <a:gd name="f27" fmla="*/ f19 1 1820800"/>
                <a:gd name="f28" fmla="*/ f20 1 1575206"/>
                <a:gd name="f29" fmla="*/ f21 1 1820800"/>
                <a:gd name="f30" fmla="*/ f22 1 1575206"/>
                <a:gd name="f31" fmla="*/ f23 1 1820800"/>
                <a:gd name="f32" fmla="*/ f24 1 1820800"/>
                <a:gd name="f33" fmla="*/ f25 1 1575206"/>
                <a:gd name="f34" fmla="*/ f5 1 f17"/>
                <a:gd name="f35" fmla="*/ f6 1 f17"/>
                <a:gd name="f36" fmla="*/ f5 1 f18"/>
                <a:gd name="f37" fmla="*/ f7 1 f18"/>
                <a:gd name="f38" fmla="+- f26 0 f1"/>
                <a:gd name="f39" fmla="*/ f27 1 f17"/>
                <a:gd name="f40" fmla="*/ f28 1 f18"/>
                <a:gd name="f41" fmla="*/ f29 1 f17"/>
                <a:gd name="f42" fmla="*/ f30 1 f18"/>
                <a:gd name="f43" fmla="*/ f31 1 f17"/>
                <a:gd name="f44" fmla="*/ f32 1 f17"/>
                <a:gd name="f45" fmla="*/ f33 1 f18"/>
                <a:gd name="f46" fmla="*/ f34 f12 1"/>
                <a:gd name="f47" fmla="*/ f35 f12 1"/>
                <a:gd name="f48" fmla="*/ f37 f13 1"/>
                <a:gd name="f49" fmla="*/ f36 f13 1"/>
                <a:gd name="f50" fmla="*/ f39 f12 1"/>
                <a:gd name="f51" fmla="*/ f40 f13 1"/>
                <a:gd name="f52" fmla="*/ f41 f12 1"/>
                <a:gd name="f53" fmla="*/ f42 f13 1"/>
                <a:gd name="f54" fmla="*/ f43 f12 1"/>
                <a:gd name="f55" fmla="*/ f44 f12 1"/>
                <a:gd name="f56" fmla="*/ f45 f13 1"/>
              </a:gdLst>
              <a:ahLst/>
              <a:cxnLst>
                <a:cxn ang="3cd4">
                  <a:pos x="hc" y="t"/>
                </a:cxn>
                <a:cxn ang="0">
                  <a:pos x="r" y="vc"/>
                </a:cxn>
                <a:cxn ang="cd4">
                  <a:pos x="hc" y="b"/>
                </a:cxn>
                <a:cxn ang="cd2">
                  <a:pos x="l" y="vc"/>
                </a:cxn>
                <a:cxn ang="f38">
                  <a:pos x="f50" y="f51"/>
                </a:cxn>
                <a:cxn ang="f38">
                  <a:pos x="f52" y="f53"/>
                </a:cxn>
                <a:cxn ang="f38">
                  <a:pos x="f54" y="f53"/>
                </a:cxn>
                <a:cxn ang="f38">
                  <a:pos x="f55" y="f51"/>
                </a:cxn>
                <a:cxn ang="f38">
                  <a:pos x="f54" y="f56"/>
                </a:cxn>
                <a:cxn ang="f38">
                  <a:pos x="f52" y="f56"/>
                </a:cxn>
                <a:cxn ang="f38">
                  <a:pos x="f50" y="f51"/>
                </a:cxn>
              </a:cxnLst>
              <a:rect l="f46" t="f49" r="f47" b="f48"/>
              <a:pathLst>
                <a:path w="1820800" h="1575206">
                  <a:moveTo>
                    <a:pt x="f5" y="f8"/>
                  </a:moveTo>
                  <a:lnTo>
                    <a:pt x="f9" y="f5"/>
                  </a:lnTo>
                  <a:lnTo>
                    <a:pt x="f10" y="f5"/>
                  </a:lnTo>
                  <a:lnTo>
                    <a:pt x="f6" y="f8"/>
                  </a:lnTo>
                  <a:lnTo>
                    <a:pt x="f10" y="f7"/>
                  </a:lnTo>
                  <a:lnTo>
                    <a:pt x="f9" y="f7"/>
                  </a:lnTo>
                  <a:lnTo>
                    <a:pt x="f5" y="f8"/>
                  </a:lnTo>
                  <a:close/>
                </a:path>
              </a:pathLst>
            </a:custGeom>
            <a:solidFill>
              <a:srgbClr val="FFC000"/>
            </a:solidFill>
            <a:ln w="12701" cap="flat">
              <a:solidFill>
                <a:srgbClr val="FFFFFF"/>
              </a:solidFill>
              <a:prstDash val="solid"/>
              <a:miter/>
            </a:ln>
          </p:spPr>
          <p:txBody>
            <a:bodyPr vert="horz" wrap="square" lIns="280252" tIns="244555" rIns="280252" bIns="244555" anchor="ctr" anchorCtr="1" compatLnSpc="1">
              <a:noAutofit/>
            </a:bodyPr>
            <a:lstStyle/>
            <a:p>
              <a:pPr algn="ctr" defTabSz="545823">
                <a:lnSpc>
                  <a:spcPct val="90000"/>
                </a:lnSpc>
                <a:spcAft>
                  <a:spcPts val="526"/>
                </a:spcAft>
                <a:defRPr sz="1800" b="0" i="0" u="none" strike="noStrike" kern="0" cap="none" spc="0" baseline="0">
                  <a:solidFill>
                    <a:srgbClr val="000000"/>
                  </a:solidFill>
                  <a:uFillTx/>
                </a:defRPr>
              </a:pPr>
              <a:r>
                <a:rPr lang="it-IT" sz="1228" b="1">
                  <a:solidFill>
                    <a:srgbClr val="000000"/>
                  </a:solidFill>
                  <a:latin typeface="Calibri"/>
                </a:rPr>
                <a:t>ISTRUZIONE TECNICA</a:t>
              </a:r>
            </a:p>
          </p:txBody>
        </p:sp>
        <p:sp>
          <p:nvSpPr>
            <p:cNvPr id="12" name="Figura a mano libera: forma 11">
              <a:extLst>
                <a:ext uri="{FF2B5EF4-FFF2-40B4-BE49-F238E27FC236}">
                  <a16:creationId xmlns:a16="http://schemas.microsoft.com/office/drawing/2014/main" id="{29ED189E-9531-F168-3852-444001D7EB1C}"/>
                </a:ext>
              </a:extLst>
            </p:cNvPr>
            <p:cNvSpPr/>
            <p:nvPr/>
          </p:nvSpPr>
          <p:spPr>
            <a:xfrm>
              <a:off x="9056967" y="3519662"/>
              <a:ext cx="838303" cy="722311"/>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9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CFD5EA"/>
            </a:solidFill>
            <a:ln cap="flat">
              <a:noFill/>
              <a:prstDash val="solid"/>
            </a:ln>
          </p:spPr>
          <p:txBody>
            <a:bodyPr vert="horz" wrap="square" lIns="0" tIns="0" rIns="0" bIns="0" anchor="t" anchorCtr="0" compatLnSpc="1">
              <a:noAutofit/>
            </a:bodyPr>
            <a:lstStyle/>
            <a:p>
              <a:pPr defTabSz="802020">
                <a:defRPr sz="1800" b="0" i="0" u="none" strike="noStrike" kern="0" cap="none" spc="0" baseline="0">
                  <a:solidFill>
                    <a:srgbClr val="000000"/>
                  </a:solidFill>
                  <a:uFillTx/>
                </a:defRPr>
              </a:pPr>
              <a:endParaRPr lang="it-IT" sz="1579">
                <a:solidFill>
                  <a:srgbClr val="000000"/>
                </a:solidFill>
                <a:latin typeface="Calibri"/>
              </a:endParaRPr>
            </a:p>
          </p:txBody>
        </p:sp>
        <p:sp>
          <p:nvSpPr>
            <p:cNvPr id="13" name="Figura a mano libera: forma 12">
              <a:extLst>
                <a:ext uri="{FF2B5EF4-FFF2-40B4-BE49-F238E27FC236}">
                  <a16:creationId xmlns:a16="http://schemas.microsoft.com/office/drawing/2014/main" id="{403DB397-3B8E-8718-36EE-60ABF39B0078}"/>
                </a:ext>
              </a:extLst>
            </p:cNvPr>
            <p:cNvSpPr/>
            <p:nvPr/>
          </p:nvSpPr>
          <p:spPr>
            <a:xfrm>
              <a:off x="8561847" y="2309673"/>
              <a:ext cx="1820799" cy="1575209"/>
            </a:xfrm>
            <a:custGeom>
              <a:avLst/>
              <a:gdLst>
                <a:gd name="f0" fmla="val 10800000"/>
                <a:gd name="f1" fmla="val 5400000"/>
                <a:gd name="f2" fmla="val 180"/>
                <a:gd name="f3" fmla="val w"/>
                <a:gd name="f4" fmla="val h"/>
                <a:gd name="f5" fmla="val 0"/>
                <a:gd name="f6" fmla="val 1820800"/>
                <a:gd name="f7" fmla="val 1575206"/>
                <a:gd name="f8" fmla="val 787603"/>
                <a:gd name="f9" fmla="val 450036"/>
                <a:gd name="f10" fmla="val 1370764"/>
                <a:gd name="f11" fmla="+- 0 0 -90"/>
                <a:gd name="f12" fmla="*/ f3 1 1820800"/>
                <a:gd name="f13" fmla="*/ f4 1 1575206"/>
                <a:gd name="f14" fmla="+- f7 0 f5"/>
                <a:gd name="f15" fmla="+- f6 0 f5"/>
                <a:gd name="f16" fmla="*/ f11 f0 1"/>
                <a:gd name="f17" fmla="*/ f15 1 1820800"/>
                <a:gd name="f18" fmla="*/ f14 1 1575206"/>
                <a:gd name="f19" fmla="*/ 0 f15 1"/>
                <a:gd name="f20" fmla="*/ 787603 f14 1"/>
                <a:gd name="f21" fmla="*/ 450036 f15 1"/>
                <a:gd name="f22" fmla="*/ 0 f14 1"/>
                <a:gd name="f23" fmla="*/ 1370764 f15 1"/>
                <a:gd name="f24" fmla="*/ 1820800 f15 1"/>
                <a:gd name="f25" fmla="*/ 1575206 f14 1"/>
                <a:gd name="f26" fmla="*/ f16 1 f2"/>
                <a:gd name="f27" fmla="*/ f19 1 1820800"/>
                <a:gd name="f28" fmla="*/ f20 1 1575206"/>
                <a:gd name="f29" fmla="*/ f21 1 1820800"/>
                <a:gd name="f30" fmla="*/ f22 1 1575206"/>
                <a:gd name="f31" fmla="*/ f23 1 1820800"/>
                <a:gd name="f32" fmla="*/ f24 1 1820800"/>
                <a:gd name="f33" fmla="*/ f25 1 1575206"/>
                <a:gd name="f34" fmla="*/ f5 1 f17"/>
                <a:gd name="f35" fmla="*/ f6 1 f17"/>
                <a:gd name="f36" fmla="*/ f5 1 f18"/>
                <a:gd name="f37" fmla="*/ f7 1 f18"/>
                <a:gd name="f38" fmla="+- f26 0 f1"/>
                <a:gd name="f39" fmla="*/ f27 1 f17"/>
                <a:gd name="f40" fmla="*/ f28 1 f18"/>
                <a:gd name="f41" fmla="*/ f29 1 f17"/>
                <a:gd name="f42" fmla="*/ f30 1 f18"/>
                <a:gd name="f43" fmla="*/ f31 1 f17"/>
                <a:gd name="f44" fmla="*/ f32 1 f17"/>
                <a:gd name="f45" fmla="*/ f33 1 f18"/>
                <a:gd name="f46" fmla="*/ f34 f12 1"/>
                <a:gd name="f47" fmla="*/ f35 f12 1"/>
                <a:gd name="f48" fmla="*/ f37 f13 1"/>
                <a:gd name="f49" fmla="*/ f36 f13 1"/>
                <a:gd name="f50" fmla="*/ f39 f12 1"/>
                <a:gd name="f51" fmla="*/ f40 f13 1"/>
                <a:gd name="f52" fmla="*/ f41 f12 1"/>
                <a:gd name="f53" fmla="*/ f42 f13 1"/>
                <a:gd name="f54" fmla="*/ f43 f12 1"/>
                <a:gd name="f55" fmla="*/ f44 f12 1"/>
                <a:gd name="f56" fmla="*/ f45 f13 1"/>
              </a:gdLst>
              <a:ahLst/>
              <a:cxnLst>
                <a:cxn ang="3cd4">
                  <a:pos x="hc" y="t"/>
                </a:cxn>
                <a:cxn ang="0">
                  <a:pos x="r" y="vc"/>
                </a:cxn>
                <a:cxn ang="cd4">
                  <a:pos x="hc" y="b"/>
                </a:cxn>
                <a:cxn ang="cd2">
                  <a:pos x="l" y="vc"/>
                </a:cxn>
                <a:cxn ang="f38">
                  <a:pos x="f50" y="f51"/>
                </a:cxn>
                <a:cxn ang="f38">
                  <a:pos x="f52" y="f53"/>
                </a:cxn>
                <a:cxn ang="f38">
                  <a:pos x="f54" y="f53"/>
                </a:cxn>
                <a:cxn ang="f38">
                  <a:pos x="f55" y="f51"/>
                </a:cxn>
                <a:cxn ang="f38">
                  <a:pos x="f54" y="f56"/>
                </a:cxn>
                <a:cxn ang="f38">
                  <a:pos x="f52" y="f56"/>
                </a:cxn>
                <a:cxn ang="f38">
                  <a:pos x="f50" y="f51"/>
                </a:cxn>
              </a:cxnLst>
              <a:rect l="f46" t="f49" r="f47" b="f48"/>
              <a:pathLst>
                <a:path w="1820800" h="1575206">
                  <a:moveTo>
                    <a:pt x="f5" y="f8"/>
                  </a:moveTo>
                  <a:lnTo>
                    <a:pt x="f9" y="f5"/>
                  </a:lnTo>
                  <a:lnTo>
                    <a:pt x="f10" y="f5"/>
                  </a:lnTo>
                  <a:lnTo>
                    <a:pt x="f6" y="f8"/>
                  </a:lnTo>
                  <a:lnTo>
                    <a:pt x="f10" y="f7"/>
                  </a:lnTo>
                  <a:lnTo>
                    <a:pt x="f9" y="f7"/>
                  </a:lnTo>
                  <a:lnTo>
                    <a:pt x="f5" y="f8"/>
                  </a:lnTo>
                  <a:close/>
                </a:path>
              </a:pathLst>
            </a:custGeom>
            <a:solidFill>
              <a:srgbClr val="FF0000"/>
            </a:solidFill>
            <a:ln w="12701" cap="flat">
              <a:solidFill>
                <a:srgbClr val="FFFFFF"/>
              </a:solidFill>
              <a:prstDash val="solid"/>
              <a:miter/>
            </a:ln>
          </p:spPr>
          <p:txBody>
            <a:bodyPr vert="horz" wrap="square" lIns="280252" tIns="244555" rIns="280252" bIns="244555" anchor="ctr" anchorCtr="1" compatLnSpc="1">
              <a:noAutofit/>
            </a:bodyPr>
            <a:lstStyle/>
            <a:p>
              <a:pPr algn="ctr" defTabSz="545823">
                <a:lnSpc>
                  <a:spcPct val="90000"/>
                </a:lnSpc>
                <a:spcAft>
                  <a:spcPts val="526"/>
                </a:spcAft>
                <a:defRPr sz="1800" b="0" i="0" u="none" strike="noStrike" kern="0" cap="none" spc="0" baseline="0">
                  <a:solidFill>
                    <a:srgbClr val="000000"/>
                  </a:solidFill>
                  <a:uFillTx/>
                </a:defRPr>
              </a:pPr>
              <a:r>
                <a:rPr lang="it-IT" sz="1228">
                  <a:solidFill>
                    <a:srgbClr val="FFFFFF"/>
                  </a:solidFill>
                  <a:latin typeface="Calibri"/>
                </a:rPr>
                <a:t>ISTRUZIONE E FORMAZIONE PROFESSIONALE</a:t>
              </a:r>
            </a:p>
            <a:p>
              <a:pPr algn="ctr" defTabSz="545823">
                <a:lnSpc>
                  <a:spcPct val="90000"/>
                </a:lnSpc>
                <a:spcAft>
                  <a:spcPts val="526"/>
                </a:spcAft>
                <a:defRPr sz="1800" b="0" i="0" u="none" strike="noStrike" kern="0" cap="none" spc="0" baseline="0">
                  <a:solidFill>
                    <a:srgbClr val="000000"/>
                  </a:solidFill>
                  <a:uFillTx/>
                </a:defRPr>
              </a:pPr>
              <a:r>
                <a:rPr lang="it-IT" sz="1228">
                  <a:solidFill>
                    <a:srgbClr val="FFFFFF"/>
                  </a:solidFill>
                  <a:latin typeface="Calibri"/>
                </a:rPr>
                <a:t>(IeFP)</a:t>
              </a:r>
            </a:p>
          </p:txBody>
        </p:sp>
        <p:sp>
          <p:nvSpPr>
            <p:cNvPr id="14" name="Figura a mano libera: forma 13">
              <a:extLst>
                <a:ext uri="{FF2B5EF4-FFF2-40B4-BE49-F238E27FC236}">
                  <a16:creationId xmlns:a16="http://schemas.microsoft.com/office/drawing/2014/main" id="{E39DCBA1-F43F-BC0F-B697-44F7624BF201}"/>
                </a:ext>
              </a:extLst>
            </p:cNvPr>
            <p:cNvSpPr/>
            <p:nvPr/>
          </p:nvSpPr>
          <p:spPr>
            <a:xfrm>
              <a:off x="8377330" y="5043930"/>
              <a:ext cx="838303" cy="722311"/>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9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CFD5EA"/>
            </a:solidFill>
            <a:ln cap="flat">
              <a:noFill/>
              <a:prstDash val="solid"/>
            </a:ln>
          </p:spPr>
          <p:txBody>
            <a:bodyPr vert="horz" wrap="square" lIns="0" tIns="0" rIns="0" bIns="0" anchor="t" anchorCtr="0" compatLnSpc="1">
              <a:noAutofit/>
            </a:bodyPr>
            <a:lstStyle/>
            <a:p>
              <a:pPr defTabSz="802020">
                <a:defRPr sz="1800" b="0" i="0" u="none" strike="noStrike" kern="0" cap="none" spc="0" baseline="0">
                  <a:solidFill>
                    <a:srgbClr val="000000"/>
                  </a:solidFill>
                  <a:uFillTx/>
                </a:defRPr>
              </a:pPr>
              <a:endParaRPr lang="it-IT" sz="1579">
                <a:solidFill>
                  <a:srgbClr val="000000"/>
                </a:solidFill>
                <a:latin typeface="Calibri"/>
              </a:endParaRPr>
            </a:p>
          </p:txBody>
        </p:sp>
        <p:sp>
          <p:nvSpPr>
            <p:cNvPr id="15" name="Figura a mano libera: forma 14">
              <a:extLst>
                <a:ext uri="{FF2B5EF4-FFF2-40B4-BE49-F238E27FC236}">
                  <a16:creationId xmlns:a16="http://schemas.microsoft.com/office/drawing/2014/main" id="{D0F4640D-953C-94F8-F389-DD9B750E3A3D}"/>
                </a:ext>
              </a:extLst>
            </p:cNvPr>
            <p:cNvSpPr/>
            <p:nvPr/>
          </p:nvSpPr>
          <p:spPr>
            <a:xfrm>
              <a:off x="8561847" y="4214332"/>
              <a:ext cx="1820799" cy="1575209"/>
            </a:xfrm>
            <a:custGeom>
              <a:avLst/>
              <a:gdLst>
                <a:gd name="f0" fmla="val 10800000"/>
                <a:gd name="f1" fmla="val 5400000"/>
                <a:gd name="f2" fmla="val 180"/>
                <a:gd name="f3" fmla="val w"/>
                <a:gd name="f4" fmla="val h"/>
                <a:gd name="f5" fmla="val 0"/>
                <a:gd name="f6" fmla="val 1820800"/>
                <a:gd name="f7" fmla="val 1575206"/>
                <a:gd name="f8" fmla="val 787603"/>
                <a:gd name="f9" fmla="val 450036"/>
                <a:gd name="f10" fmla="val 1370764"/>
                <a:gd name="f11" fmla="+- 0 0 -90"/>
                <a:gd name="f12" fmla="*/ f3 1 1820800"/>
                <a:gd name="f13" fmla="*/ f4 1 1575206"/>
                <a:gd name="f14" fmla="+- f7 0 f5"/>
                <a:gd name="f15" fmla="+- f6 0 f5"/>
                <a:gd name="f16" fmla="*/ f11 f0 1"/>
                <a:gd name="f17" fmla="*/ f15 1 1820800"/>
                <a:gd name="f18" fmla="*/ f14 1 1575206"/>
                <a:gd name="f19" fmla="*/ 0 f15 1"/>
                <a:gd name="f20" fmla="*/ 787603 f14 1"/>
                <a:gd name="f21" fmla="*/ 450036 f15 1"/>
                <a:gd name="f22" fmla="*/ 0 f14 1"/>
                <a:gd name="f23" fmla="*/ 1370764 f15 1"/>
                <a:gd name="f24" fmla="*/ 1820800 f15 1"/>
                <a:gd name="f25" fmla="*/ 1575206 f14 1"/>
                <a:gd name="f26" fmla="*/ f16 1 f2"/>
                <a:gd name="f27" fmla="*/ f19 1 1820800"/>
                <a:gd name="f28" fmla="*/ f20 1 1575206"/>
                <a:gd name="f29" fmla="*/ f21 1 1820800"/>
                <a:gd name="f30" fmla="*/ f22 1 1575206"/>
                <a:gd name="f31" fmla="*/ f23 1 1820800"/>
                <a:gd name="f32" fmla="*/ f24 1 1820800"/>
                <a:gd name="f33" fmla="*/ f25 1 1575206"/>
                <a:gd name="f34" fmla="*/ f5 1 f17"/>
                <a:gd name="f35" fmla="*/ f6 1 f17"/>
                <a:gd name="f36" fmla="*/ f5 1 f18"/>
                <a:gd name="f37" fmla="*/ f7 1 f18"/>
                <a:gd name="f38" fmla="+- f26 0 f1"/>
                <a:gd name="f39" fmla="*/ f27 1 f17"/>
                <a:gd name="f40" fmla="*/ f28 1 f18"/>
                <a:gd name="f41" fmla="*/ f29 1 f17"/>
                <a:gd name="f42" fmla="*/ f30 1 f18"/>
                <a:gd name="f43" fmla="*/ f31 1 f17"/>
                <a:gd name="f44" fmla="*/ f32 1 f17"/>
                <a:gd name="f45" fmla="*/ f33 1 f18"/>
                <a:gd name="f46" fmla="*/ f34 f12 1"/>
                <a:gd name="f47" fmla="*/ f35 f12 1"/>
                <a:gd name="f48" fmla="*/ f37 f13 1"/>
                <a:gd name="f49" fmla="*/ f36 f13 1"/>
                <a:gd name="f50" fmla="*/ f39 f12 1"/>
                <a:gd name="f51" fmla="*/ f40 f13 1"/>
                <a:gd name="f52" fmla="*/ f41 f12 1"/>
                <a:gd name="f53" fmla="*/ f42 f13 1"/>
                <a:gd name="f54" fmla="*/ f43 f12 1"/>
                <a:gd name="f55" fmla="*/ f44 f12 1"/>
                <a:gd name="f56" fmla="*/ f45 f13 1"/>
              </a:gdLst>
              <a:ahLst/>
              <a:cxnLst>
                <a:cxn ang="3cd4">
                  <a:pos x="hc" y="t"/>
                </a:cxn>
                <a:cxn ang="0">
                  <a:pos x="r" y="vc"/>
                </a:cxn>
                <a:cxn ang="cd4">
                  <a:pos x="hc" y="b"/>
                </a:cxn>
                <a:cxn ang="cd2">
                  <a:pos x="l" y="vc"/>
                </a:cxn>
                <a:cxn ang="f38">
                  <a:pos x="f50" y="f51"/>
                </a:cxn>
                <a:cxn ang="f38">
                  <a:pos x="f52" y="f53"/>
                </a:cxn>
                <a:cxn ang="f38">
                  <a:pos x="f54" y="f53"/>
                </a:cxn>
                <a:cxn ang="f38">
                  <a:pos x="f55" y="f51"/>
                </a:cxn>
                <a:cxn ang="f38">
                  <a:pos x="f54" y="f56"/>
                </a:cxn>
                <a:cxn ang="f38">
                  <a:pos x="f52" y="f56"/>
                </a:cxn>
                <a:cxn ang="f38">
                  <a:pos x="f50" y="f51"/>
                </a:cxn>
              </a:cxnLst>
              <a:rect l="f46" t="f49" r="f47" b="f48"/>
              <a:pathLst>
                <a:path w="1820800" h="1575206">
                  <a:moveTo>
                    <a:pt x="f5" y="f8"/>
                  </a:moveTo>
                  <a:lnTo>
                    <a:pt x="f9" y="f5"/>
                  </a:lnTo>
                  <a:lnTo>
                    <a:pt x="f10" y="f5"/>
                  </a:lnTo>
                  <a:lnTo>
                    <a:pt x="f6" y="f8"/>
                  </a:lnTo>
                  <a:lnTo>
                    <a:pt x="f10" y="f7"/>
                  </a:lnTo>
                  <a:lnTo>
                    <a:pt x="f9" y="f7"/>
                  </a:lnTo>
                  <a:lnTo>
                    <a:pt x="f5" y="f8"/>
                  </a:lnTo>
                  <a:close/>
                </a:path>
              </a:pathLst>
            </a:custGeom>
            <a:solidFill>
              <a:srgbClr val="006600"/>
            </a:solidFill>
            <a:ln w="12701" cap="flat">
              <a:solidFill>
                <a:srgbClr val="FFFFFF"/>
              </a:solidFill>
              <a:prstDash val="solid"/>
              <a:miter/>
            </a:ln>
          </p:spPr>
          <p:txBody>
            <a:bodyPr vert="horz" wrap="square" lIns="280252" tIns="244555" rIns="280252" bIns="244555" anchor="ctr" anchorCtr="1" compatLnSpc="1">
              <a:noAutofit/>
            </a:bodyPr>
            <a:lstStyle/>
            <a:p>
              <a:pPr algn="ctr" defTabSz="545823">
                <a:lnSpc>
                  <a:spcPct val="90000"/>
                </a:lnSpc>
                <a:spcAft>
                  <a:spcPts val="526"/>
                </a:spcAft>
                <a:defRPr sz="1800" b="0" i="0" u="none" strike="noStrike" kern="0" cap="none" spc="0" baseline="0">
                  <a:solidFill>
                    <a:srgbClr val="000000"/>
                  </a:solidFill>
                  <a:uFillTx/>
                </a:defRPr>
              </a:pPr>
              <a:r>
                <a:rPr lang="it-IT" sz="1228">
                  <a:solidFill>
                    <a:srgbClr val="FFFFFF"/>
                  </a:solidFill>
                  <a:latin typeface="Calibri"/>
                </a:rPr>
                <a:t>FORMAZIONE CONTINUA e PERMANENTE</a:t>
              </a:r>
            </a:p>
          </p:txBody>
        </p:sp>
        <p:sp>
          <p:nvSpPr>
            <p:cNvPr id="16" name="Figura a mano libera: forma 15">
              <a:extLst>
                <a:ext uri="{FF2B5EF4-FFF2-40B4-BE49-F238E27FC236}">
                  <a16:creationId xmlns:a16="http://schemas.microsoft.com/office/drawing/2014/main" id="{68F054B9-4FB1-11B0-C8F7-FDAB71B65F60}"/>
                </a:ext>
              </a:extLst>
            </p:cNvPr>
            <p:cNvSpPr/>
            <p:nvPr/>
          </p:nvSpPr>
          <p:spPr>
            <a:xfrm>
              <a:off x="6691423" y="5202158"/>
              <a:ext cx="838303" cy="722311"/>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9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CFD5EA"/>
            </a:solidFill>
            <a:ln cap="flat">
              <a:noFill/>
              <a:prstDash val="solid"/>
            </a:ln>
          </p:spPr>
          <p:txBody>
            <a:bodyPr vert="horz" wrap="square" lIns="0" tIns="0" rIns="0" bIns="0" anchor="t" anchorCtr="0" compatLnSpc="1">
              <a:noAutofit/>
            </a:bodyPr>
            <a:lstStyle/>
            <a:p>
              <a:pPr defTabSz="802020">
                <a:defRPr sz="1800" b="0" i="0" u="none" strike="noStrike" kern="0" cap="none" spc="0" baseline="0">
                  <a:solidFill>
                    <a:srgbClr val="000000"/>
                  </a:solidFill>
                  <a:uFillTx/>
                </a:defRPr>
              </a:pPr>
              <a:endParaRPr lang="it-IT" sz="1579">
                <a:solidFill>
                  <a:srgbClr val="000000"/>
                </a:solidFill>
                <a:latin typeface="Calibri"/>
              </a:endParaRPr>
            </a:p>
          </p:txBody>
        </p:sp>
        <p:sp>
          <p:nvSpPr>
            <p:cNvPr id="17" name="Figura a mano libera: forma 16">
              <a:extLst>
                <a:ext uri="{FF2B5EF4-FFF2-40B4-BE49-F238E27FC236}">
                  <a16:creationId xmlns:a16="http://schemas.microsoft.com/office/drawing/2014/main" id="{E752F90F-A2BD-DD5F-FC8A-EE05ED9B1493}"/>
                </a:ext>
              </a:extLst>
            </p:cNvPr>
            <p:cNvSpPr/>
            <p:nvPr/>
          </p:nvSpPr>
          <p:spPr>
            <a:xfrm>
              <a:off x="6891960" y="5184273"/>
              <a:ext cx="1820799" cy="1575209"/>
            </a:xfrm>
            <a:custGeom>
              <a:avLst/>
              <a:gdLst>
                <a:gd name="f0" fmla="val 10800000"/>
                <a:gd name="f1" fmla="val 5400000"/>
                <a:gd name="f2" fmla="val 180"/>
                <a:gd name="f3" fmla="val w"/>
                <a:gd name="f4" fmla="val h"/>
                <a:gd name="f5" fmla="val 0"/>
                <a:gd name="f6" fmla="val 1820800"/>
                <a:gd name="f7" fmla="val 1575206"/>
                <a:gd name="f8" fmla="val 787603"/>
                <a:gd name="f9" fmla="val 450036"/>
                <a:gd name="f10" fmla="val 1370764"/>
                <a:gd name="f11" fmla="+- 0 0 -90"/>
                <a:gd name="f12" fmla="*/ f3 1 1820800"/>
                <a:gd name="f13" fmla="*/ f4 1 1575206"/>
                <a:gd name="f14" fmla="+- f7 0 f5"/>
                <a:gd name="f15" fmla="+- f6 0 f5"/>
                <a:gd name="f16" fmla="*/ f11 f0 1"/>
                <a:gd name="f17" fmla="*/ f15 1 1820800"/>
                <a:gd name="f18" fmla="*/ f14 1 1575206"/>
                <a:gd name="f19" fmla="*/ 0 f15 1"/>
                <a:gd name="f20" fmla="*/ 787603 f14 1"/>
                <a:gd name="f21" fmla="*/ 450036 f15 1"/>
                <a:gd name="f22" fmla="*/ 0 f14 1"/>
                <a:gd name="f23" fmla="*/ 1370764 f15 1"/>
                <a:gd name="f24" fmla="*/ 1820800 f15 1"/>
                <a:gd name="f25" fmla="*/ 1575206 f14 1"/>
                <a:gd name="f26" fmla="*/ f16 1 f2"/>
                <a:gd name="f27" fmla="*/ f19 1 1820800"/>
                <a:gd name="f28" fmla="*/ f20 1 1575206"/>
                <a:gd name="f29" fmla="*/ f21 1 1820800"/>
                <a:gd name="f30" fmla="*/ f22 1 1575206"/>
                <a:gd name="f31" fmla="*/ f23 1 1820800"/>
                <a:gd name="f32" fmla="*/ f24 1 1820800"/>
                <a:gd name="f33" fmla="*/ f25 1 1575206"/>
                <a:gd name="f34" fmla="*/ f5 1 f17"/>
                <a:gd name="f35" fmla="*/ f6 1 f17"/>
                <a:gd name="f36" fmla="*/ f5 1 f18"/>
                <a:gd name="f37" fmla="*/ f7 1 f18"/>
                <a:gd name="f38" fmla="+- f26 0 f1"/>
                <a:gd name="f39" fmla="*/ f27 1 f17"/>
                <a:gd name="f40" fmla="*/ f28 1 f18"/>
                <a:gd name="f41" fmla="*/ f29 1 f17"/>
                <a:gd name="f42" fmla="*/ f30 1 f18"/>
                <a:gd name="f43" fmla="*/ f31 1 f17"/>
                <a:gd name="f44" fmla="*/ f32 1 f17"/>
                <a:gd name="f45" fmla="*/ f33 1 f18"/>
                <a:gd name="f46" fmla="*/ f34 f12 1"/>
                <a:gd name="f47" fmla="*/ f35 f12 1"/>
                <a:gd name="f48" fmla="*/ f37 f13 1"/>
                <a:gd name="f49" fmla="*/ f36 f13 1"/>
                <a:gd name="f50" fmla="*/ f39 f12 1"/>
                <a:gd name="f51" fmla="*/ f40 f13 1"/>
                <a:gd name="f52" fmla="*/ f41 f12 1"/>
                <a:gd name="f53" fmla="*/ f42 f13 1"/>
                <a:gd name="f54" fmla="*/ f43 f12 1"/>
                <a:gd name="f55" fmla="*/ f44 f12 1"/>
                <a:gd name="f56" fmla="*/ f45 f13 1"/>
              </a:gdLst>
              <a:ahLst/>
              <a:cxnLst>
                <a:cxn ang="3cd4">
                  <a:pos x="hc" y="t"/>
                </a:cxn>
                <a:cxn ang="0">
                  <a:pos x="r" y="vc"/>
                </a:cxn>
                <a:cxn ang="cd4">
                  <a:pos x="hc" y="b"/>
                </a:cxn>
                <a:cxn ang="cd2">
                  <a:pos x="l" y="vc"/>
                </a:cxn>
                <a:cxn ang="f38">
                  <a:pos x="f50" y="f51"/>
                </a:cxn>
                <a:cxn ang="f38">
                  <a:pos x="f52" y="f53"/>
                </a:cxn>
                <a:cxn ang="f38">
                  <a:pos x="f54" y="f53"/>
                </a:cxn>
                <a:cxn ang="f38">
                  <a:pos x="f55" y="f51"/>
                </a:cxn>
                <a:cxn ang="f38">
                  <a:pos x="f54" y="f56"/>
                </a:cxn>
                <a:cxn ang="f38">
                  <a:pos x="f52" y="f56"/>
                </a:cxn>
                <a:cxn ang="f38">
                  <a:pos x="f50" y="f51"/>
                </a:cxn>
              </a:cxnLst>
              <a:rect l="f46" t="f49" r="f47" b="f48"/>
              <a:pathLst>
                <a:path w="1820800" h="1575206">
                  <a:moveTo>
                    <a:pt x="f5" y="f8"/>
                  </a:moveTo>
                  <a:lnTo>
                    <a:pt x="f9" y="f5"/>
                  </a:lnTo>
                  <a:lnTo>
                    <a:pt x="f10" y="f5"/>
                  </a:lnTo>
                  <a:lnTo>
                    <a:pt x="f6" y="f8"/>
                  </a:lnTo>
                  <a:lnTo>
                    <a:pt x="f10" y="f7"/>
                  </a:lnTo>
                  <a:lnTo>
                    <a:pt x="f9" y="f7"/>
                  </a:lnTo>
                  <a:lnTo>
                    <a:pt x="f5" y="f8"/>
                  </a:lnTo>
                  <a:close/>
                </a:path>
              </a:pathLst>
            </a:custGeom>
            <a:solidFill>
              <a:srgbClr val="00B050"/>
            </a:solidFill>
            <a:ln w="12701" cap="flat">
              <a:solidFill>
                <a:srgbClr val="FFFFFF"/>
              </a:solidFill>
              <a:prstDash val="solid"/>
              <a:miter/>
            </a:ln>
          </p:spPr>
          <p:txBody>
            <a:bodyPr vert="horz" wrap="square" lIns="280252" tIns="244555" rIns="280252" bIns="244555" anchor="ctr" anchorCtr="1" compatLnSpc="1">
              <a:noAutofit/>
            </a:bodyPr>
            <a:lstStyle/>
            <a:p>
              <a:pPr algn="ctr" defTabSz="545823">
                <a:lnSpc>
                  <a:spcPct val="90000"/>
                </a:lnSpc>
                <a:spcAft>
                  <a:spcPts val="526"/>
                </a:spcAft>
                <a:defRPr sz="1800" b="0" i="0" u="none" strike="noStrike" kern="0" cap="none" spc="0" baseline="0">
                  <a:solidFill>
                    <a:srgbClr val="000000"/>
                  </a:solidFill>
                  <a:uFillTx/>
                </a:defRPr>
              </a:pPr>
              <a:r>
                <a:rPr lang="it-IT" sz="1228">
                  <a:solidFill>
                    <a:srgbClr val="FFFFFF"/>
                  </a:solidFill>
                  <a:latin typeface="Calibri"/>
                </a:rPr>
                <a:t>FORMAZIONE SUPERIORE </a:t>
              </a:r>
            </a:p>
            <a:p>
              <a:pPr algn="ctr" defTabSz="545823">
                <a:lnSpc>
                  <a:spcPct val="90000"/>
                </a:lnSpc>
                <a:spcAft>
                  <a:spcPts val="526"/>
                </a:spcAft>
                <a:defRPr sz="1800" b="0" i="0" u="none" strike="noStrike" kern="0" cap="none" spc="0" baseline="0">
                  <a:solidFill>
                    <a:srgbClr val="000000"/>
                  </a:solidFill>
                  <a:uFillTx/>
                </a:defRPr>
              </a:pPr>
              <a:r>
                <a:rPr lang="it-IT" sz="1228">
                  <a:solidFill>
                    <a:srgbClr val="FFFFFF"/>
                  </a:solidFill>
                  <a:latin typeface="Calibri"/>
                </a:rPr>
                <a:t>(IFTS)</a:t>
              </a:r>
            </a:p>
          </p:txBody>
        </p:sp>
        <p:sp>
          <p:nvSpPr>
            <p:cNvPr id="18" name="Figura a mano libera: forma 17">
              <a:extLst>
                <a:ext uri="{FF2B5EF4-FFF2-40B4-BE49-F238E27FC236}">
                  <a16:creationId xmlns:a16="http://schemas.microsoft.com/office/drawing/2014/main" id="{219DE681-D3E4-4770-967F-2EED9C6D335B}"/>
                </a:ext>
              </a:extLst>
            </p:cNvPr>
            <p:cNvSpPr/>
            <p:nvPr/>
          </p:nvSpPr>
          <p:spPr>
            <a:xfrm>
              <a:off x="5697041" y="3852367"/>
              <a:ext cx="838303" cy="722311"/>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9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CFD5EA"/>
            </a:solidFill>
            <a:ln cap="flat">
              <a:noFill/>
              <a:prstDash val="solid"/>
            </a:ln>
          </p:spPr>
          <p:txBody>
            <a:bodyPr vert="horz" wrap="square" lIns="0" tIns="0" rIns="0" bIns="0" anchor="t" anchorCtr="0" compatLnSpc="1">
              <a:noAutofit/>
            </a:bodyPr>
            <a:lstStyle/>
            <a:p>
              <a:pPr defTabSz="802020">
                <a:defRPr sz="1800" b="0" i="0" u="none" strike="noStrike" kern="0" cap="none" spc="0" baseline="0">
                  <a:solidFill>
                    <a:srgbClr val="000000"/>
                  </a:solidFill>
                  <a:uFillTx/>
                </a:defRPr>
              </a:pPr>
              <a:endParaRPr lang="it-IT" sz="1579">
                <a:solidFill>
                  <a:srgbClr val="000000"/>
                </a:solidFill>
                <a:latin typeface="Calibri"/>
              </a:endParaRPr>
            </a:p>
          </p:txBody>
        </p:sp>
        <p:sp>
          <p:nvSpPr>
            <p:cNvPr id="19" name="Figura a mano libera: forma 18">
              <a:extLst>
                <a:ext uri="{FF2B5EF4-FFF2-40B4-BE49-F238E27FC236}">
                  <a16:creationId xmlns:a16="http://schemas.microsoft.com/office/drawing/2014/main" id="{70264A85-37AF-563B-7F77-AF62379D93E0}"/>
                </a:ext>
              </a:extLst>
            </p:cNvPr>
            <p:cNvSpPr/>
            <p:nvPr/>
          </p:nvSpPr>
          <p:spPr>
            <a:xfrm>
              <a:off x="5196022" y="4215411"/>
              <a:ext cx="1910221" cy="1575210"/>
            </a:xfrm>
            <a:custGeom>
              <a:avLst/>
              <a:gdLst>
                <a:gd name="f0" fmla="val 10800000"/>
                <a:gd name="f1" fmla="val 5400000"/>
                <a:gd name="f2" fmla="val 180"/>
                <a:gd name="f3" fmla="val w"/>
                <a:gd name="f4" fmla="val h"/>
                <a:gd name="f5" fmla="val 0"/>
                <a:gd name="f6" fmla="val 1857398"/>
                <a:gd name="f7" fmla="val 1575206"/>
                <a:gd name="f8" fmla="val 787603"/>
                <a:gd name="f9" fmla="val 450036"/>
                <a:gd name="f10" fmla="val 1407362"/>
                <a:gd name="f11" fmla="+- 0 0 -90"/>
                <a:gd name="f12" fmla="*/ f3 1 1857398"/>
                <a:gd name="f13" fmla="*/ f4 1 1575206"/>
                <a:gd name="f14" fmla="+- f7 0 f5"/>
                <a:gd name="f15" fmla="+- f6 0 f5"/>
                <a:gd name="f16" fmla="*/ f11 f0 1"/>
                <a:gd name="f17" fmla="*/ f15 1 1857398"/>
                <a:gd name="f18" fmla="*/ f14 1 1575206"/>
                <a:gd name="f19" fmla="*/ 0 f15 1"/>
                <a:gd name="f20" fmla="*/ 787603 f14 1"/>
                <a:gd name="f21" fmla="*/ 450036 f15 1"/>
                <a:gd name="f22" fmla="*/ 0 f14 1"/>
                <a:gd name="f23" fmla="*/ 1407362 f15 1"/>
                <a:gd name="f24" fmla="*/ 1857398 f15 1"/>
                <a:gd name="f25" fmla="*/ 1575206 f14 1"/>
                <a:gd name="f26" fmla="*/ f16 1 f2"/>
                <a:gd name="f27" fmla="*/ f19 1 1857398"/>
                <a:gd name="f28" fmla="*/ f20 1 1575206"/>
                <a:gd name="f29" fmla="*/ f21 1 1857398"/>
                <a:gd name="f30" fmla="*/ f22 1 1575206"/>
                <a:gd name="f31" fmla="*/ f23 1 1857398"/>
                <a:gd name="f32" fmla="*/ f24 1 1857398"/>
                <a:gd name="f33" fmla="*/ f25 1 1575206"/>
                <a:gd name="f34" fmla="*/ f5 1 f17"/>
                <a:gd name="f35" fmla="*/ f6 1 f17"/>
                <a:gd name="f36" fmla="*/ f5 1 f18"/>
                <a:gd name="f37" fmla="*/ f7 1 f18"/>
                <a:gd name="f38" fmla="+- f26 0 f1"/>
                <a:gd name="f39" fmla="*/ f27 1 f17"/>
                <a:gd name="f40" fmla="*/ f28 1 f18"/>
                <a:gd name="f41" fmla="*/ f29 1 f17"/>
                <a:gd name="f42" fmla="*/ f30 1 f18"/>
                <a:gd name="f43" fmla="*/ f31 1 f17"/>
                <a:gd name="f44" fmla="*/ f32 1 f17"/>
                <a:gd name="f45" fmla="*/ f33 1 f18"/>
                <a:gd name="f46" fmla="*/ f34 f12 1"/>
                <a:gd name="f47" fmla="*/ f35 f12 1"/>
                <a:gd name="f48" fmla="*/ f37 f13 1"/>
                <a:gd name="f49" fmla="*/ f36 f13 1"/>
                <a:gd name="f50" fmla="*/ f39 f12 1"/>
                <a:gd name="f51" fmla="*/ f40 f13 1"/>
                <a:gd name="f52" fmla="*/ f41 f12 1"/>
                <a:gd name="f53" fmla="*/ f42 f13 1"/>
                <a:gd name="f54" fmla="*/ f43 f12 1"/>
                <a:gd name="f55" fmla="*/ f44 f12 1"/>
                <a:gd name="f56" fmla="*/ f45 f13 1"/>
              </a:gdLst>
              <a:ahLst/>
              <a:cxnLst>
                <a:cxn ang="3cd4">
                  <a:pos x="hc" y="t"/>
                </a:cxn>
                <a:cxn ang="0">
                  <a:pos x="r" y="vc"/>
                </a:cxn>
                <a:cxn ang="cd4">
                  <a:pos x="hc" y="b"/>
                </a:cxn>
                <a:cxn ang="cd2">
                  <a:pos x="l" y="vc"/>
                </a:cxn>
                <a:cxn ang="f38">
                  <a:pos x="f50" y="f51"/>
                </a:cxn>
                <a:cxn ang="f38">
                  <a:pos x="f52" y="f53"/>
                </a:cxn>
                <a:cxn ang="f38">
                  <a:pos x="f54" y="f53"/>
                </a:cxn>
                <a:cxn ang="f38">
                  <a:pos x="f55" y="f51"/>
                </a:cxn>
                <a:cxn ang="f38">
                  <a:pos x="f54" y="f56"/>
                </a:cxn>
                <a:cxn ang="f38">
                  <a:pos x="f52" y="f56"/>
                </a:cxn>
                <a:cxn ang="f38">
                  <a:pos x="f50" y="f51"/>
                </a:cxn>
              </a:cxnLst>
              <a:rect l="f46" t="f49" r="f47" b="f48"/>
              <a:pathLst>
                <a:path w="1857398" h="1575206">
                  <a:moveTo>
                    <a:pt x="f5" y="f8"/>
                  </a:moveTo>
                  <a:lnTo>
                    <a:pt x="f9" y="f5"/>
                  </a:lnTo>
                  <a:lnTo>
                    <a:pt x="f10" y="f5"/>
                  </a:lnTo>
                  <a:lnTo>
                    <a:pt x="f6" y="f8"/>
                  </a:lnTo>
                  <a:lnTo>
                    <a:pt x="f10" y="f7"/>
                  </a:lnTo>
                  <a:lnTo>
                    <a:pt x="f9" y="f7"/>
                  </a:lnTo>
                  <a:lnTo>
                    <a:pt x="f5" y="f8"/>
                  </a:lnTo>
                  <a:close/>
                </a:path>
              </a:pathLst>
            </a:custGeom>
            <a:solidFill>
              <a:srgbClr val="00CC00"/>
            </a:solidFill>
            <a:ln w="12701" cap="flat">
              <a:solidFill>
                <a:srgbClr val="FFFFFF"/>
              </a:solidFill>
              <a:prstDash val="solid"/>
              <a:miter/>
            </a:ln>
          </p:spPr>
          <p:txBody>
            <a:bodyPr vert="horz" wrap="square" lIns="282923" tIns="242309" rIns="282923" bIns="242309" anchor="ctr" anchorCtr="1" compatLnSpc="1">
              <a:noAutofit/>
            </a:bodyPr>
            <a:lstStyle/>
            <a:p>
              <a:pPr algn="ctr" defTabSz="545823">
                <a:lnSpc>
                  <a:spcPct val="90000"/>
                </a:lnSpc>
                <a:spcAft>
                  <a:spcPts val="526"/>
                </a:spcAft>
                <a:defRPr sz="1800" b="0" i="0" u="none" strike="noStrike" kern="0" cap="none" spc="0" baseline="0">
                  <a:solidFill>
                    <a:srgbClr val="000000"/>
                  </a:solidFill>
                  <a:uFillTx/>
                </a:defRPr>
              </a:pPr>
              <a:r>
                <a:rPr lang="it-IT" sz="1228">
                  <a:solidFill>
                    <a:srgbClr val="000000"/>
                  </a:solidFill>
                  <a:latin typeface="Calibri"/>
                </a:rPr>
                <a:t>APPRENDISTATO</a:t>
              </a:r>
            </a:p>
          </p:txBody>
        </p:sp>
        <p:sp>
          <p:nvSpPr>
            <p:cNvPr id="20" name="Figura a mano libera: forma 19">
              <a:extLst>
                <a:ext uri="{FF2B5EF4-FFF2-40B4-BE49-F238E27FC236}">
                  <a16:creationId xmlns:a16="http://schemas.microsoft.com/office/drawing/2014/main" id="{6EE76F47-1477-30EC-A8BD-8C39DCF568C8}"/>
                </a:ext>
              </a:extLst>
            </p:cNvPr>
            <p:cNvSpPr/>
            <p:nvPr/>
          </p:nvSpPr>
          <p:spPr>
            <a:xfrm>
              <a:off x="5214320" y="2307506"/>
              <a:ext cx="1820799" cy="1575209"/>
            </a:xfrm>
            <a:custGeom>
              <a:avLst/>
              <a:gdLst>
                <a:gd name="f0" fmla="val 10800000"/>
                <a:gd name="f1" fmla="val 5400000"/>
                <a:gd name="f2" fmla="val 180"/>
                <a:gd name="f3" fmla="val w"/>
                <a:gd name="f4" fmla="val h"/>
                <a:gd name="f5" fmla="val 0"/>
                <a:gd name="f6" fmla="val 1820800"/>
                <a:gd name="f7" fmla="val 1575206"/>
                <a:gd name="f8" fmla="val 787603"/>
                <a:gd name="f9" fmla="val 450036"/>
                <a:gd name="f10" fmla="val 1370764"/>
                <a:gd name="f11" fmla="+- 0 0 -90"/>
                <a:gd name="f12" fmla="*/ f3 1 1820800"/>
                <a:gd name="f13" fmla="*/ f4 1 1575206"/>
                <a:gd name="f14" fmla="+- f7 0 f5"/>
                <a:gd name="f15" fmla="+- f6 0 f5"/>
                <a:gd name="f16" fmla="*/ f11 f0 1"/>
                <a:gd name="f17" fmla="*/ f15 1 1820800"/>
                <a:gd name="f18" fmla="*/ f14 1 1575206"/>
                <a:gd name="f19" fmla="*/ 0 f15 1"/>
                <a:gd name="f20" fmla="*/ 787603 f14 1"/>
                <a:gd name="f21" fmla="*/ 450036 f15 1"/>
                <a:gd name="f22" fmla="*/ 0 f14 1"/>
                <a:gd name="f23" fmla="*/ 1370764 f15 1"/>
                <a:gd name="f24" fmla="*/ 1820800 f15 1"/>
                <a:gd name="f25" fmla="*/ 1575206 f14 1"/>
                <a:gd name="f26" fmla="*/ f16 1 f2"/>
                <a:gd name="f27" fmla="*/ f19 1 1820800"/>
                <a:gd name="f28" fmla="*/ f20 1 1575206"/>
                <a:gd name="f29" fmla="*/ f21 1 1820800"/>
                <a:gd name="f30" fmla="*/ f22 1 1575206"/>
                <a:gd name="f31" fmla="*/ f23 1 1820800"/>
                <a:gd name="f32" fmla="*/ f24 1 1820800"/>
                <a:gd name="f33" fmla="*/ f25 1 1575206"/>
                <a:gd name="f34" fmla="*/ f5 1 f17"/>
                <a:gd name="f35" fmla="*/ f6 1 f17"/>
                <a:gd name="f36" fmla="*/ f5 1 f18"/>
                <a:gd name="f37" fmla="*/ f7 1 f18"/>
                <a:gd name="f38" fmla="+- f26 0 f1"/>
                <a:gd name="f39" fmla="*/ f27 1 f17"/>
                <a:gd name="f40" fmla="*/ f28 1 f18"/>
                <a:gd name="f41" fmla="*/ f29 1 f17"/>
                <a:gd name="f42" fmla="*/ f30 1 f18"/>
                <a:gd name="f43" fmla="*/ f31 1 f17"/>
                <a:gd name="f44" fmla="*/ f32 1 f17"/>
                <a:gd name="f45" fmla="*/ f33 1 f18"/>
                <a:gd name="f46" fmla="*/ f34 f12 1"/>
                <a:gd name="f47" fmla="*/ f35 f12 1"/>
                <a:gd name="f48" fmla="*/ f37 f13 1"/>
                <a:gd name="f49" fmla="*/ f36 f13 1"/>
                <a:gd name="f50" fmla="*/ f39 f12 1"/>
                <a:gd name="f51" fmla="*/ f40 f13 1"/>
                <a:gd name="f52" fmla="*/ f41 f12 1"/>
                <a:gd name="f53" fmla="*/ f42 f13 1"/>
                <a:gd name="f54" fmla="*/ f43 f12 1"/>
                <a:gd name="f55" fmla="*/ f44 f12 1"/>
                <a:gd name="f56" fmla="*/ f45 f13 1"/>
              </a:gdLst>
              <a:ahLst/>
              <a:cxnLst>
                <a:cxn ang="3cd4">
                  <a:pos x="hc" y="t"/>
                </a:cxn>
                <a:cxn ang="0">
                  <a:pos x="r" y="vc"/>
                </a:cxn>
                <a:cxn ang="cd4">
                  <a:pos x="hc" y="b"/>
                </a:cxn>
                <a:cxn ang="cd2">
                  <a:pos x="l" y="vc"/>
                </a:cxn>
                <a:cxn ang="f38">
                  <a:pos x="f50" y="f51"/>
                </a:cxn>
                <a:cxn ang="f38">
                  <a:pos x="f52" y="f53"/>
                </a:cxn>
                <a:cxn ang="f38">
                  <a:pos x="f54" y="f53"/>
                </a:cxn>
                <a:cxn ang="f38">
                  <a:pos x="f55" y="f51"/>
                </a:cxn>
                <a:cxn ang="f38">
                  <a:pos x="f54" y="f56"/>
                </a:cxn>
                <a:cxn ang="f38">
                  <a:pos x="f52" y="f56"/>
                </a:cxn>
                <a:cxn ang="f38">
                  <a:pos x="f50" y="f51"/>
                </a:cxn>
              </a:cxnLst>
              <a:rect l="f46" t="f49" r="f47" b="f48"/>
              <a:pathLst>
                <a:path w="1820800" h="1575206">
                  <a:moveTo>
                    <a:pt x="f5" y="f8"/>
                  </a:moveTo>
                  <a:lnTo>
                    <a:pt x="f9" y="f5"/>
                  </a:lnTo>
                  <a:lnTo>
                    <a:pt x="f10" y="f5"/>
                  </a:lnTo>
                  <a:lnTo>
                    <a:pt x="f6" y="f8"/>
                  </a:lnTo>
                  <a:lnTo>
                    <a:pt x="f10" y="f7"/>
                  </a:lnTo>
                  <a:lnTo>
                    <a:pt x="f9" y="f7"/>
                  </a:lnTo>
                  <a:lnTo>
                    <a:pt x="f5" y="f8"/>
                  </a:lnTo>
                  <a:close/>
                </a:path>
              </a:pathLst>
            </a:custGeom>
            <a:solidFill>
              <a:srgbClr val="C55A11"/>
            </a:solidFill>
            <a:ln w="12701" cap="flat">
              <a:solidFill>
                <a:srgbClr val="FFFFFF"/>
              </a:solidFill>
              <a:prstDash val="solid"/>
              <a:miter/>
            </a:ln>
          </p:spPr>
          <p:txBody>
            <a:bodyPr vert="horz" wrap="square" lIns="280252" tIns="244555" rIns="280252" bIns="244555" anchor="ctr" anchorCtr="1" compatLnSpc="1">
              <a:noAutofit/>
            </a:bodyPr>
            <a:lstStyle/>
            <a:p>
              <a:pPr algn="ctr" defTabSz="545823">
                <a:lnSpc>
                  <a:spcPct val="90000"/>
                </a:lnSpc>
                <a:spcAft>
                  <a:spcPts val="526"/>
                </a:spcAft>
                <a:defRPr sz="1800" b="0" i="0" u="none" strike="noStrike" kern="0" cap="none" spc="0" baseline="0">
                  <a:solidFill>
                    <a:srgbClr val="000000"/>
                  </a:solidFill>
                  <a:uFillTx/>
                </a:defRPr>
              </a:pPr>
              <a:r>
                <a:rPr lang="it-IT" sz="1228">
                  <a:solidFill>
                    <a:srgbClr val="FFFFFF"/>
                  </a:solidFill>
                  <a:latin typeface="Calibri"/>
                </a:rPr>
                <a:t>ISTRUZIONE PROFESSIONALE</a:t>
              </a:r>
            </a:p>
          </p:txBody>
        </p:sp>
      </p:grpSp>
      <p:sp>
        <p:nvSpPr>
          <p:cNvPr id="22" name="CasellaDiTesto 21">
            <a:extLst>
              <a:ext uri="{FF2B5EF4-FFF2-40B4-BE49-F238E27FC236}">
                <a16:creationId xmlns:a16="http://schemas.microsoft.com/office/drawing/2014/main" id="{8E35B87F-3C41-4898-B180-5D4CB8F3DE83}"/>
              </a:ext>
            </a:extLst>
          </p:cNvPr>
          <p:cNvSpPr txBox="1"/>
          <p:nvPr/>
        </p:nvSpPr>
        <p:spPr>
          <a:xfrm>
            <a:off x="436412" y="361074"/>
            <a:ext cx="9787087" cy="584775"/>
          </a:xfrm>
          <a:prstGeom prst="rect">
            <a:avLst/>
          </a:prstGeom>
          <a:noFill/>
        </p:spPr>
        <p:txBody>
          <a:bodyPr wrap="square">
            <a:spAutoFit/>
          </a:bodyPr>
          <a:lstStyle/>
          <a:p>
            <a:pPr algn="ctr"/>
            <a:r>
              <a:rPr lang="it-IT" sz="3200" b="1" cap="all">
                <a:solidFill>
                  <a:srgbClr val="0070C0"/>
                </a:solidFill>
              </a:rPr>
              <a:t>Costruire la filiera VET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 name="Titolo 1">
            <a:extLst>
              <a:ext uri="{FF2B5EF4-FFF2-40B4-BE49-F238E27FC236}">
                <a16:creationId xmlns:a16="http://schemas.microsoft.com/office/drawing/2014/main" id="{6B997428-47E5-ED4A-94A5-986E71B3892D}"/>
              </a:ext>
            </a:extLst>
          </p:cNvPr>
          <p:cNvSpPr txBox="1">
            <a:spLocks/>
          </p:cNvSpPr>
          <p:nvPr/>
        </p:nvSpPr>
        <p:spPr>
          <a:xfrm>
            <a:off x="247489" y="295221"/>
            <a:ext cx="10189455" cy="619323"/>
          </a:xfrm>
          <a:prstGeom prst="rect">
            <a:avLst/>
          </a:prstGeom>
          <a:noFill/>
          <a:ln>
            <a:noFill/>
          </a:ln>
        </p:spPr>
        <p:txBody>
          <a:bodyPr spcFirstLastPara="1" wrap="square" lIns="116777" tIns="116777" rIns="116777" bIns="11677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algn="ctr"/>
            <a:r>
              <a:rPr lang="it-IT" sz="3200" cap="all" dirty="0">
                <a:solidFill>
                  <a:srgbClr val="C00000"/>
                </a:solidFill>
                <a:latin typeface="Calibri" panose="020F0502020204030204" pitchFamily="34" charset="0"/>
                <a:cs typeface="Calibri" panose="020F0502020204030204" pitchFamily="34" charset="0"/>
              </a:rPr>
              <a:t>I Nuovi istituti professionali </a:t>
            </a:r>
          </a:p>
          <a:p>
            <a:pPr algn="ctr"/>
            <a:r>
              <a:rPr lang="it-IT" sz="3200" cap="all" dirty="0">
                <a:solidFill>
                  <a:srgbClr val="C00000"/>
                </a:solidFill>
                <a:latin typeface="Calibri" panose="020F0502020204030204" pitchFamily="34" charset="0"/>
                <a:cs typeface="Calibri" panose="020F0502020204030204" pitchFamily="34" charset="0"/>
              </a:rPr>
              <a:t>Come scuole territoriali dell’innovazione</a:t>
            </a:r>
          </a:p>
          <a:p>
            <a:pPr algn="ctr"/>
            <a:endParaRPr lang="it-IT" sz="2800" dirty="0">
              <a:solidFill>
                <a:srgbClr val="C00000"/>
              </a:solidFill>
              <a:latin typeface="Calibri" panose="020F0502020204030204" pitchFamily="34" charset="0"/>
              <a:cs typeface="Calibri" panose="020F0502020204030204" pitchFamily="34" charset="0"/>
            </a:endParaRPr>
          </a:p>
          <a:p>
            <a:pPr algn="ctr"/>
            <a:endParaRPr lang="it-IT" sz="2800" dirty="0">
              <a:solidFill>
                <a:schemeClr val="tx2">
                  <a:lumMod val="75000"/>
                </a:schemeClr>
              </a:solidFill>
              <a:latin typeface="Calibri" panose="020F0502020204030204" pitchFamily="34" charset="0"/>
              <a:cs typeface="Calibri" panose="020F0502020204030204" pitchFamily="34" charset="0"/>
            </a:endParaRPr>
          </a:p>
        </p:txBody>
      </p:sp>
      <p:sp>
        <p:nvSpPr>
          <p:cNvPr id="12" name="CasellaDiTesto 11">
            <a:extLst>
              <a:ext uri="{FF2B5EF4-FFF2-40B4-BE49-F238E27FC236}">
                <a16:creationId xmlns:a16="http://schemas.microsoft.com/office/drawing/2014/main" id="{50C87CC9-7CB0-448B-9557-F5129809FA0F}"/>
              </a:ext>
            </a:extLst>
          </p:cNvPr>
          <p:cNvSpPr txBox="1"/>
          <p:nvPr/>
        </p:nvSpPr>
        <p:spPr>
          <a:xfrm>
            <a:off x="1308100" y="1949450"/>
            <a:ext cx="7848600" cy="267765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txBody>
          <a:bodyPr wrap="square">
            <a:spAutoFit/>
          </a:bodyPr>
          <a:lstStyle/>
          <a:p>
            <a:pPr algn="just"/>
            <a:r>
              <a:rPr lang="it-IT" sz="2400" dirty="0"/>
              <a:t>I percorsi dell’istruzione professionale sono realizzati in scuole territoriali dell'</a:t>
            </a:r>
            <a:r>
              <a:rPr lang="it-IT" sz="2400" b="1" dirty="0"/>
              <a:t>innovazione</a:t>
            </a:r>
            <a:r>
              <a:rPr lang="it-IT" sz="2400" dirty="0"/>
              <a:t>, aperte e concepite come </a:t>
            </a:r>
            <a:r>
              <a:rPr lang="it-IT" sz="2400" b="1" dirty="0"/>
              <a:t>laboratori di ricerca</a:t>
            </a:r>
            <a:r>
              <a:rPr lang="it-IT" sz="2400" dirty="0"/>
              <a:t>, sperimentazione ed innovazione didattica dove si attua la </a:t>
            </a:r>
            <a:r>
              <a:rPr lang="it-IT" sz="2400" b="1" dirty="0"/>
              <a:t> personalizzazione  </a:t>
            </a:r>
            <a:r>
              <a:rPr lang="it-IT" sz="2400" dirty="0"/>
              <a:t>dell’istruzione al fine di consentire ad ogni studentessa e ad ogni studente di rafforzare e innalzare le proprie competenze per l'apprendimento permanente.</a:t>
            </a:r>
          </a:p>
        </p:txBody>
      </p:sp>
      <p:sp>
        <p:nvSpPr>
          <p:cNvPr id="9" name="CasellaDiTesto 8">
            <a:extLst>
              <a:ext uri="{FF2B5EF4-FFF2-40B4-BE49-F238E27FC236}">
                <a16:creationId xmlns:a16="http://schemas.microsoft.com/office/drawing/2014/main" id="{313DC252-24F6-4332-AE30-AEC1AECC1426}"/>
              </a:ext>
            </a:extLst>
          </p:cNvPr>
          <p:cNvSpPr txBox="1"/>
          <p:nvPr/>
        </p:nvSpPr>
        <p:spPr>
          <a:xfrm>
            <a:off x="1384300" y="5018476"/>
            <a:ext cx="8153400" cy="2308324"/>
          </a:xfrm>
          <a:prstGeom prst="rect">
            <a:avLst/>
          </a:prstGeom>
          <a:noFill/>
        </p:spPr>
        <p:txBody>
          <a:bodyPr wrap="square" rtlCol="0">
            <a:spAutoFit/>
          </a:bodyPr>
          <a:lstStyle/>
          <a:p>
            <a:pPr algn="ctr"/>
            <a:r>
              <a:rPr lang="it-IT" sz="3200" b="1">
                <a:solidFill>
                  <a:schemeClr val="accent1">
                    <a:lumMod val="75000"/>
                  </a:schemeClr>
                </a:solidFill>
              </a:rPr>
              <a:t>Dalla norma alla realtà: il dilemma adempimento/rinnovamento</a:t>
            </a:r>
          </a:p>
          <a:p>
            <a:pPr algn="just"/>
            <a:endParaRPr lang="it-IT" sz="2000"/>
          </a:p>
          <a:p>
            <a:pPr algn="just"/>
            <a:r>
              <a:rPr lang="it-IT" sz="2000"/>
              <a:t>«</a:t>
            </a:r>
            <a:r>
              <a:rPr lang="it-IT" sz="2000" i="1"/>
              <a:t>Il rinnovamento consente di andare avanti senza incrementare la dispersione, l’ ansia e il senso di impotenza di fronte alle sfide»</a:t>
            </a:r>
          </a:p>
          <a:p>
            <a:pPr algn="r"/>
            <a:r>
              <a:rPr lang="it-IT" sz="2000"/>
              <a:t>(Dario Nicoli)</a:t>
            </a:r>
          </a:p>
        </p:txBody>
      </p:sp>
      <p:grpSp>
        <p:nvGrpSpPr>
          <p:cNvPr id="5" name="Gruppo 4">
            <a:extLst>
              <a:ext uri="{FF2B5EF4-FFF2-40B4-BE49-F238E27FC236}">
                <a16:creationId xmlns:a16="http://schemas.microsoft.com/office/drawing/2014/main" id="{DE8D72C1-3906-01A1-9AB2-15B131814ED6}"/>
              </a:ext>
            </a:extLst>
          </p:cNvPr>
          <p:cNvGrpSpPr/>
          <p:nvPr/>
        </p:nvGrpSpPr>
        <p:grpSpPr>
          <a:xfrm>
            <a:off x="2567777" y="628320"/>
            <a:ext cx="5400" cy="360"/>
            <a:chOff x="2567777" y="628320"/>
            <a:chExt cx="5400" cy="360"/>
          </a:xfrm>
        </p:grpSpPr>
        <mc:AlternateContent xmlns:mc="http://schemas.openxmlformats.org/markup-compatibility/2006" xmlns:p14="http://schemas.microsoft.com/office/powerpoint/2010/main">
          <mc:Choice Requires="p14">
            <p:contentPart p14:bwMode="auto" r:id="rId3">
              <p14:nvContentPartPr>
                <p14:cNvPr id="2" name="Input penna 1">
                  <a:extLst>
                    <a:ext uri="{FF2B5EF4-FFF2-40B4-BE49-F238E27FC236}">
                      <a16:creationId xmlns:a16="http://schemas.microsoft.com/office/drawing/2014/main" id="{8A45B8FF-3FCC-C45E-6ECA-B2789A368D81}"/>
                    </a:ext>
                  </a:extLst>
                </p14:cNvPr>
                <p14:cNvContentPartPr/>
                <p14:nvPr/>
              </p14:nvContentPartPr>
              <p14:xfrm>
                <a:off x="2567777" y="628320"/>
                <a:ext cx="360" cy="360"/>
              </p14:xfrm>
            </p:contentPart>
          </mc:Choice>
          <mc:Fallback xmlns="">
            <p:pic>
              <p:nvPicPr>
                <p:cNvPr id="2" name="Input penna 1">
                  <a:extLst>
                    <a:ext uri="{FF2B5EF4-FFF2-40B4-BE49-F238E27FC236}">
                      <a16:creationId xmlns:a16="http://schemas.microsoft.com/office/drawing/2014/main" id="{8A45B8FF-3FCC-C45E-6ECA-B2789A368D81}"/>
                    </a:ext>
                  </a:extLst>
                </p:cNvPr>
                <p:cNvPicPr/>
                <p:nvPr/>
              </p:nvPicPr>
              <p:blipFill>
                <a:blip r:embed="rId4"/>
                <a:stretch>
                  <a:fillRect/>
                </a:stretch>
              </p:blipFill>
              <p:spPr>
                <a:xfrm>
                  <a:off x="2559137" y="6193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put penna 2">
                  <a:extLst>
                    <a:ext uri="{FF2B5EF4-FFF2-40B4-BE49-F238E27FC236}">
                      <a16:creationId xmlns:a16="http://schemas.microsoft.com/office/drawing/2014/main" id="{D590FD11-971A-3948-E6B6-740F0DB375E2}"/>
                    </a:ext>
                  </a:extLst>
                </p14:cNvPr>
                <p14:cNvContentPartPr/>
                <p14:nvPr/>
              </p14:nvContentPartPr>
              <p14:xfrm>
                <a:off x="2572817" y="628320"/>
                <a:ext cx="360" cy="360"/>
              </p14:xfrm>
            </p:contentPart>
          </mc:Choice>
          <mc:Fallback xmlns="">
            <p:pic>
              <p:nvPicPr>
                <p:cNvPr id="3" name="Input penna 2">
                  <a:extLst>
                    <a:ext uri="{FF2B5EF4-FFF2-40B4-BE49-F238E27FC236}">
                      <a16:creationId xmlns:a16="http://schemas.microsoft.com/office/drawing/2014/main" id="{D590FD11-971A-3948-E6B6-740F0DB375E2}"/>
                    </a:ext>
                  </a:extLst>
                </p:cNvPr>
                <p:cNvPicPr/>
                <p:nvPr/>
              </p:nvPicPr>
              <p:blipFill>
                <a:blip r:embed="rId4"/>
                <a:stretch>
                  <a:fillRect/>
                </a:stretch>
              </p:blipFill>
              <p:spPr>
                <a:xfrm>
                  <a:off x="2564177" y="61932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6" name="Input penna 5">
                <a:extLst>
                  <a:ext uri="{FF2B5EF4-FFF2-40B4-BE49-F238E27FC236}">
                    <a16:creationId xmlns:a16="http://schemas.microsoft.com/office/drawing/2014/main" id="{734BB166-C0B4-6EF6-6A84-B51EDA4CBC92}"/>
                  </a:ext>
                </a:extLst>
              </p14:cNvPr>
              <p14:cNvContentPartPr/>
              <p14:nvPr/>
            </p14:nvContentPartPr>
            <p14:xfrm>
              <a:off x="2653817" y="708240"/>
              <a:ext cx="360" cy="360"/>
            </p14:xfrm>
          </p:contentPart>
        </mc:Choice>
        <mc:Fallback xmlns="">
          <p:pic>
            <p:nvPicPr>
              <p:cNvPr id="6" name="Input penna 5">
                <a:extLst>
                  <a:ext uri="{FF2B5EF4-FFF2-40B4-BE49-F238E27FC236}">
                    <a16:creationId xmlns:a16="http://schemas.microsoft.com/office/drawing/2014/main" id="{734BB166-C0B4-6EF6-6A84-B51EDA4CBC92}"/>
                  </a:ext>
                </a:extLst>
              </p:cNvPr>
              <p:cNvPicPr/>
              <p:nvPr/>
            </p:nvPicPr>
            <p:blipFill>
              <a:blip r:embed="rId4"/>
              <a:stretch>
                <a:fillRect/>
              </a:stretch>
            </p:blipFill>
            <p:spPr>
              <a:xfrm>
                <a:off x="2644817" y="699600"/>
                <a:ext cx="18000" cy="18000"/>
              </a:xfrm>
              <a:prstGeom prst="rect">
                <a:avLst/>
              </a:prstGeom>
            </p:spPr>
          </p:pic>
        </mc:Fallback>
      </mc:AlternateContent>
    </p:spTree>
    <p:extLst>
      <p:ext uri="{BB962C8B-B14F-4D97-AF65-F5344CB8AC3E}">
        <p14:creationId xmlns:p14="http://schemas.microsoft.com/office/powerpoint/2010/main" val="1876706642"/>
      </p:ext>
    </p:extLst>
  </p:cSld>
  <p:clrMapOvr>
    <a:masterClrMapping/>
  </p:clrMapOvr>
  <mc:AlternateContent xmlns:mc="http://schemas.openxmlformats.org/markup-compatibility/2006" xmlns:p14="http://schemas.microsoft.com/office/powerpoint/2010/main">
    <mc:Choice Requires="p14">
      <p:transition p14:dur="10" advClick="0" advTm="83963"/>
    </mc:Choice>
    <mc:Fallback xmlns="">
      <p:transition advClick="0" advTm="8396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 name="Titolo 1">
            <a:extLst>
              <a:ext uri="{FF2B5EF4-FFF2-40B4-BE49-F238E27FC236}">
                <a16:creationId xmlns:a16="http://schemas.microsoft.com/office/drawing/2014/main" id="{6B997428-47E5-ED4A-94A5-986E71B3892D}"/>
              </a:ext>
            </a:extLst>
          </p:cNvPr>
          <p:cNvSpPr txBox="1">
            <a:spLocks/>
          </p:cNvSpPr>
          <p:nvPr/>
        </p:nvSpPr>
        <p:spPr>
          <a:xfrm>
            <a:off x="247489" y="295221"/>
            <a:ext cx="10189455" cy="619323"/>
          </a:xfrm>
          <a:prstGeom prst="rect">
            <a:avLst/>
          </a:prstGeom>
          <a:noFill/>
          <a:ln>
            <a:noFill/>
          </a:ln>
        </p:spPr>
        <p:txBody>
          <a:bodyPr spcFirstLastPara="1" wrap="square" lIns="116777" tIns="116777" rIns="116777" bIns="11677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algn="ctr"/>
            <a:r>
              <a:rPr lang="it-IT" sz="3200" cap="all">
                <a:solidFill>
                  <a:srgbClr val="C00000"/>
                </a:solidFill>
                <a:latin typeface="Calibri" panose="020F0502020204030204" pitchFamily="34" charset="0"/>
                <a:cs typeface="Calibri" panose="020F0502020204030204" pitchFamily="34" charset="0"/>
              </a:rPr>
              <a:t>I Nuovi istituti professionali</a:t>
            </a:r>
          </a:p>
          <a:p>
            <a:pPr algn="ctr"/>
            <a:r>
              <a:rPr lang="it-IT" sz="2800">
                <a:solidFill>
                  <a:srgbClr val="C00000"/>
                </a:solidFill>
                <a:latin typeface="Calibri" panose="020F0502020204030204" pitchFamily="34" charset="0"/>
                <a:cs typeface="Calibri" panose="020F0502020204030204" pitchFamily="34" charset="0"/>
              </a:rPr>
              <a:t>Scuola laboratorio di innovazione e i compiti sfidanti</a:t>
            </a:r>
          </a:p>
        </p:txBody>
      </p:sp>
      <p:sp>
        <p:nvSpPr>
          <p:cNvPr id="2" name="CasellaDiTesto 1">
            <a:extLst>
              <a:ext uri="{FF2B5EF4-FFF2-40B4-BE49-F238E27FC236}">
                <a16:creationId xmlns:a16="http://schemas.microsoft.com/office/drawing/2014/main" id="{D009318D-8403-2A45-9943-1F866DD0F8F3}"/>
              </a:ext>
            </a:extLst>
          </p:cNvPr>
          <p:cNvSpPr txBox="1"/>
          <p:nvPr/>
        </p:nvSpPr>
        <p:spPr>
          <a:xfrm>
            <a:off x="312274" y="5234843"/>
            <a:ext cx="9677400" cy="2000548"/>
          </a:xfrm>
          <a:prstGeom prst="rect">
            <a:avLst/>
          </a:prstGeom>
          <a:noFill/>
        </p:spPr>
        <p:txBody>
          <a:bodyPr wrap="square" rtlCol="0">
            <a:spAutoFit/>
          </a:bodyPr>
          <a:lstStyle/>
          <a:p>
            <a:pPr algn="just"/>
            <a:r>
              <a:rPr lang="it-IT" sz="2400">
                <a:solidFill>
                  <a:srgbClr val="C00000"/>
                </a:solidFill>
              </a:rPr>
              <a:t>N.B. </a:t>
            </a:r>
            <a:r>
              <a:rPr lang="it-IT" sz="2000"/>
              <a:t>L’istruzione professionale </a:t>
            </a:r>
            <a:r>
              <a:rPr lang="it-IT" sz="2000" u="sng"/>
              <a:t>non </a:t>
            </a:r>
            <a:r>
              <a:rPr lang="it-IT" sz="2000"/>
              <a:t>è più – e da molti anni – una scuola che addestra al lavoro per mestieri meramente esecutivi.  I nuovi indirizzi di studio sono stati costruiti in collaborazione con i rappresentanti del mondo del lavoro e delle professioni al fine di raccordare, in modo sistematico, le scuole alle filiere produttive  per assicurare ai diplomati prospettive ampie di </a:t>
            </a:r>
            <a:r>
              <a:rPr lang="it-IT" sz="2000" err="1"/>
              <a:t>occupabilità</a:t>
            </a:r>
            <a:r>
              <a:rPr lang="it-IT" sz="2000"/>
              <a:t> e ulteriori opportunità di specializzazione a livello tecnico superiore.</a:t>
            </a:r>
          </a:p>
        </p:txBody>
      </p:sp>
      <p:sp>
        <p:nvSpPr>
          <p:cNvPr id="6" name="Rettangolo 5">
            <a:extLst>
              <a:ext uri="{FF2B5EF4-FFF2-40B4-BE49-F238E27FC236}">
                <a16:creationId xmlns:a16="http://schemas.microsoft.com/office/drawing/2014/main" id="{B3E2CEFA-C741-4F40-8DD8-4E8433DACFBA}"/>
              </a:ext>
            </a:extLst>
          </p:cNvPr>
          <p:cNvSpPr/>
          <p:nvPr/>
        </p:nvSpPr>
        <p:spPr>
          <a:xfrm>
            <a:off x="841934" y="1734327"/>
            <a:ext cx="9000566" cy="461665"/>
          </a:xfrm>
          <a:prstGeom prst="rect">
            <a:avLst/>
          </a:prstGeom>
        </p:spPr>
        <p:txBody>
          <a:bodyPr wrap="square">
            <a:spAutoFit/>
          </a:bodyPr>
          <a:lstStyle/>
          <a:p>
            <a:pPr algn="ctr" eaLnBrk="1" fontAlgn="auto" hangingPunct="1">
              <a:spcBef>
                <a:spcPts val="0"/>
              </a:spcBef>
              <a:spcAft>
                <a:spcPts val="0"/>
              </a:spcAft>
              <a:defRPr/>
            </a:pPr>
            <a:r>
              <a:rPr lang="it-IT" sz="2400" b="1">
                <a:solidFill>
                  <a:schemeClr val="accent2">
                    <a:lumMod val="50000"/>
                  </a:schemeClr>
                </a:solidFill>
              </a:rPr>
              <a:t>Parola chiave: </a:t>
            </a:r>
            <a:r>
              <a:rPr lang="it-IT" sz="2400" b="1">
                <a:solidFill>
                  <a:srgbClr val="C00000"/>
                </a:solidFill>
              </a:rPr>
              <a:t>PERSONALIZZAZIONE</a:t>
            </a:r>
            <a:r>
              <a:rPr lang="it-IT" sz="2400">
                <a:solidFill>
                  <a:srgbClr val="C00000"/>
                </a:solidFill>
              </a:rPr>
              <a:t> </a:t>
            </a:r>
          </a:p>
        </p:txBody>
      </p:sp>
      <p:sp>
        <p:nvSpPr>
          <p:cNvPr id="3" name="CasellaDiTesto 2">
            <a:extLst>
              <a:ext uri="{FF2B5EF4-FFF2-40B4-BE49-F238E27FC236}">
                <a16:creationId xmlns:a16="http://schemas.microsoft.com/office/drawing/2014/main" id="{7ECD0EBB-F3C7-904A-ADD2-18E449A4D7D3}"/>
              </a:ext>
            </a:extLst>
          </p:cNvPr>
          <p:cNvSpPr txBox="1"/>
          <p:nvPr/>
        </p:nvSpPr>
        <p:spPr>
          <a:xfrm>
            <a:off x="841934" y="2413070"/>
            <a:ext cx="3352800" cy="23083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it-IT"/>
          </a:p>
          <a:p>
            <a:r>
              <a:rPr lang="it-IT"/>
              <a:t>Possibilità per le scuole di declinare il profilo dell’indirizzo di studi in percorsi formativi richiesti dal territorio, utilizzando  gli strumenti dell’autonomia e della flessibilità</a:t>
            </a:r>
          </a:p>
          <a:p>
            <a:endParaRPr lang="it-IT"/>
          </a:p>
        </p:txBody>
      </p:sp>
      <p:sp>
        <p:nvSpPr>
          <p:cNvPr id="10" name="CasellaDiTesto 9">
            <a:extLst>
              <a:ext uri="{FF2B5EF4-FFF2-40B4-BE49-F238E27FC236}">
                <a16:creationId xmlns:a16="http://schemas.microsoft.com/office/drawing/2014/main" id="{4222E24A-9110-CB43-A529-7D6E65C508C5}"/>
              </a:ext>
            </a:extLst>
          </p:cNvPr>
          <p:cNvSpPr txBox="1"/>
          <p:nvPr/>
        </p:nvSpPr>
        <p:spPr>
          <a:xfrm>
            <a:off x="6498668" y="2413070"/>
            <a:ext cx="3505200" cy="23083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lvl="0"/>
            <a:r>
              <a:rPr lang="it-IT"/>
              <a:t>Necessità di personalizzare gli apprendimenti per corrispondere efficacemente alle esigenze degli studenti, attraverso l’elaborazione di un Progetto Formativo Individuale e l’attivazione di metodologie induttive</a:t>
            </a:r>
          </a:p>
          <a:p>
            <a:pPr lvl="0"/>
            <a:endParaRPr lang="it-IT"/>
          </a:p>
        </p:txBody>
      </p:sp>
      <p:cxnSp>
        <p:nvCxnSpPr>
          <p:cNvPr id="13" name="Connettore 2 12">
            <a:extLst>
              <a:ext uri="{FF2B5EF4-FFF2-40B4-BE49-F238E27FC236}">
                <a16:creationId xmlns:a16="http://schemas.microsoft.com/office/drawing/2014/main" id="{62110332-4CF9-B54C-9050-23287CE31C77}"/>
              </a:ext>
            </a:extLst>
          </p:cNvPr>
          <p:cNvCxnSpPr/>
          <p:nvPr/>
        </p:nvCxnSpPr>
        <p:spPr>
          <a:xfrm flipH="1">
            <a:off x="4236962" y="2732562"/>
            <a:ext cx="873116" cy="803979"/>
          </a:xfrm>
          <a:prstGeom prst="straightConnector1">
            <a:avLst/>
          </a:prstGeom>
          <a:ln w="82550">
            <a:solidFill>
              <a:srgbClr val="C00000">
                <a:alpha val="64000"/>
              </a:srgbClr>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F7C5FEAC-8EE0-184B-92BE-0ADCD7CEF3A5}"/>
              </a:ext>
            </a:extLst>
          </p:cNvPr>
          <p:cNvCxnSpPr>
            <a:cxnSpLocks/>
          </p:cNvCxnSpPr>
          <p:nvPr/>
        </p:nvCxnSpPr>
        <p:spPr>
          <a:xfrm>
            <a:off x="5389855" y="2732562"/>
            <a:ext cx="838200" cy="803979"/>
          </a:xfrm>
          <a:prstGeom prst="straightConnector1">
            <a:avLst/>
          </a:prstGeom>
          <a:ln w="82550">
            <a:solidFill>
              <a:srgbClr val="C00000">
                <a:alpha val="64000"/>
              </a:srgbClr>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208009"/>
      </p:ext>
    </p:extLst>
  </p:cSld>
  <p:clrMapOvr>
    <a:masterClrMapping/>
  </p:clrMapOvr>
  <mc:AlternateContent xmlns:mc="http://schemas.openxmlformats.org/markup-compatibility/2006" xmlns:p14="http://schemas.microsoft.com/office/powerpoint/2010/main">
    <mc:Choice Requires="p14">
      <p:transition p14:dur="10" advClick="0" advTm="83963"/>
    </mc:Choice>
    <mc:Fallback xmlns="">
      <p:transition advClick="0" advTm="8396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BC50F54-843B-40CA-BAF5-6C39234102CD}"/>
              </a:ext>
            </a:extLst>
          </p:cNvPr>
          <p:cNvSpPr txBox="1"/>
          <p:nvPr/>
        </p:nvSpPr>
        <p:spPr>
          <a:xfrm>
            <a:off x="402249" y="837428"/>
            <a:ext cx="2628900" cy="646331"/>
          </a:xfrm>
          <a:prstGeom prst="rect">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spcBef>
                <a:spcPts val="600"/>
              </a:spcBef>
              <a:spcAft>
                <a:spcPts val="600"/>
              </a:spcAft>
            </a:pPr>
            <a:r>
              <a:rPr lang="it-IT" b="1"/>
              <a:t>Declinazione del profilo unitario in percorsi</a:t>
            </a:r>
          </a:p>
        </p:txBody>
      </p:sp>
      <p:sp>
        <p:nvSpPr>
          <p:cNvPr id="5" name="Rettangolo 4">
            <a:extLst>
              <a:ext uri="{FF2B5EF4-FFF2-40B4-BE49-F238E27FC236}">
                <a16:creationId xmlns:a16="http://schemas.microsoft.com/office/drawing/2014/main" id="{5B5DD9A8-A29F-401B-A8C8-33287CE6A98B}"/>
              </a:ext>
            </a:extLst>
          </p:cNvPr>
          <p:cNvSpPr/>
          <p:nvPr/>
        </p:nvSpPr>
        <p:spPr>
          <a:xfrm>
            <a:off x="7621954" y="2333592"/>
            <a:ext cx="2514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a:t>Raccordi con la </a:t>
            </a:r>
            <a:r>
              <a:rPr lang="it-IT" sz="2000" err="1"/>
              <a:t>IeFP</a:t>
            </a:r>
            <a:endParaRPr lang="it-IT" sz="2000"/>
          </a:p>
        </p:txBody>
      </p:sp>
      <p:sp>
        <p:nvSpPr>
          <p:cNvPr id="6" name="Rettangolo 5">
            <a:extLst>
              <a:ext uri="{FF2B5EF4-FFF2-40B4-BE49-F238E27FC236}">
                <a16:creationId xmlns:a16="http://schemas.microsoft.com/office/drawing/2014/main" id="{181A3513-DE8B-42BC-AE7C-DE8F6A4F3811}"/>
              </a:ext>
            </a:extLst>
          </p:cNvPr>
          <p:cNvSpPr/>
          <p:nvPr/>
        </p:nvSpPr>
        <p:spPr>
          <a:xfrm>
            <a:off x="3981450" y="531667"/>
            <a:ext cx="2514600" cy="9144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a:t>Personalizzazione</a:t>
            </a:r>
          </a:p>
        </p:txBody>
      </p:sp>
      <p:sp>
        <p:nvSpPr>
          <p:cNvPr id="8" name="Rettangolo 7">
            <a:extLst>
              <a:ext uri="{FF2B5EF4-FFF2-40B4-BE49-F238E27FC236}">
                <a16:creationId xmlns:a16="http://schemas.microsoft.com/office/drawing/2014/main" id="{9CE90944-F20C-4653-BFF4-6A74BE015125}"/>
              </a:ext>
            </a:extLst>
          </p:cNvPr>
          <p:cNvSpPr/>
          <p:nvPr/>
        </p:nvSpPr>
        <p:spPr>
          <a:xfrm>
            <a:off x="375139" y="2333592"/>
            <a:ext cx="2514600"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t>Autonomia e flessibilità</a:t>
            </a:r>
          </a:p>
        </p:txBody>
      </p:sp>
      <p:sp>
        <p:nvSpPr>
          <p:cNvPr id="9" name="Rettangolo 8">
            <a:extLst>
              <a:ext uri="{FF2B5EF4-FFF2-40B4-BE49-F238E27FC236}">
                <a16:creationId xmlns:a16="http://schemas.microsoft.com/office/drawing/2014/main" id="{F5306345-9C8C-472D-80B9-F819B06CD4B0}"/>
              </a:ext>
            </a:extLst>
          </p:cNvPr>
          <p:cNvSpPr/>
          <p:nvPr/>
        </p:nvSpPr>
        <p:spPr>
          <a:xfrm>
            <a:off x="457201" y="4077976"/>
            <a:ext cx="2514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t>Didattica per </a:t>
            </a:r>
            <a:r>
              <a:rPr lang="it-IT" b="1" err="1"/>
              <a:t>UdA</a:t>
            </a:r>
            <a:endParaRPr lang="it-IT" b="1"/>
          </a:p>
        </p:txBody>
      </p:sp>
      <p:sp>
        <p:nvSpPr>
          <p:cNvPr id="10" name="Rettangolo 9">
            <a:extLst>
              <a:ext uri="{FF2B5EF4-FFF2-40B4-BE49-F238E27FC236}">
                <a16:creationId xmlns:a16="http://schemas.microsoft.com/office/drawing/2014/main" id="{3DC332A5-AA0F-4205-9DDD-64832FD12835}"/>
              </a:ext>
            </a:extLst>
          </p:cNvPr>
          <p:cNvSpPr/>
          <p:nvPr/>
        </p:nvSpPr>
        <p:spPr>
          <a:xfrm>
            <a:off x="375139" y="5804672"/>
            <a:ext cx="25146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a:solidFill>
                  <a:srgbClr val="FFFF00"/>
                </a:solidFill>
              </a:rPr>
              <a:t>Inclusione</a:t>
            </a:r>
          </a:p>
        </p:txBody>
      </p:sp>
      <p:sp>
        <p:nvSpPr>
          <p:cNvPr id="11" name="Rettangolo 10">
            <a:extLst>
              <a:ext uri="{FF2B5EF4-FFF2-40B4-BE49-F238E27FC236}">
                <a16:creationId xmlns:a16="http://schemas.microsoft.com/office/drawing/2014/main" id="{34CB1DB9-70E8-4D8E-8BC6-B98FAE6BF9BA}"/>
              </a:ext>
            </a:extLst>
          </p:cNvPr>
          <p:cNvSpPr/>
          <p:nvPr/>
        </p:nvSpPr>
        <p:spPr>
          <a:xfrm>
            <a:off x="7621954" y="4043879"/>
            <a:ext cx="2514600" cy="9144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solidFill>
                  <a:schemeClr val="tx2">
                    <a:lumMod val="75000"/>
                  </a:schemeClr>
                </a:solidFill>
              </a:rPr>
              <a:t>Alternanza/PCTO</a:t>
            </a:r>
          </a:p>
        </p:txBody>
      </p:sp>
      <p:sp>
        <p:nvSpPr>
          <p:cNvPr id="12" name="Rettangolo 11">
            <a:extLst>
              <a:ext uri="{FF2B5EF4-FFF2-40B4-BE49-F238E27FC236}">
                <a16:creationId xmlns:a16="http://schemas.microsoft.com/office/drawing/2014/main" id="{5BD05E13-E457-45AD-985F-CC7F824A0459}"/>
              </a:ext>
            </a:extLst>
          </p:cNvPr>
          <p:cNvSpPr/>
          <p:nvPr/>
        </p:nvSpPr>
        <p:spPr>
          <a:xfrm>
            <a:off x="7553570" y="649805"/>
            <a:ext cx="2514600"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solidFill>
                  <a:schemeClr val="accent1">
                    <a:lumMod val="50000"/>
                  </a:schemeClr>
                </a:solidFill>
              </a:rPr>
              <a:t>Progettazione didattica per competenze</a:t>
            </a:r>
          </a:p>
        </p:txBody>
      </p:sp>
      <p:sp>
        <p:nvSpPr>
          <p:cNvPr id="13" name="Rettangolo 12">
            <a:extLst>
              <a:ext uri="{FF2B5EF4-FFF2-40B4-BE49-F238E27FC236}">
                <a16:creationId xmlns:a16="http://schemas.microsoft.com/office/drawing/2014/main" id="{87E2504A-5C69-41E3-902D-56D3366BA10E}"/>
              </a:ext>
            </a:extLst>
          </p:cNvPr>
          <p:cNvSpPr/>
          <p:nvPr/>
        </p:nvSpPr>
        <p:spPr>
          <a:xfrm>
            <a:off x="7587762" y="6030607"/>
            <a:ext cx="25146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a:solidFill>
                  <a:schemeClr val="bg1"/>
                </a:solidFill>
              </a:rPr>
              <a:t>Reti territoriali</a:t>
            </a:r>
          </a:p>
        </p:txBody>
      </p:sp>
      <p:sp>
        <p:nvSpPr>
          <p:cNvPr id="14" name="Rettangolo 13">
            <a:extLst>
              <a:ext uri="{FF2B5EF4-FFF2-40B4-BE49-F238E27FC236}">
                <a16:creationId xmlns:a16="http://schemas.microsoft.com/office/drawing/2014/main" id="{2C115F60-8497-42BE-9871-8FEDC6C607FF}"/>
              </a:ext>
            </a:extLst>
          </p:cNvPr>
          <p:cNvSpPr/>
          <p:nvPr/>
        </p:nvSpPr>
        <p:spPr>
          <a:xfrm>
            <a:off x="3981450" y="6054093"/>
            <a:ext cx="2514600" cy="1329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a:t>Quadri orari e accorpamento degli insegnamenti per assi culturali</a:t>
            </a:r>
          </a:p>
        </p:txBody>
      </p:sp>
      <p:sp>
        <p:nvSpPr>
          <p:cNvPr id="16" name="Sole 15">
            <a:extLst>
              <a:ext uri="{FF2B5EF4-FFF2-40B4-BE49-F238E27FC236}">
                <a16:creationId xmlns:a16="http://schemas.microsoft.com/office/drawing/2014/main" id="{348038E5-3C5E-19C6-4ED7-0D652318C0C0}"/>
              </a:ext>
            </a:extLst>
          </p:cNvPr>
          <p:cNvSpPr/>
          <p:nvPr/>
        </p:nvSpPr>
        <p:spPr>
          <a:xfrm>
            <a:off x="2603500" y="1627522"/>
            <a:ext cx="5638800" cy="424077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a:solidFill>
                  <a:schemeClr val="tx2">
                    <a:lumMod val="75000"/>
                  </a:schemeClr>
                </a:solidFill>
              </a:rPr>
              <a:t>Gli snodi cruciali del cambiamento</a:t>
            </a:r>
          </a:p>
        </p:txBody>
      </p:sp>
    </p:spTree>
    <p:extLst>
      <p:ext uri="{BB962C8B-B14F-4D97-AF65-F5344CB8AC3E}">
        <p14:creationId xmlns:p14="http://schemas.microsoft.com/office/powerpoint/2010/main" val="322422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39F7336-2AAF-C66E-F2A6-3B46C2B1BD9E}"/>
              </a:ext>
            </a:extLst>
          </p:cNvPr>
          <p:cNvSpPr/>
          <p:nvPr/>
        </p:nvSpPr>
        <p:spPr>
          <a:xfrm>
            <a:off x="3121756" y="1276215"/>
            <a:ext cx="7392389" cy="558519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92D050"/>
            </a:solidFill>
            <a:prstDash val="solid"/>
            <a:miter/>
          </a:ln>
        </p:spPr>
        <p:txBody>
          <a:bodyPr vert="horz" wrap="square" lIns="80201" tIns="40100" rIns="80201" bIns="40100" anchor="ctr" anchorCtr="1" compatLnSpc="1">
            <a:noAutofit/>
          </a:bodyPr>
          <a:lstStyle/>
          <a:p>
            <a:pPr algn="ctr" defTabSz="802020">
              <a:defRPr sz="1800" b="0" i="0" u="none" strike="noStrike" kern="0" cap="none" spc="0" baseline="0">
                <a:solidFill>
                  <a:srgbClr val="000000"/>
                </a:solidFill>
                <a:uFillTx/>
              </a:defRPr>
            </a:pPr>
            <a:endParaRPr lang="it-IT" sz="1579">
              <a:solidFill>
                <a:srgbClr val="FFFFFF"/>
              </a:solidFill>
              <a:latin typeface="Calibri"/>
            </a:endParaRPr>
          </a:p>
        </p:txBody>
      </p:sp>
      <p:sp>
        <p:nvSpPr>
          <p:cNvPr id="3" name="TextBox 3">
            <a:extLst>
              <a:ext uri="{FF2B5EF4-FFF2-40B4-BE49-F238E27FC236}">
                <a16:creationId xmlns:a16="http://schemas.microsoft.com/office/drawing/2014/main" id="{2FF84345-7768-F0D6-B02F-BA00B1636F92}"/>
              </a:ext>
            </a:extLst>
          </p:cNvPr>
          <p:cNvSpPr txBox="1"/>
          <p:nvPr/>
        </p:nvSpPr>
        <p:spPr>
          <a:xfrm>
            <a:off x="402532" y="588609"/>
            <a:ext cx="10178534" cy="512961"/>
          </a:xfrm>
          <a:prstGeom prst="rect">
            <a:avLst/>
          </a:prstGeom>
          <a:noFill/>
          <a:ln cap="flat">
            <a:noFill/>
          </a:ln>
        </p:spPr>
        <p:txBody>
          <a:bodyPr vert="horz" wrap="square" lIns="80201" tIns="40100" rIns="80201" bIns="40100" anchor="t" anchorCtr="1" compatLnSpc="1">
            <a:spAutoFit/>
          </a:bodyPr>
          <a:lstStyle/>
          <a:p>
            <a:pPr algn="ctr" defTabSz="802020">
              <a:defRPr sz="1800" b="0" i="0" u="none" strike="noStrike" kern="0" cap="none" spc="0" baseline="0">
                <a:solidFill>
                  <a:srgbClr val="000000"/>
                </a:solidFill>
                <a:uFillTx/>
              </a:defRPr>
            </a:pPr>
            <a:r>
              <a:rPr lang="it-IT" sz="2807" b="1">
                <a:solidFill>
                  <a:srgbClr val="C00000"/>
                </a:solidFill>
                <a:latin typeface="Calibri"/>
              </a:rPr>
              <a:t>La revisione dell’istruzione professionale: il quadro di riferimento</a:t>
            </a:r>
          </a:p>
        </p:txBody>
      </p:sp>
      <p:sp>
        <p:nvSpPr>
          <p:cNvPr id="4" name="TextBox 4">
            <a:extLst>
              <a:ext uri="{FF2B5EF4-FFF2-40B4-BE49-F238E27FC236}">
                <a16:creationId xmlns:a16="http://schemas.microsoft.com/office/drawing/2014/main" id="{53477A8F-73C8-E604-2D9A-EADEFFB767B6}"/>
              </a:ext>
            </a:extLst>
          </p:cNvPr>
          <p:cNvSpPr txBox="1"/>
          <p:nvPr/>
        </p:nvSpPr>
        <p:spPr>
          <a:xfrm>
            <a:off x="3305911" y="1445104"/>
            <a:ext cx="7024077" cy="5247419"/>
          </a:xfrm>
          <a:prstGeom prst="rect">
            <a:avLst/>
          </a:prstGeom>
          <a:noFill/>
          <a:ln cap="flat">
            <a:noFill/>
          </a:ln>
        </p:spPr>
        <p:txBody>
          <a:bodyPr vert="horz" wrap="square" lIns="80201" tIns="40100" rIns="80201" bIns="40100" anchor="t" anchorCtr="0" compatLnSpc="1">
            <a:spAutoFit/>
          </a:bodyPr>
          <a:lstStyle/>
          <a:p>
            <a:pPr algn="ctr" defTabSz="802020">
              <a:defRPr sz="1800" b="0" i="0" u="none" strike="noStrike" kern="0" cap="none" spc="0" baseline="0">
                <a:solidFill>
                  <a:srgbClr val="000000"/>
                </a:solidFill>
                <a:uFillTx/>
              </a:defRPr>
            </a:pPr>
            <a:r>
              <a:rPr lang="it-IT" sz="1754" b="1">
                <a:solidFill>
                  <a:srgbClr val="C00000"/>
                </a:solidFill>
                <a:latin typeface="Calibri" pitchFamily="34"/>
                <a:cs typeface="Calibri" pitchFamily="34"/>
              </a:rPr>
              <a:t>Gli Obiettivi del D. Lgs. 61/2017</a:t>
            </a:r>
            <a:endParaRPr lang="it-IT" sz="1754">
              <a:solidFill>
                <a:srgbClr val="000000"/>
              </a:solidFill>
              <a:latin typeface="Calibri" pitchFamily="34"/>
              <a:cs typeface="Calibri" pitchFamily="34"/>
            </a:endParaRPr>
          </a:p>
          <a:p>
            <a:pPr defTabSz="802020">
              <a:defRPr sz="1800" b="0" i="0" u="none" strike="noStrike" kern="0" cap="none" spc="0" baseline="0">
                <a:solidFill>
                  <a:srgbClr val="000000"/>
                </a:solidFill>
                <a:uFillTx/>
              </a:defRPr>
            </a:pPr>
            <a:endParaRPr lang="it-IT" sz="1579" b="1">
              <a:solidFill>
                <a:srgbClr val="C00000"/>
              </a:solidFill>
              <a:latin typeface="Calibri"/>
              <a:cs typeface="Calibri" pitchFamily="34"/>
            </a:endParaRPr>
          </a:p>
          <a:p>
            <a:pPr marL="300758" indent="-300758" defTabSz="802020">
              <a:buSzPct val="100000"/>
              <a:buFont typeface="Wingdings" pitchFamily="2"/>
              <a:buChar char="Ø"/>
              <a:defRPr sz="1800" b="0" i="0" u="none" strike="noStrike" kern="0" cap="none" spc="0" baseline="0">
                <a:solidFill>
                  <a:srgbClr val="000000"/>
                </a:solidFill>
                <a:uFillTx/>
              </a:defRPr>
            </a:pPr>
            <a:r>
              <a:rPr lang="it-IT" sz="1579" b="1">
                <a:solidFill>
                  <a:srgbClr val="C00000"/>
                </a:solidFill>
                <a:latin typeface="Calibri"/>
                <a:cs typeface="Calibri" pitchFamily="34"/>
              </a:rPr>
              <a:t>Contrasto alla dispersione scolastica </a:t>
            </a:r>
            <a:r>
              <a:rPr lang="it-IT" sz="1579" b="1">
                <a:solidFill>
                  <a:srgbClr val="C00000"/>
                </a:solidFill>
                <a:latin typeface="Calibri"/>
              </a:rPr>
              <a:t>- </a:t>
            </a:r>
            <a:r>
              <a:rPr lang="it-IT" sz="1579">
                <a:solidFill>
                  <a:srgbClr val="000000"/>
                </a:solidFill>
                <a:latin typeface="Calibri"/>
              </a:rPr>
              <a:t>Favorire la </a:t>
            </a:r>
            <a:r>
              <a:rPr lang="it-IT" sz="1579" b="1">
                <a:solidFill>
                  <a:srgbClr val="002060"/>
                </a:solidFill>
                <a:latin typeface="Calibri"/>
              </a:rPr>
              <a:t>prevenzione dell’abbandono scolastico </a:t>
            </a:r>
            <a:r>
              <a:rPr lang="it-IT" sz="1579">
                <a:solidFill>
                  <a:srgbClr val="000000"/>
                </a:solidFill>
                <a:latin typeface="Calibri"/>
              </a:rPr>
              <a:t>attraverso l’attivazione di metodologie innovative e centrate su caratteristiche e ritmi di apprendimento rivolte ai giovani che presentano le maggiori povertà educative; tutto questo </a:t>
            </a:r>
            <a:r>
              <a:rPr lang="it-IT" sz="1579" b="1">
                <a:solidFill>
                  <a:srgbClr val="002060"/>
                </a:solidFill>
                <a:latin typeface="Calibri"/>
              </a:rPr>
              <a:t>per promuovere una scuola inclusiva e di qualità</a:t>
            </a:r>
            <a:r>
              <a:rPr lang="it-IT" sz="1579">
                <a:solidFill>
                  <a:srgbClr val="000000"/>
                </a:solidFill>
                <a:latin typeface="Calibri"/>
              </a:rPr>
              <a:t>, come richiesto dal contesto  europeo e internazionale.</a:t>
            </a:r>
          </a:p>
          <a:p>
            <a:pPr defTabSz="802020">
              <a:defRPr sz="1800" b="0" i="0" u="none" strike="noStrike" kern="0" cap="none" spc="0" baseline="0">
                <a:solidFill>
                  <a:srgbClr val="000000"/>
                </a:solidFill>
                <a:uFillTx/>
              </a:defRPr>
            </a:pPr>
            <a:endParaRPr lang="it-IT" sz="1579">
              <a:solidFill>
                <a:srgbClr val="000000"/>
              </a:solidFill>
              <a:latin typeface="Calibri"/>
            </a:endParaRPr>
          </a:p>
          <a:p>
            <a:pPr marL="300758" indent="-300758" defTabSz="802020">
              <a:buSzPct val="100000"/>
              <a:buFont typeface="Wingdings" pitchFamily="2"/>
              <a:buChar char="Ø"/>
              <a:defRPr sz="1800" b="0" i="0" u="none" strike="noStrike" kern="0" cap="none" spc="0" baseline="0">
                <a:solidFill>
                  <a:srgbClr val="000000"/>
                </a:solidFill>
                <a:uFillTx/>
              </a:defRPr>
            </a:pPr>
            <a:r>
              <a:rPr lang="it-IT" sz="1579" b="1">
                <a:solidFill>
                  <a:srgbClr val="C00000"/>
                </a:solidFill>
                <a:latin typeface="Calibri"/>
                <a:cs typeface="Calibri" pitchFamily="34"/>
              </a:rPr>
              <a:t>Rilancio degli I.P. </a:t>
            </a:r>
            <a:r>
              <a:rPr lang="it-IT" sz="1579" b="1">
                <a:solidFill>
                  <a:srgbClr val="C00000"/>
                </a:solidFill>
                <a:latin typeface="Calibri"/>
              </a:rPr>
              <a:t>- </a:t>
            </a:r>
            <a:r>
              <a:rPr lang="it-IT" sz="1579" b="1">
                <a:solidFill>
                  <a:srgbClr val="002060"/>
                </a:solidFill>
                <a:latin typeface="Calibri"/>
              </a:rPr>
              <a:t> Superare la sovrapposizione tra istruzione professionale e istruzione tecnica, </a:t>
            </a:r>
            <a:r>
              <a:rPr lang="it-IT" sz="1579">
                <a:solidFill>
                  <a:srgbClr val="000000"/>
                </a:solidFill>
                <a:latin typeface="Calibri"/>
              </a:rPr>
              <a:t>da un lato</a:t>
            </a:r>
            <a:r>
              <a:rPr lang="it-IT" sz="1579" b="1">
                <a:solidFill>
                  <a:srgbClr val="002060"/>
                </a:solidFill>
                <a:latin typeface="Calibri"/>
              </a:rPr>
              <a:t>, e tra istruzione professionale e sistema di </a:t>
            </a:r>
            <a:r>
              <a:rPr lang="it-IT" sz="1579" b="1" err="1">
                <a:solidFill>
                  <a:srgbClr val="002060"/>
                </a:solidFill>
                <a:latin typeface="Calibri"/>
              </a:rPr>
              <a:t>IeFP</a:t>
            </a:r>
            <a:r>
              <a:rPr lang="it-IT" sz="1579" b="1">
                <a:solidFill>
                  <a:srgbClr val="002060"/>
                </a:solidFill>
                <a:latin typeface="Calibri"/>
              </a:rPr>
              <a:t>, </a:t>
            </a:r>
            <a:r>
              <a:rPr lang="it-IT" sz="1579">
                <a:solidFill>
                  <a:srgbClr val="000000"/>
                </a:solidFill>
                <a:latin typeface="Calibri"/>
              </a:rPr>
              <a:t>dall’altro</a:t>
            </a:r>
            <a:r>
              <a:rPr lang="it-IT" sz="1579" b="1">
                <a:solidFill>
                  <a:srgbClr val="002060"/>
                </a:solidFill>
                <a:latin typeface="Calibri"/>
              </a:rPr>
              <a:t> </a:t>
            </a:r>
            <a:r>
              <a:rPr lang="it-IT" sz="1579">
                <a:solidFill>
                  <a:srgbClr val="000000"/>
                </a:solidFill>
                <a:latin typeface="Calibri"/>
              </a:rPr>
              <a:t>ridare vigore all’istruzione professionale favorendone il dialogo con tutte le agenzie formative e le istituzioni territoriali (enti locali, associazioni economiche di categoria, ecc.) per </a:t>
            </a:r>
            <a:r>
              <a:rPr lang="it-IT" sz="1579" b="1">
                <a:solidFill>
                  <a:srgbClr val="002060"/>
                </a:solidFill>
                <a:latin typeface="Calibri"/>
              </a:rPr>
              <a:t>facilitare i passaggi tra il sistema dell’istruzione e quello dell’istruzione e formazione professionale </a:t>
            </a:r>
            <a:r>
              <a:rPr lang="it-IT" sz="1579">
                <a:solidFill>
                  <a:srgbClr val="000000"/>
                </a:solidFill>
                <a:latin typeface="Calibri"/>
              </a:rPr>
              <a:t>al fine del raggiungimento del </a:t>
            </a:r>
            <a:r>
              <a:rPr lang="it-IT" sz="1579" b="1">
                <a:solidFill>
                  <a:srgbClr val="002060"/>
                </a:solidFill>
                <a:latin typeface="Calibri"/>
              </a:rPr>
              <a:t>successo formativo </a:t>
            </a:r>
            <a:r>
              <a:rPr lang="it-IT" sz="1579">
                <a:solidFill>
                  <a:srgbClr val="000000"/>
                </a:solidFill>
                <a:latin typeface="Calibri"/>
              </a:rPr>
              <a:t>di una quota sempre più elevata di studenti.</a:t>
            </a:r>
          </a:p>
          <a:p>
            <a:pPr marL="300758" indent="-300758" defTabSz="802020">
              <a:buSzPct val="100000"/>
              <a:buFont typeface="Wingdings" pitchFamily="2"/>
              <a:buChar char="Ø"/>
              <a:defRPr sz="1800" b="0" i="0" u="none" strike="noStrike" kern="0" cap="none" spc="0" baseline="0">
                <a:solidFill>
                  <a:srgbClr val="000000"/>
                </a:solidFill>
                <a:uFillTx/>
              </a:defRPr>
            </a:pPr>
            <a:endParaRPr lang="it-IT" sz="1579">
              <a:solidFill>
                <a:srgbClr val="000000"/>
              </a:solidFill>
              <a:latin typeface="Calibri"/>
            </a:endParaRPr>
          </a:p>
          <a:p>
            <a:pPr marL="300758" indent="-300758" defTabSz="802020">
              <a:buSzPct val="100000"/>
              <a:buFont typeface="Wingdings" pitchFamily="2"/>
              <a:buChar char="Ø"/>
              <a:defRPr sz="1800" b="0" i="0" u="none" strike="noStrike" kern="0" cap="none" spc="0" baseline="0">
                <a:solidFill>
                  <a:srgbClr val="000000"/>
                </a:solidFill>
                <a:uFillTx/>
              </a:defRPr>
            </a:pPr>
            <a:r>
              <a:rPr lang="it-IT" sz="1579" b="1">
                <a:solidFill>
                  <a:srgbClr val="C00000"/>
                </a:solidFill>
                <a:latin typeface="Calibri"/>
                <a:cs typeface="Calibri" pitchFamily="34"/>
              </a:rPr>
              <a:t>Occupazione</a:t>
            </a:r>
            <a:r>
              <a:rPr lang="it-IT" sz="1579" b="1">
                <a:solidFill>
                  <a:srgbClr val="C00000"/>
                </a:solidFill>
                <a:latin typeface="Calibri"/>
              </a:rPr>
              <a:t> - </a:t>
            </a:r>
            <a:r>
              <a:rPr lang="it-IT" sz="1579" b="1">
                <a:solidFill>
                  <a:srgbClr val="002060"/>
                </a:solidFill>
                <a:latin typeface="Calibri"/>
              </a:rPr>
              <a:t>Riavvicinare la "filiera formativa" e la "filiera produttiva« per accrescere l’occupazione</a:t>
            </a:r>
            <a:r>
              <a:rPr lang="it-IT" sz="1579">
                <a:solidFill>
                  <a:srgbClr val="002060"/>
                </a:solidFill>
                <a:latin typeface="Calibri"/>
              </a:rPr>
              <a:t>,</a:t>
            </a:r>
            <a:r>
              <a:rPr lang="it-IT" sz="1579">
                <a:solidFill>
                  <a:srgbClr val="000000"/>
                </a:solidFill>
                <a:latin typeface="Calibri"/>
              </a:rPr>
              <a:t> con l’ampliamento dell’alternanza scuola lavoro, con i percorsi di </a:t>
            </a:r>
            <a:r>
              <a:rPr lang="it-IT" sz="1579" b="1">
                <a:solidFill>
                  <a:srgbClr val="002060"/>
                </a:solidFill>
                <a:latin typeface="Calibri"/>
              </a:rPr>
              <a:t>apprendistato</a:t>
            </a:r>
            <a:r>
              <a:rPr lang="it-IT" sz="1579">
                <a:solidFill>
                  <a:srgbClr val="000000"/>
                </a:solidFill>
                <a:latin typeface="Calibri"/>
              </a:rPr>
              <a:t>, con l’auspicabile sviluppo dell’</a:t>
            </a:r>
            <a:r>
              <a:rPr lang="it-IT" sz="1579" b="1">
                <a:solidFill>
                  <a:srgbClr val="002060"/>
                </a:solidFill>
                <a:latin typeface="Calibri"/>
              </a:rPr>
              <a:t>istruzione tecnica superiore (ITS).</a:t>
            </a:r>
            <a:endParaRPr lang="it-IT" sz="1579">
              <a:solidFill>
                <a:srgbClr val="000000"/>
              </a:solidFill>
              <a:latin typeface="Calibri"/>
            </a:endParaRPr>
          </a:p>
        </p:txBody>
      </p:sp>
      <p:pic>
        <p:nvPicPr>
          <p:cNvPr id="5" name="Immagine 6">
            <a:extLst>
              <a:ext uri="{FF2B5EF4-FFF2-40B4-BE49-F238E27FC236}">
                <a16:creationId xmlns:a16="http://schemas.microsoft.com/office/drawing/2014/main" id="{BFDF753D-6FF4-08DE-CFF8-84A018630F63}"/>
              </a:ext>
            </a:extLst>
          </p:cNvPr>
          <p:cNvPicPr>
            <a:picLocks noChangeAspect="1"/>
          </p:cNvPicPr>
          <p:nvPr/>
        </p:nvPicPr>
        <p:blipFill>
          <a:blip r:embed="rId2"/>
          <a:srcRect b="5692"/>
          <a:stretch>
            <a:fillRect/>
          </a:stretch>
        </p:blipFill>
        <p:spPr>
          <a:xfrm>
            <a:off x="436724" y="1591446"/>
            <a:ext cx="2435416" cy="2477369"/>
          </a:xfrm>
          <a:prstGeom prst="rect">
            <a:avLst/>
          </a:prstGeom>
          <a:solidFill>
            <a:srgbClr val="EDEDED"/>
          </a:solidFill>
          <a:ln cap="flat">
            <a:noFill/>
          </a:ln>
        </p:spPr>
      </p:pic>
      <p:pic>
        <p:nvPicPr>
          <p:cNvPr id="6" name="Picture 2" descr="Istruzione Professionale - IPS Alessandro Filosi - Terracina">
            <a:extLst>
              <a:ext uri="{FF2B5EF4-FFF2-40B4-BE49-F238E27FC236}">
                <a16:creationId xmlns:a16="http://schemas.microsoft.com/office/drawing/2014/main" id="{4C6F187B-2758-D4BF-AF6E-87446DF032CC}"/>
              </a:ext>
            </a:extLst>
          </p:cNvPr>
          <p:cNvPicPr>
            <a:picLocks noChangeAspect="1"/>
          </p:cNvPicPr>
          <p:nvPr/>
        </p:nvPicPr>
        <p:blipFill>
          <a:blip r:embed="rId3"/>
          <a:srcRect/>
          <a:stretch>
            <a:fillRect/>
          </a:stretch>
        </p:blipFill>
        <p:spPr>
          <a:xfrm>
            <a:off x="311908" y="3925819"/>
            <a:ext cx="2685032" cy="2477369"/>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5" name="Rettangolo 4">
            <a:extLst>
              <a:ext uri="{FF2B5EF4-FFF2-40B4-BE49-F238E27FC236}">
                <a16:creationId xmlns:a16="http://schemas.microsoft.com/office/drawing/2014/main" id="{F0E81004-7CB9-2C4D-BF5E-D7022B8BD0E6}"/>
              </a:ext>
            </a:extLst>
          </p:cNvPr>
          <p:cNvSpPr/>
          <p:nvPr/>
        </p:nvSpPr>
        <p:spPr>
          <a:xfrm>
            <a:off x="4634324" y="934970"/>
            <a:ext cx="6059076" cy="1133599"/>
          </a:xfrm>
          <a:prstGeom prst="rect">
            <a:avLst/>
          </a:prstGeom>
        </p:spPr>
        <p:txBody>
          <a:bodyPr wrap="square" lIns="116796" tIns="58398" rIns="116796" bIns="5839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it-IT" altLang="it-IT" sz="2600" b="1" dirty="0">
                <a:solidFill>
                  <a:srgbClr val="000099"/>
                </a:solidFill>
                <a:effectLst>
                  <a:outerShdw blurRad="38100" dist="38100" dir="2700000" algn="tl">
                    <a:srgbClr val="C0C0C0"/>
                  </a:outerShdw>
                </a:effectLst>
                <a:latin typeface="Century Gothic" pitchFamily="34" charset="0"/>
              </a:rPr>
              <a:t>Il modello organizzativo …</a:t>
            </a:r>
          </a:p>
          <a:p>
            <a:pPr algn="r">
              <a:defRPr/>
            </a:pPr>
            <a:r>
              <a:rPr lang="it-IT" altLang="it-IT" sz="2000" b="1" i="1" dirty="0">
                <a:solidFill>
                  <a:srgbClr val="C00000"/>
                </a:solidFill>
                <a:latin typeface="Century Gothic" pitchFamily="34" charset="0"/>
              </a:rPr>
              <a:t>La declinazione del profilo  in percorsi </a:t>
            </a:r>
          </a:p>
          <a:p>
            <a:pPr algn="r">
              <a:defRPr/>
            </a:pPr>
            <a:r>
              <a:rPr lang="it-IT" altLang="it-IT" sz="2000" b="1" i="1" dirty="0">
                <a:solidFill>
                  <a:srgbClr val="C00000"/>
                </a:solidFill>
                <a:latin typeface="Century Gothic" pitchFamily="34" charset="0"/>
              </a:rPr>
              <a:t>specifici  richiesti dal territorio</a:t>
            </a:r>
            <a:endParaRPr lang="it-IT" altLang="it-IT" sz="2000" i="1" dirty="0">
              <a:solidFill>
                <a:srgbClr val="C00000"/>
              </a:solidFill>
            </a:endParaRPr>
          </a:p>
        </p:txBody>
      </p:sp>
      <p:sp>
        <p:nvSpPr>
          <p:cNvPr id="6" name="Rettangolo 5">
            <a:extLst>
              <a:ext uri="{FF2B5EF4-FFF2-40B4-BE49-F238E27FC236}">
                <a16:creationId xmlns:a16="http://schemas.microsoft.com/office/drawing/2014/main" id="{BED048F0-2F7E-1A4F-BAD0-92420BFC93FD}"/>
              </a:ext>
            </a:extLst>
          </p:cNvPr>
          <p:cNvSpPr/>
          <p:nvPr/>
        </p:nvSpPr>
        <p:spPr>
          <a:xfrm>
            <a:off x="598615" y="469678"/>
            <a:ext cx="3858661" cy="610379"/>
          </a:xfrm>
          <a:prstGeom prst="rect">
            <a:avLst/>
          </a:prstGeom>
        </p:spPr>
        <p:txBody>
          <a:bodyPr wrap="none" lIns="116796" tIns="58398" rIns="116796" bIns="5839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it-IT" altLang="it-IT" sz="3200" b="1">
                <a:solidFill>
                  <a:srgbClr val="C00000"/>
                </a:solidFill>
                <a:latin typeface="Century Gothic" pitchFamily="34" charset="0"/>
              </a:rPr>
              <a:t>PROFILO UNITARIO</a:t>
            </a:r>
          </a:p>
        </p:txBody>
      </p:sp>
      <p:sp>
        <p:nvSpPr>
          <p:cNvPr id="7" name="Rettangolo 6">
            <a:extLst>
              <a:ext uri="{FF2B5EF4-FFF2-40B4-BE49-F238E27FC236}">
                <a16:creationId xmlns:a16="http://schemas.microsoft.com/office/drawing/2014/main" id="{F4711D42-D0D0-B645-A827-F72EDD032BA9}"/>
              </a:ext>
            </a:extLst>
          </p:cNvPr>
          <p:cNvSpPr/>
          <p:nvPr/>
        </p:nvSpPr>
        <p:spPr>
          <a:xfrm>
            <a:off x="192425" y="1402805"/>
            <a:ext cx="4697076" cy="2887926"/>
          </a:xfrm>
          <a:prstGeom prst="rect">
            <a:avLst/>
          </a:prstGeom>
          <a:ln w="44450">
            <a:solidFill>
              <a:schemeClr val="tx2">
                <a:lumMod val="75000"/>
              </a:schemeClr>
            </a:solidFill>
          </a:ln>
        </p:spPr>
        <p:txBody>
          <a:bodyPr wrap="square" lIns="116796" tIns="58398" rIns="116796" bIns="5839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a:defRPr/>
            </a:pPr>
            <a:r>
              <a:rPr lang="it-IT" altLang="it-IT" sz="2000">
                <a:solidFill>
                  <a:srgbClr val="000000"/>
                </a:solidFill>
                <a:latin typeface="Century Gothic" pitchFamily="34" charset="0"/>
              </a:rPr>
              <a:t>Il Profilo </a:t>
            </a:r>
            <a:r>
              <a:rPr lang="it-IT" altLang="it-IT" sz="2000" b="1">
                <a:solidFill>
                  <a:srgbClr val="800000"/>
                </a:solidFill>
                <a:latin typeface="Century Gothic" pitchFamily="34" charset="0"/>
              </a:rPr>
              <a:t>unitario </a:t>
            </a:r>
            <a:r>
              <a:rPr lang="it-IT" altLang="it-IT" sz="2000">
                <a:solidFill>
                  <a:srgbClr val="000000"/>
                </a:solidFill>
                <a:latin typeface="Century Gothic" pitchFamily="34" charset="0"/>
              </a:rPr>
              <a:t>dell’indirizzo va inteso come</a:t>
            </a:r>
            <a:r>
              <a:rPr lang="it-IT" altLang="it-IT" sz="2000" b="1">
                <a:solidFill>
                  <a:srgbClr val="800000"/>
                </a:solidFill>
                <a:latin typeface="Century Gothic" pitchFamily="34" charset="0"/>
              </a:rPr>
              <a:t> standard formativo in uscita</a:t>
            </a:r>
            <a:r>
              <a:rPr lang="it-IT" altLang="it-IT" sz="2000">
                <a:solidFill>
                  <a:srgbClr val="404040"/>
                </a:solidFill>
                <a:latin typeface="Century Gothic" pitchFamily="34" charset="0"/>
              </a:rPr>
              <a:t>, quale insieme compiuto e riconoscibile di </a:t>
            </a:r>
            <a:r>
              <a:rPr lang="it-IT" altLang="it-IT" sz="2000" b="1">
                <a:solidFill>
                  <a:srgbClr val="800000"/>
                </a:solidFill>
                <a:latin typeface="Century Gothic" pitchFamily="34" charset="0"/>
              </a:rPr>
              <a:t>competenze</a:t>
            </a:r>
            <a:r>
              <a:rPr lang="it-IT" altLang="it-IT" sz="2000" b="1">
                <a:solidFill>
                  <a:srgbClr val="404040"/>
                </a:solidFill>
                <a:latin typeface="Century Gothic" pitchFamily="34" charset="0"/>
              </a:rPr>
              <a:t> </a:t>
            </a:r>
            <a:r>
              <a:rPr lang="it-IT" altLang="it-IT" sz="2000">
                <a:solidFill>
                  <a:srgbClr val="404040"/>
                </a:solidFill>
                <a:latin typeface="Century Gothic" pitchFamily="34" charset="0"/>
              </a:rPr>
              <a:t>descritte</a:t>
            </a:r>
            <a:r>
              <a:rPr lang="it-IT" altLang="it-IT" sz="2000" b="1">
                <a:solidFill>
                  <a:srgbClr val="404040"/>
                </a:solidFill>
                <a:latin typeface="Century Gothic" pitchFamily="34" charset="0"/>
              </a:rPr>
              <a:t> </a:t>
            </a:r>
            <a:r>
              <a:rPr lang="it-IT" altLang="it-IT" sz="2000">
                <a:solidFill>
                  <a:srgbClr val="404040"/>
                </a:solidFill>
                <a:latin typeface="Century Gothic" pitchFamily="34" charset="0"/>
              </a:rPr>
              <a:t>secondo una prospettiva di validità e spendibilità nei </a:t>
            </a:r>
            <a:r>
              <a:rPr lang="it-IT" altLang="it-IT" sz="2000" b="1">
                <a:solidFill>
                  <a:srgbClr val="800000"/>
                </a:solidFill>
                <a:latin typeface="Century Gothic" pitchFamily="34" charset="0"/>
              </a:rPr>
              <a:t>molteplici contesti lavorativi </a:t>
            </a:r>
            <a:r>
              <a:rPr lang="it-IT" altLang="it-IT" sz="2000">
                <a:solidFill>
                  <a:srgbClr val="404040"/>
                </a:solidFill>
                <a:latin typeface="Century Gothic" pitchFamily="34" charset="0"/>
              </a:rPr>
              <a:t>del settore   economico-professionale correlato</a:t>
            </a:r>
          </a:p>
        </p:txBody>
      </p:sp>
      <p:sp>
        <p:nvSpPr>
          <p:cNvPr id="8" name="CasellaDiTesto 7">
            <a:extLst>
              <a:ext uri="{FF2B5EF4-FFF2-40B4-BE49-F238E27FC236}">
                <a16:creationId xmlns:a16="http://schemas.microsoft.com/office/drawing/2014/main" id="{9320C302-5E54-D74B-9523-D250C8DDCE2A}"/>
              </a:ext>
            </a:extLst>
          </p:cNvPr>
          <p:cNvSpPr txBox="1"/>
          <p:nvPr/>
        </p:nvSpPr>
        <p:spPr>
          <a:xfrm>
            <a:off x="235645" y="4450608"/>
            <a:ext cx="2667780" cy="2887926"/>
          </a:xfrm>
          <a:prstGeom prst="rect">
            <a:avLst/>
          </a:prstGeom>
          <a:solidFill>
            <a:schemeClr val="accent5">
              <a:lumMod val="20000"/>
              <a:lumOff val="80000"/>
            </a:schemeClr>
          </a:solidFill>
        </p:spPr>
        <p:txBody>
          <a:bodyPr lIns="116796" tIns="58398" rIns="116796" bIns="5839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it-IT" altLang="it-IT" sz="1800" b="1">
                <a:solidFill>
                  <a:srgbClr val="800000"/>
                </a:solidFill>
                <a:latin typeface="Century Gothic" pitchFamily="34" charset="0"/>
              </a:rPr>
              <a:t>12 competenze comuni a tutti i percorsi,</a:t>
            </a:r>
          </a:p>
          <a:p>
            <a:pPr algn="ctr">
              <a:defRPr/>
            </a:pPr>
            <a:r>
              <a:rPr lang="it-IT" altLang="it-IT" sz="1800">
                <a:solidFill>
                  <a:srgbClr val="404040"/>
                </a:solidFill>
                <a:latin typeface="Century Gothic" pitchFamily="34" charset="0"/>
              </a:rPr>
              <a:t>declinate in </a:t>
            </a:r>
          </a:p>
          <a:p>
            <a:pPr algn="ctr">
              <a:spcAft>
                <a:spcPts val="766"/>
              </a:spcAft>
              <a:defRPr/>
            </a:pPr>
            <a:r>
              <a:rPr lang="it-IT" altLang="it-IT" sz="1800">
                <a:solidFill>
                  <a:srgbClr val="404040"/>
                </a:solidFill>
                <a:latin typeface="Century Gothic" pitchFamily="34" charset="0"/>
              </a:rPr>
              <a:t>abilità e conoscenza con riferimento agli Assi Culturali dei linguaggi, matematico, storico sociale</a:t>
            </a:r>
          </a:p>
        </p:txBody>
      </p:sp>
      <p:sp>
        <p:nvSpPr>
          <p:cNvPr id="11" name="Rettangolo 10">
            <a:extLst>
              <a:ext uri="{FF2B5EF4-FFF2-40B4-BE49-F238E27FC236}">
                <a16:creationId xmlns:a16="http://schemas.microsoft.com/office/drawing/2014/main" id="{AA8AC344-8B71-2D44-969B-D3180350032E}"/>
              </a:ext>
            </a:extLst>
          </p:cNvPr>
          <p:cNvSpPr/>
          <p:nvPr/>
        </p:nvSpPr>
        <p:spPr>
          <a:xfrm>
            <a:off x="3043240" y="4475895"/>
            <a:ext cx="2498494" cy="2887926"/>
          </a:xfrm>
          <a:prstGeom prst="rect">
            <a:avLst/>
          </a:prstGeom>
          <a:solidFill>
            <a:schemeClr val="accent3">
              <a:lumMod val="20000"/>
              <a:lumOff val="80000"/>
            </a:schemeClr>
          </a:solidFill>
        </p:spPr>
        <p:txBody>
          <a:bodyPr wrap="square" lIns="116796" tIns="58398" rIns="116796" bIns="5839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it-IT" altLang="it-IT" sz="1800" b="1">
                <a:solidFill>
                  <a:srgbClr val="800000"/>
                </a:solidFill>
                <a:latin typeface="Century Gothic" pitchFamily="34" charset="0"/>
              </a:rPr>
              <a:t>Da 6 a 11 </a:t>
            </a:r>
          </a:p>
          <a:p>
            <a:pPr algn="ctr">
              <a:defRPr/>
            </a:pPr>
            <a:r>
              <a:rPr lang="it-IT" altLang="it-IT" sz="1800" b="1">
                <a:solidFill>
                  <a:srgbClr val="800000"/>
                </a:solidFill>
                <a:latin typeface="Century Gothic" pitchFamily="34" charset="0"/>
              </a:rPr>
              <a:t>competenze </a:t>
            </a:r>
          </a:p>
          <a:p>
            <a:pPr algn="ctr">
              <a:defRPr/>
            </a:pPr>
            <a:r>
              <a:rPr lang="it-IT" altLang="it-IT" sz="1800" b="1">
                <a:solidFill>
                  <a:srgbClr val="800000"/>
                </a:solidFill>
                <a:latin typeface="Century Gothic" pitchFamily="34" charset="0"/>
              </a:rPr>
              <a:t>riferite all’</a:t>
            </a:r>
            <a:r>
              <a:rPr lang="it-IT" altLang="ja-JP" sz="1800" b="1">
                <a:solidFill>
                  <a:srgbClr val="800000"/>
                </a:solidFill>
                <a:latin typeface="Century Gothic" pitchFamily="34" charset="0"/>
              </a:rPr>
              <a:t>Area di indirizzo,</a:t>
            </a:r>
          </a:p>
          <a:p>
            <a:pPr algn="ctr">
              <a:defRPr/>
            </a:pPr>
            <a:r>
              <a:rPr lang="it-IT" altLang="ja-JP" sz="1800">
                <a:latin typeface="Century Gothic" pitchFamily="34" charset="0"/>
              </a:rPr>
              <a:t>declinate in abilità e conoscenze con riferimento all’Asse culturale scientifico, tecnologico e professionale</a:t>
            </a:r>
          </a:p>
        </p:txBody>
      </p:sp>
      <p:sp>
        <p:nvSpPr>
          <p:cNvPr id="13" name="Rettangolo 12">
            <a:extLst>
              <a:ext uri="{FF2B5EF4-FFF2-40B4-BE49-F238E27FC236}">
                <a16:creationId xmlns:a16="http://schemas.microsoft.com/office/drawing/2014/main" id="{3AC9F467-2487-2640-A031-EF2AAFAFEDDC}"/>
              </a:ext>
            </a:extLst>
          </p:cNvPr>
          <p:cNvSpPr/>
          <p:nvPr/>
        </p:nvSpPr>
        <p:spPr>
          <a:xfrm>
            <a:off x="5511449" y="3778250"/>
            <a:ext cx="2355043" cy="518046"/>
          </a:xfrm>
          <a:prstGeom prst="rect">
            <a:avLst/>
          </a:prstGeom>
        </p:spPr>
        <p:txBody>
          <a:bodyPr wrap="none" lIns="116796" tIns="58398" rIns="116796" bIns="5839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it-IT" altLang="it-IT" sz="2600" b="1">
                <a:solidFill>
                  <a:schemeClr val="accent5">
                    <a:lumMod val="75000"/>
                  </a:schemeClr>
                </a:solidFill>
                <a:effectLst>
                  <a:outerShdw blurRad="38100" dist="38100" dir="2700000" algn="tl">
                    <a:srgbClr val="C0C0C0"/>
                  </a:outerShdw>
                </a:effectLst>
                <a:latin typeface="Century Gothic" pitchFamily="34" charset="0"/>
              </a:rPr>
              <a:t>Correlati a… </a:t>
            </a:r>
            <a:endParaRPr lang="it-IT" altLang="it-IT" sz="2600" b="1">
              <a:solidFill>
                <a:schemeClr val="accent5">
                  <a:lumMod val="75000"/>
                </a:schemeClr>
              </a:solidFill>
              <a:effectLst>
                <a:outerShdw blurRad="38100" dist="38100" dir="2700000" algn="tl">
                  <a:srgbClr val="C0C0C0"/>
                </a:outerShdw>
              </a:effectLst>
            </a:endParaRPr>
          </a:p>
        </p:txBody>
      </p:sp>
      <p:pic>
        <p:nvPicPr>
          <p:cNvPr id="15" name="Picture 12">
            <a:extLst>
              <a:ext uri="{FF2B5EF4-FFF2-40B4-BE49-F238E27FC236}">
                <a16:creationId xmlns:a16="http://schemas.microsoft.com/office/drawing/2014/main" id="{E7661943-4DA5-B04F-ADB5-4D7E13941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892" y="2440205"/>
            <a:ext cx="3085491" cy="1348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ttangolo 8">
            <a:extLst>
              <a:ext uri="{FF2B5EF4-FFF2-40B4-BE49-F238E27FC236}">
                <a16:creationId xmlns:a16="http://schemas.microsoft.com/office/drawing/2014/main" id="{190B4AC4-9E2B-2E4D-ADCE-4F09A49B00B2}"/>
              </a:ext>
            </a:extLst>
          </p:cNvPr>
          <p:cNvSpPr>
            <a:spLocks noChangeArrowheads="1"/>
          </p:cNvSpPr>
          <p:nvPr/>
        </p:nvSpPr>
        <p:spPr bwMode="auto">
          <a:xfrm>
            <a:off x="8079035" y="3820230"/>
            <a:ext cx="2197949" cy="4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6796" tIns="58398" rIns="116796" bIns="58398">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it-IT" altLang="it-IT" sz="2000" b="1">
                <a:solidFill>
                  <a:srgbClr val="800000"/>
                </a:solidFill>
                <a:latin typeface="Century Gothic" pitchFamily="34" charset="0"/>
              </a:rPr>
              <a:t>(fino al 2°digit)</a:t>
            </a:r>
            <a:endParaRPr lang="it-IT" altLang="it-IT" sz="2300">
              <a:latin typeface="Arial" pitchFamily="34" charset="0"/>
            </a:endParaRPr>
          </a:p>
        </p:txBody>
      </p:sp>
      <p:sp>
        <p:nvSpPr>
          <p:cNvPr id="17" name="Rettangolo 9">
            <a:extLst>
              <a:ext uri="{FF2B5EF4-FFF2-40B4-BE49-F238E27FC236}">
                <a16:creationId xmlns:a16="http://schemas.microsoft.com/office/drawing/2014/main" id="{C8659403-058F-AF40-8570-A7CB638B67E6}"/>
              </a:ext>
            </a:extLst>
          </p:cNvPr>
          <p:cNvSpPr>
            <a:spLocks noChangeArrowheads="1"/>
          </p:cNvSpPr>
          <p:nvPr/>
        </p:nvSpPr>
        <p:spPr bwMode="auto">
          <a:xfrm>
            <a:off x="7289891" y="4461062"/>
            <a:ext cx="3085491" cy="248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6796" tIns="58398" rIns="116796" bIns="58398">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it-IT" altLang="it-IT" sz="3800" b="1" dirty="0">
                <a:solidFill>
                  <a:srgbClr val="FF0000"/>
                </a:solidFill>
                <a:latin typeface="Forte" pitchFamily="66" charset="0"/>
              </a:rPr>
              <a:t>Settori </a:t>
            </a:r>
          </a:p>
          <a:p>
            <a:pPr>
              <a:spcBef>
                <a:spcPct val="0"/>
              </a:spcBef>
              <a:buFontTx/>
              <a:buNone/>
            </a:pPr>
            <a:r>
              <a:rPr lang="it-IT" altLang="it-IT" sz="3800" b="1" dirty="0">
                <a:solidFill>
                  <a:srgbClr val="FF0000"/>
                </a:solidFill>
                <a:latin typeface="Forte" pitchFamily="66" charset="0"/>
              </a:rPr>
              <a:t>economico-</a:t>
            </a:r>
          </a:p>
          <a:p>
            <a:pPr>
              <a:spcBef>
                <a:spcPct val="0"/>
              </a:spcBef>
              <a:buFontTx/>
              <a:buNone/>
            </a:pPr>
            <a:r>
              <a:rPr lang="it-IT" altLang="it-IT" sz="3800" b="1" dirty="0">
                <a:solidFill>
                  <a:srgbClr val="FF0000"/>
                </a:solidFill>
                <a:latin typeface="Forte" pitchFamily="66" charset="0"/>
              </a:rPr>
              <a:t>professionali</a:t>
            </a:r>
          </a:p>
          <a:p>
            <a:pPr>
              <a:spcBef>
                <a:spcPct val="0"/>
              </a:spcBef>
              <a:buFontTx/>
              <a:buNone/>
            </a:pPr>
            <a:r>
              <a:rPr lang="it-IT" altLang="it-IT" sz="2000" dirty="0">
                <a:solidFill>
                  <a:schemeClr val="accent5">
                    <a:lumMod val="75000"/>
                  </a:schemeClr>
                </a:solidFill>
                <a:latin typeface="Forte" pitchFamily="66" charset="0"/>
              </a:rPr>
              <a:t>decreto MLPS 30 giugno 2015</a:t>
            </a:r>
          </a:p>
        </p:txBody>
      </p:sp>
      <p:sp>
        <p:nvSpPr>
          <p:cNvPr id="21" name="Freccia destra con strisce 20">
            <a:extLst>
              <a:ext uri="{FF2B5EF4-FFF2-40B4-BE49-F238E27FC236}">
                <a16:creationId xmlns:a16="http://schemas.microsoft.com/office/drawing/2014/main" id="{5BF3E0FE-90CE-8F4C-B2BB-FA40919B6943}"/>
              </a:ext>
            </a:extLst>
          </p:cNvPr>
          <p:cNvSpPr/>
          <p:nvPr/>
        </p:nvSpPr>
        <p:spPr>
          <a:xfrm rot="19494456">
            <a:off x="5783520" y="2803179"/>
            <a:ext cx="1144194" cy="711990"/>
          </a:xfrm>
          <a:prstGeom prst="stripedRightArrow">
            <a:avLst/>
          </a:prstGeom>
          <a:solidFill>
            <a:srgbClr val="C000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6796" tIns="58398" rIns="116796" bIns="58398" rtlCol="0" anchor="ctr"/>
          <a:lstStyle/>
          <a:p>
            <a:pPr algn="ctr"/>
            <a:endParaRPr lang="it-IT"/>
          </a:p>
        </p:txBody>
      </p:sp>
      <p:sp>
        <p:nvSpPr>
          <p:cNvPr id="22" name="Freccia destra con strisce 21">
            <a:extLst>
              <a:ext uri="{FF2B5EF4-FFF2-40B4-BE49-F238E27FC236}">
                <a16:creationId xmlns:a16="http://schemas.microsoft.com/office/drawing/2014/main" id="{3D0C6D95-EB68-1D40-8AA3-38A317BAE451}"/>
              </a:ext>
            </a:extLst>
          </p:cNvPr>
          <p:cNvSpPr/>
          <p:nvPr/>
        </p:nvSpPr>
        <p:spPr>
          <a:xfrm rot="1441541">
            <a:off x="5719345" y="4845693"/>
            <a:ext cx="1144194" cy="711990"/>
          </a:xfrm>
          <a:prstGeom prst="stripedRightArrow">
            <a:avLst/>
          </a:prstGeom>
          <a:solidFill>
            <a:srgbClr val="C000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6796" tIns="58398" rIns="116796" bIns="58398" rtlCol="0" anchor="ctr"/>
          <a:lstStyle/>
          <a:p>
            <a:pPr algn="ctr"/>
            <a:endParaRPr lang="it-IT"/>
          </a:p>
        </p:txBody>
      </p:sp>
      <mc:AlternateContent xmlns:mc="http://schemas.openxmlformats.org/markup-compatibility/2006" xmlns:p14="http://schemas.microsoft.com/office/powerpoint/2010/main">
        <mc:Choice Requires="p14">
          <p:contentPart p14:bwMode="auto" r:id="rId4">
            <p14:nvContentPartPr>
              <p14:cNvPr id="2" name="Input penna 1">
                <a:extLst>
                  <a:ext uri="{FF2B5EF4-FFF2-40B4-BE49-F238E27FC236}">
                    <a16:creationId xmlns:a16="http://schemas.microsoft.com/office/drawing/2014/main" id="{AD2B4F54-CE0D-2369-2C92-EBA14DF90D6D}"/>
                  </a:ext>
                </a:extLst>
              </p14:cNvPr>
              <p14:cNvContentPartPr/>
              <p14:nvPr/>
            </p14:nvContentPartPr>
            <p14:xfrm>
              <a:off x="7524617" y="4846303"/>
              <a:ext cx="360" cy="360"/>
            </p14:xfrm>
          </p:contentPart>
        </mc:Choice>
        <mc:Fallback xmlns="">
          <p:pic>
            <p:nvPicPr>
              <p:cNvPr id="2" name="Input penna 1">
                <a:extLst>
                  <a:ext uri="{FF2B5EF4-FFF2-40B4-BE49-F238E27FC236}">
                    <a16:creationId xmlns:a16="http://schemas.microsoft.com/office/drawing/2014/main" id="{AD2B4F54-CE0D-2369-2C92-EBA14DF90D6D}"/>
                  </a:ext>
                </a:extLst>
              </p:cNvPr>
              <p:cNvPicPr/>
              <p:nvPr/>
            </p:nvPicPr>
            <p:blipFill>
              <a:blip r:embed="rId5"/>
              <a:stretch>
                <a:fillRect/>
              </a:stretch>
            </p:blipFill>
            <p:spPr>
              <a:xfrm>
                <a:off x="7515617" y="4837303"/>
                <a:ext cx="18000" cy="18000"/>
              </a:xfrm>
              <a:prstGeom prst="rect">
                <a:avLst/>
              </a:prstGeom>
            </p:spPr>
          </p:pic>
        </mc:Fallback>
      </mc:AlternateContent>
    </p:spTree>
    <p:extLst>
      <p:ext uri="{BB962C8B-B14F-4D97-AF65-F5344CB8AC3E}">
        <p14:creationId xmlns:p14="http://schemas.microsoft.com/office/powerpoint/2010/main" val="408630848"/>
      </p:ext>
    </p:extLst>
  </p:cSld>
  <p:clrMapOvr>
    <a:masterClrMapping/>
  </p:clrMapOvr>
  <mc:AlternateContent xmlns:mc="http://schemas.openxmlformats.org/markup-compatibility/2006" xmlns:p14="http://schemas.microsoft.com/office/powerpoint/2010/main">
    <mc:Choice Requires="p14">
      <p:transition p14:dur="10" advClick="0" advTm="83539"/>
    </mc:Choice>
    <mc:Fallback xmlns="">
      <p:transition advClick="0" advTm="8353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6F177CE-AE0B-4F35-AFFB-D7A7C8566391}"/>
              </a:ext>
            </a:extLst>
          </p:cNvPr>
          <p:cNvSpPr txBox="1"/>
          <p:nvPr/>
        </p:nvSpPr>
        <p:spPr>
          <a:xfrm>
            <a:off x="546100" y="273050"/>
            <a:ext cx="9677400" cy="523220"/>
          </a:xfrm>
          <a:prstGeom prst="rect">
            <a:avLst/>
          </a:prstGeom>
          <a:noFill/>
        </p:spPr>
        <p:txBody>
          <a:bodyPr wrap="square" rtlCol="0">
            <a:spAutoFit/>
          </a:bodyPr>
          <a:lstStyle/>
          <a:p>
            <a:pPr algn="ctr"/>
            <a:r>
              <a:rPr lang="it-IT" sz="2800" b="1" dirty="0">
                <a:solidFill>
                  <a:srgbClr val="C00000"/>
                </a:solidFill>
              </a:rPr>
              <a:t>DAL PROFILO AI PERCORSI</a:t>
            </a:r>
          </a:p>
        </p:txBody>
      </p:sp>
      <p:sp>
        <p:nvSpPr>
          <p:cNvPr id="5" name="CasellaDiTesto 4">
            <a:extLst>
              <a:ext uri="{FF2B5EF4-FFF2-40B4-BE49-F238E27FC236}">
                <a16:creationId xmlns:a16="http://schemas.microsoft.com/office/drawing/2014/main" id="{5EC853E5-779B-3E65-9495-34BE753CFE4E}"/>
              </a:ext>
            </a:extLst>
          </p:cNvPr>
          <p:cNvSpPr txBox="1"/>
          <p:nvPr/>
        </p:nvSpPr>
        <p:spPr>
          <a:xfrm>
            <a:off x="737802" y="982572"/>
            <a:ext cx="9217796" cy="2554545"/>
          </a:xfrm>
          <a:prstGeom prst="rect">
            <a:avLst/>
          </a:prstGeom>
          <a:solidFill>
            <a:srgbClr val="FFFD78"/>
          </a:solidFill>
        </p:spPr>
        <p:txBody>
          <a:bodyPr wrap="square" rtlCol="0">
            <a:spAutoFit/>
          </a:bodyPr>
          <a:lstStyle/>
          <a:p>
            <a:pPr>
              <a:buClr>
                <a:srgbClr val="000000"/>
              </a:buClr>
            </a:pPr>
            <a:r>
              <a:rPr lang="it-IT" sz="2000" kern="0" dirty="0">
                <a:solidFill>
                  <a:schemeClr val="tx2">
                    <a:lumMod val="75000"/>
                  </a:schemeClr>
                </a:solidFill>
                <a:latin typeface="Arial"/>
                <a:cs typeface="Arial"/>
                <a:sym typeface="Arial"/>
              </a:rPr>
              <a:t>LE NOVITÀ NELLA COSTRUZIONE DEL CURRICOLO FORMATIVO:</a:t>
            </a:r>
          </a:p>
          <a:p>
            <a:pPr marL="377842" indent="-377842">
              <a:buClr>
                <a:srgbClr val="000000"/>
              </a:buClr>
              <a:buFont typeface="Wingdings" pitchFamily="2" charset="2"/>
              <a:buChar char="ü"/>
            </a:pPr>
            <a:r>
              <a:rPr lang="it-IT" sz="2000" u="sng" kern="0" dirty="0">
                <a:solidFill>
                  <a:schemeClr val="tx2">
                    <a:lumMod val="75000"/>
                  </a:schemeClr>
                </a:solidFill>
                <a:latin typeface="+mj-lt"/>
                <a:cs typeface="Arial"/>
                <a:sym typeface="Arial"/>
              </a:rPr>
              <a:t>Non</a:t>
            </a:r>
            <a:r>
              <a:rPr lang="it-IT" sz="2000" kern="0" dirty="0">
                <a:solidFill>
                  <a:schemeClr val="tx2">
                    <a:lumMod val="75000"/>
                  </a:schemeClr>
                </a:solidFill>
                <a:latin typeface="+mj-lt"/>
                <a:cs typeface="Arial"/>
                <a:sym typeface="Arial"/>
              </a:rPr>
              <a:t> ci sono più articolazioni e opzioni;</a:t>
            </a:r>
          </a:p>
          <a:p>
            <a:pPr marL="377842" indent="-377842">
              <a:buClr>
                <a:srgbClr val="000000"/>
              </a:buClr>
              <a:buFont typeface="Wingdings" pitchFamily="2" charset="2"/>
              <a:buChar char="ü"/>
            </a:pPr>
            <a:r>
              <a:rPr lang="it-IT" sz="2000" u="sng" kern="0" dirty="0">
                <a:solidFill>
                  <a:schemeClr val="tx2">
                    <a:lumMod val="75000"/>
                  </a:schemeClr>
                </a:solidFill>
                <a:latin typeface="+mj-lt"/>
                <a:cs typeface="Arial"/>
                <a:sym typeface="Arial"/>
              </a:rPr>
              <a:t>Non</a:t>
            </a:r>
            <a:r>
              <a:rPr lang="it-IT" sz="2000" kern="0" dirty="0">
                <a:solidFill>
                  <a:schemeClr val="tx2">
                    <a:lumMod val="75000"/>
                  </a:schemeClr>
                </a:solidFill>
                <a:latin typeface="+mj-lt"/>
                <a:cs typeface="Arial"/>
                <a:sym typeface="Arial"/>
              </a:rPr>
              <a:t> ci sono programmi ministeriali disciplinari;</a:t>
            </a:r>
          </a:p>
          <a:p>
            <a:pPr marL="377842" indent="-377842">
              <a:buClr>
                <a:srgbClr val="000000"/>
              </a:buClr>
              <a:buFont typeface="Wingdings" pitchFamily="2" charset="2"/>
              <a:buChar char="ü"/>
            </a:pPr>
            <a:r>
              <a:rPr lang="it-IT" sz="2000" kern="0" dirty="0">
                <a:solidFill>
                  <a:schemeClr val="tx2">
                    <a:lumMod val="75000"/>
                  </a:schemeClr>
                </a:solidFill>
                <a:latin typeface="+mj-lt"/>
                <a:cs typeface="Arial"/>
                <a:sym typeface="Arial"/>
              </a:rPr>
              <a:t>Ci sono insegnamenti che concorrono </a:t>
            </a:r>
            <a:r>
              <a:rPr lang="it-IT" sz="2000" u="sng" kern="0" dirty="0">
                <a:solidFill>
                  <a:schemeClr val="tx2">
                    <a:lumMod val="75000"/>
                  </a:schemeClr>
                </a:solidFill>
                <a:latin typeface="+mj-lt"/>
                <a:cs typeface="Arial"/>
                <a:sym typeface="Arial"/>
              </a:rPr>
              <a:t>tutti</a:t>
            </a:r>
            <a:r>
              <a:rPr lang="it-IT" sz="2000" kern="0" dirty="0">
                <a:solidFill>
                  <a:schemeClr val="tx2">
                    <a:lumMod val="75000"/>
                  </a:schemeClr>
                </a:solidFill>
                <a:latin typeface="+mj-lt"/>
                <a:cs typeface="Arial"/>
                <a:sym typeface="Arial"/>
              </a:rPr>
              <a:t> al raggiungimento delle competenze (= RISULTATI DI APPRENDIMENTO </a:t>
            </a:r>
            <a:r>
              <a:rPr lang="it-IT" sz="2000" kern="0" cap="all" dirty="0">
                <a:solidFill>
                  <a:schemeClr val="tx2">
                    <a:lumMod val="75000"/>
                  </a:schemeClr>
                </a:solidFill>
                <a:latin typeface="+mj-lt"/>
                <a:cs typeface="Arial"/>
                <a:sym typeface="Arial"/>
              </a:rPr>
              <a:t>da garantire);</a:t>
            </a:r>
          </a:p>
          <a:p>
            <a:pPr marL="377842" indent="-377842">
              <a:buClr>
                <a:srgbClr val="000000"/>
              </a:buClr>
              <a:buFont typeface="Wingdings" pitchFamily="2" charset="2"/>
              <a:buChar char="ü"/>
            </a:pPr>
            <a:r>
              <a:rPr lang="it-IT" sz="2000" dirty="0">
                <a:solidFill>
                  <a:schemeClr val="tx2">
                    <a:lumMod val="75000"/>
                  </a:schemeClr>
                </a:solidFill>
                <a:latin typeface="+mj-lt"/>
                <a:ea typeface="ＭＳ Ｐゴシック" charset="0"/>
              </a:rPr>
              <a:t>È prevista </a:t>
            </a:r>
            <a:r>
              <a:rPr lang="it-IT" sz="2000" b="1" dirty="0">
                <a:solidFill>
                  <a:schemeClr val="tx2">
                    <a:lumMod val="75000"/>
                  </a:schemeClr>
                </a:solidFill>
                <a:latin typeface="+mj-lt"/>
                <a:ea typeface="ＭＳ Ｐゴシック" charset="0"/>
              </a:rPr>
              <a:t>una correlazione diretta con il mondo del lavoro </a:t>
            </a:r>
            <a:r>
              <a:rPr lang="it-IT" sz="2000" dirty="0">
                <a:solidFill>
                  <a:schemeClr val="tx2">
                    <a:lumMod val="75000"/>
                  </a:schemeClr>
                </a:solidFill>
                <a:latin typeface="+mj-lt"/>
                <a:ea typeface="ＭＳ Ｐゴシック" charset="0"/>
              </a:rPr>
              <a:t>attraverso diversi strumenti che mettono in trasparenza le esigenze in termini di fabbisogni formativi (Codici ATECO, Settori economico professionali, NUP, Atlante del lavoro …)</a:t>
            </a:r>
            <a:endParaRPr lang="it-IT" sz="2000" kern="0" cap="all" dirty="0">
              <a:solidFill>
                <a:schemeClr val="tx2">
                  <a:lumMod val="75000"/>
                </a:schemeClr>
              </a:solidFill>
              <a:latin typeface="+mj-lt"/>
              <a:cs typeface="Arial"/>
              <a:sym typeface="Arial"/>
            </a:endParaRPr>
          </a:p>
        </p:txBody>
      </p:sp>
      <p:sp>
        <p:nvSpPr>
          <p:cNvPr id="6" name="CasellaDiTesto 5">
            <a:extLst>
              <a:ext uri="{FF2B5EF4-FFF2-40B4-BE49-F238E27FC236}">
                <a16:creationId xmlns:a16="http://schemas.microsoft.com/office/drawing/2014/main" id="{F73CD60D-17C1-4C3B-C9EC-6BCB9F0CFD96}"/>
              </a:ext>
            </a:extLst>
          </p:cNvPr>
          <p:cNvSpPr txBox="1"/>
          <p:nvPr/>
        </p:nvSpPr>
        <p:spPr>
          <a:xfrm>
            <a:off x="737802" y="3723419"/>
            <a:ext cx="9217797" cy="1015663"/>
          </a:xfrm>
          <a:prstGeom prst="rect">
            <a:avLst/>
          </a:prstGeom>
          <a:solidFill>
            <a:srgbClr val="FFC000"/>
          </a:solidFill>
        </p:spPr>
        <p:txBody>
          <a:bodyPr wrap="square" rtlCol="0">
            <a:spAutoFit/>
          </a:bodyPr>
          <a:lstStyle/>
          <a:p>
            <a:r>
              <a:rPr lang="it-IT" sz="2000" dirty="0">
                <a:solidFill>
                  <a:schemeClr val="tx2">
                    <a:lumMod val="75000"/>
                  </a:schemeClr>
                </a:solidFill>
              </a:rPr>
              <a:t>Nei piani triennali dell’offerta formativa è resa trasparente e leggibile la declinazione degli indirizzi di studio nei percorsi richiesti dal territorio, </a:t>
            </a:r>
            <a:r>
              <a:rPr lang="it-IT" sz="2000" b="1" dirty="0">
                <a:solidFill>
                  <a:schemeClr val="tx2">
                    <a:lumMod val="75000"/>
                  </a:schemeClr>
                </a:solidFill>
              </a:rPr>
              <a:t>con l’indicazione delle attività economiche di riferimento</a:t>
            </a:r>
            <a:r>
              <a:rPr lang="it-IT" sz="2000" dirty="0">
                <a:solidFill>
                  <a:schemeClr val="tx2">
                    <a:lumMod val="75000"/>
                  </a:schemeClr>
                </a:solidFill>
              </a:rPr>
              <a:t> (D.I. 24 maggio 2018, n. 92)</a:t>
            </a:r>
          </a:p>
        </p:txBody>
      </p:sp>
      <p:sp>
        <p:nvSpPr>
          <p:cNvPr id="7" name="CasellaDiTesto 6">
            <a:extLst>
              <a:ext uri="{FF2B5EF4-FFF2-40B4-BE49-F238E27FC236}">
                <a16:creationId xmlns:a16="http://schemas.microsoft.com/office/drawing/2014/main" id="{5674FC1C-F81E-B43D-0EBE-271BE2B013C3}"/>
              </a:ext>
            </a:extLst>
          </p:cNvPr>
          <p:cNvSpPr txBox="1"/>
          <p:nvPr/>
        </p:nvSpPr>
        <p:spPr>
          <a:xfrm>
            <a:off x="698500" y="4926137"/>
            <a:ext cx="9296400" cy="1015663"/>
          </a:xfrm>
          <a:prstGeom prst="rect">
            <a:avLst/>
          </a:prstGeom>
          <a:solidFill>
            <a:schemeClr val="accent5">
              <a:lumMod val="20000"/>
              <a:lumOff val="80000"/>
            </a:schemeClr>
          </a:solidFill>
        </p:spPr>
        <p:txBody>
          <a:bodyPr wrap="square" rtlCol="0">
            <a:spAutoFit/>
          </a:bodyPr>
          <a:lstStyle/>
          <a:p>
            <a:r>
              <a:rPr lang="it-IT" sz="2000" dirty="0">
                <a:solidFill>
                  <a:schemeClr val="tx2">
                    <a:lumMod val="75000"/>
                  </a:schemeClr>
                </a:solidFill>
              </a:rPr>
              <a:t>Il </a:t>
            </a:r>
            <a:r>
              <a:rPr lang="it-IT" sz="2000" b="1" dirty="0">
                <a:solidFill>
                  <a:schemeClr val="tx2">
                    <a:lumMod val="75000"/>
                  </a:schemeClr>
                </a:solidFill>
              </a:rPr>
              <a:t>Diploma conclusivo</a:t>
            </a:r>
            <a:r>
              <a:rPr lang="it-IT" sz="2000" dirty="0">
                <a:solidFill>
                  <a:schemeClr val="tx2">
                    <a:lumMod val="75000"/>
                  </a:schemeClr>
                </a:solidFill>
              </a:rPr>
              <a:t>, rilasciato in esito al superamento dell’esame di Stato, attesta l’indirizzo e la durata del corso di studi, il punteggio complessivo ottenuto e l’indicazione del </a:t>
            </a:r>
            <a:r>
              <a:rPr lang="it-IT" sz="2000" b="1" dirty="0">
                <a:solidFill>
                  <a:schemeClr val="tx2">
                    <a:lumMod val="75000"/>
                  </a:schemeClr>
                </a:solidFill>
              </a:rPr>
              <a:t>codice/i ATECO attribuito/i all’indirizzo</a:t>
            </a:r>
            <a:r>
              <a:rPr lang="it-IT" sz="2000" dirty="0">
                <a:solidFill>
                  <a:schemeClr val="tx2">
                    <a:lumMod val="75000"/>
                  </a:schemeClr>
                </a:solidFill>
              </a:rPr>
              <a:t>.</a:t>
            </a:r>
          </a:p>
        </p:txBody>
      </p:sp>
      <p:sp>
        <p:nvSpPr>
          <p:cNvPr id="8" name="CasellaDiTesto 7">
            <a:extLst>
              <a:ext uri="{FF2B5EF4-FFF2-40B4-BE49-F238E27FC236}">
                <a16:creationId xmlns:a16="http://schemas.microsoft.com/office/drawing/2014/main" id="{D215D78A-97DD-89EA-FCAF-45652B738FEA}"/>
              </a:ext>
            </a:extLst>
          </p:cNvPr>
          <p:cNvSpPr txBox="1"/>
          <p:nvPr/>
        </p:nvSpPr>
        <p:spPr>
          <a:xfrm>
            <a:off x="723729" y="6128102"/>
            <a:ext cx="9217797" cy="1015663"/>
          </a:xfrm>
          <a:prstGeom prst="rect">
            <a:avLst/>
          </a:prstGeom>
          <a:solidFill>
            <a:schemeClr val="accent6">
              <a:lumMod val="20000"/>
              <a:lumOff val="80000"/>
            </a:schemeClr>
          </a:solidFill>
        </p:spPr>
        <p:txBody>
          <a:bodyPr wrap="square" rtlCol="0">
            <a:spAutoFit/>
          </a:bodyPr>
          <a:lstStyle/>
          <a:p>
            <a:pPr algn="just"/>
            <a:r>
              <a:rPr lang="it-IT" sz="2000" dirty="0">
                <a:solidFill>
                  <a:schemeClr val="tx2">
                    <a:lumMod val="75000"/>
                  </a:schemeClr>
                </a:solidFill>
              </a:rPr>
              <a:t>Nel caso di declinazione dell’indirizzo in percorsi formativi, nel </a:t>
            </a:r>
            <a:r>
              <a:rPr lang="it-IT" sz="2000" b="1" dirty="0">
                <a:solidFill>
                  <a:schemeClr val="tx2">
                    <a:lumMod val="75000"/>
                  </a:schemeClr>
                </a:solidFill>
              </a:rPr>
              <a:t>Curriculum dello studente allegato al Diploma </a:t>
            </a:r>
            <a:r>
              <a:rPr lang="it-IT" sz="2000" dirty="0">
                <a:solidFill>
                  <a:schemeClr val="tx2">
                    <a:lumMod val="75000"/>
                  </a:schemeClr>
                </a:solidFill>
              </a:rPr>
              <a:t>è indicato il riferimento alla </a:t>
            </a:r>
            <a:r>
              <a:rPr lang="it-IT" sz="2000" b="1" dirty="0">
                <a:solidFill>
                  <a:schemeClr val="tx2">
                    <a:lumMod val="75000"/>
                  </a:schemeClr>
                </a:solidFill>
              </a:rPr>
              <a:t>nomenclatura e classificazione delle unità professionali adottate dall’ISTAT </a:t>
            </a:r>
            <a:r>
              <a:rPr lang="it-IT" sz="2000" dirty="0">
                <a:solidFill>
                  <a:schemeClr val="tx2">
                    <a:lumMod val="75000"/>
                  </a:schemeClr>
                </a:solidFill>
              </a:rPr>
              <a:t>(CP2011/NUP).</a:t>
            </a:r>
          </a:p>
        </p:txBody>
      </p:sp>
    </p:spTree>
    <p:extLst>
      <p:ext uri="{BB962C8B-B14F-4D97-AF65-F5344CB8AC3E}">
        <p14:creationId xmlns:p14="http://schemas.microsoft.com/office/powerpoint/2010/main" val="3528287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21536" y="590906"/>
            <a:ext cx="10450328" cy="430887"/>
          </a:xfrm>
          <a:prstGeom prst="rect">
            <a:avLst/>
          </a:prstGeom>
          <a:noFill/>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802020">
              <a:defRPr/>
            </a:pPr>
            <a:r>
              <a:rPr lang="it-IT" altLang="it-IT" sz="2200" b="1" dirty="0">
                <a:solidFill>
                  <a:srgbClr val="C00000"/>
                </a:solidFill>
                <a:effectLst>
                  <a:outerShdw blurRad="38100" dist="38100" dir="2700000" algn="tl">
                    <a:srgbClr val="C0C0C0"/>
                  </a:outerShdw>
                </a:effectLst>
                <a:latin typeface="Century Schoolbook"/>
              </a:rPr>
              <a:t>LA DECLINAZIONE DEI PERCORSI: METODI E STRUMENTI</a:t>
            </a:r>
          </a:p>
        </p:txBody>
      </p:sp>
      <p:grpSp>
        <p:nvGrpSpPr>
          <p:cNvPr id="8" name="Gruppo 7"/>
          <p:cNvGrpSpPr/>
          <p:nvPr/>
        </p:nvGrpSpPr>
        <p:grpSpPr>
          <a:xfrm>
            <a:off x="299759" y="1269407"/>
            <a:ext cx="10693401" cy="5127831"/>
            <a:chOff x="-173516" y="171108"/>
            <a:chExt cx="8185235" cy="4971353"/>
          </a:xfrm>
          <a:scene3d>
            <a:camera prst="orthographicFront"/>
            <a:lightRig rig="flat" dir="t"/>
          </a:scene3d>
        </p:grpSpPr>
        <p:sp>
          <p:nvSpPr>
            <p:cNvPr id="9" name="Rettangolo 8"/>
            <p:cNvSpPr/>
            <p:nvPr/>
          </p:nvSpPr>
          <p:spPr>
            <a:xfrm>
              <a:off x="-173516" y="616028"/>
              <a:ext cx="8185235" cy="4526433"/>
            </a:xfrm>
            <a:prstGeom prst="rect">
              <a:avLst/>
            </a:prstGeom>
            <a:noFill/>
            <a:ln w="9525" cap="flat" cmpd="sng" algn="ctr">
              <a:noFill/>
              <a:prstDash val="solid"/>
            </a:ln>
            <a:effectLst>
              <a:outerShdw blurRad="40000" dist="23000" dir="5400000" rotWithShape="0">
                <a:srgbClr val="000000">
                  <a:alpha val="35000"/>
                </a:srgbClr>
              </a:outerShdw>
            </a:effectLst>
            <a:sp3d extrusionH="12700" prstMaterial="plastic">
              <a:bevelT w="50800" h="50800"/>
            </a:sp3d>
          </p:spPr>
          <p:style>
            <a:lnRef idx="1">
              <a:scrgbClr r="0" g="0" b="0"/>
            </a:lnRef>
            <a:fillRef idx="1">
              <a:scrgbClr r="0" g="0" b="0"/>
            </a:fillRef>
            <a:effectRef idx="2">
              <a:scrgbClr r="0" g="0" b="0"/>
            </a:effectRef>
            <a:fontRef idx="minor">
              <a:schemeClr val="dk2">
                <a:hueOff val="0"/>
                <a:satOff val="0"/>
                <a:lumOff val="0"/>
                <a:alphaOff val="0"/>
              </a:schemeClr>
            </a:fontRef>
          </p:style>
          <p:txBody>
            <a:bodyPr/>
            <a:lstStyle/>
            <a:p>
              <a:pPr defTabSz="802020">
                <a:defRPr/>
              </a:pPr>
              <a:endParaRPr lang="it-IT" sz="1579" dirty="0">
                <a:solidFill>
                  <a:srgbClr val="242852">
                    <a:hueOff val="0"/>
                    <a:satOff val="0"/>
                    <a:lumOff val="0"/>
                    <a:alphaOff val="0"/>
                  </a:srgbClr>
                </a:solidFill>
                <a:latin typeface="Century Schoolbook"/>
              </a:endParaRPr>
            </a:p>
          </p:txBody>
        </p:sp>
        <p:sp>
          <p:nvSpPr>
            <p:cNvPr id="10" name="Rettangolo 9"/>
            <p:cNvSpPr/>
            <p:nvPr/>
          </p:nvSpPr>
          <p:spPr>
            <a:xfrm>
              <a:off x="12544" y="171108"/>
              <a:ext cx="7999175" cy="4673299"/>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547143" tIns="66834" rIns="66834" bIns="66834" numCol="1" spcCol="1270" anchor="ctr" anchorCtr="0">
              <a:noAutofit/>
            </a:bodyPr>
            <a:lstStyle/>
            <a:p>
              <a:pPr algn="ctr" defTabSz="779742">
                <a:lnSpc>
                  <a:spcPct val="90000"/>
                </a:lnSpc>
                <a:spcBef>
                  <a:spcPct val="0"/>
                </a:spcBef>
                <a:spcAft>
                  <a:spcPct val="35000"/>
                </a:spcAft>
                <a:defRPr/>
              </a:pPr>
              <a:endParaRPr lang="it-IT" sz="1754" b="1" dirty="0">
                <a:solidFill>
                  <a:srgbClr val="073E87">
                    <a:hueOff val="0"/>
                    <a:satOff val="0"/>
                    <a:lumOff val="0"/>
                    <a:alphaOff val="0"/>
                  </a:srgbClr>
                </a:solidFill>
                <a:effectLst>
                  <a:outerShdw blurRad="38100" dist="38100" dir="2700000" algn="tl">
                    <a:srgbClr val="000000">
                      <a:alpha val="43137"/>
                    </a:srgbClr>
                  </a:outerShdw>
                </a:effectLst>
                <a:latin typeface="Century Gothic" panose="020B0502020202020204" pitchFamily="34" charset="0"/>
                <a:ea typeface="ＭＳ Ｐゴシック" charset="0"/>
              </a:endParaRPr>
            </a:p>
          </p:txBody>
        </p:sp>
      </p:grpSp>
      <p:sp>
        <p:nvSpPr>
          <p:cNvPr id="2" name="Rettangolo 1"/>
          <p:cNvSpPr/>
          <p:nvPr/>
        </p:nvSpPr>
        <p:spPr>
          <a:xfrm>
            <a:off x="736600" y="1466698"/>
            <a:ext cx="9220200" cy="5478423"/>
          </a:xfrm>
          <a:prstGeom prst="rect">
            <a:avLst/>
          </a:prstGeom>
          <a:solidFill>
            <a:schemeClr val="accent5">
              <a:lumMod val="20000"/>
              <a:lumOff val="80000"/>
            </a:schemeClr>
          </a:solidFill>
        </p:spPr>
        <p:txBody>
          <a:bodyPr wrap="square">
            <a:spAutoFit/>
          </a:bodyPr>
          <a:lstStyle/>
          <a:p>
            <a:pPr marL="300758" indent="-300758" defTabSz="802020">
              <a:spcBef>
                <a:spcPts val="526"/>
              </a:spcBef>
              <a:buClr>
                <a:srgbClr val="CC0000"/>
              </a:buClr>
              <a:buSzPct val="70000"/>
              <a:buFont typeface="Wingdings" panose="05000000000000000000" pitchFamily="2" charset="2"/>
              <a:buChar char="Ø"/>
              <a:defRPr/>
            </a:pPr>
            <a:endParaRPr lang="it-IT" sz="2000" b="1" dirty="0">
              <a:solidFill>
                <a:srgbClr val="C00000"/>
              </a:solidFill>
              <a:effectLst>
                <a:outerShdw blurRad="38100" dist="38100" dir="2700000" algn="tl">
                  <a:srgbClr val="000000">
                    <a:alpha val="43137"/>
                  </a:srgbClr>
                </a:outerShdw>
              </a:effectLst>
              <a:latin typeface="Century Gothic" panose="020B0502020202020204" pitchFamily="34" charset="0"/>
            </a:endParaRPr>
          </a:p>
          <a:p>
            <a:pPr marL="300758" indent="-300758" defTabSz="802020">
              <a:spcBef>
                <a:spcPts val="526"/>
              </a:spcBef>
              <a:buClr>
                <a:srgbClr val="CC0000"/>
              </a:buClr>
              <a:buSzPct val="70000"/>
              <a:buFont typeface="Wingdings" panose="05000000000000000000" pitchFamily="2" charset="2"/>
              <a:buChar char="Ø"/>
              <a:defRPr/>
            </a:pPr>
            <a:r>
              <a:rPr lang="it-IT" sz="2000" b="1" dirty="0">
                <a:solidFill>
                  <a:srgbClr val="C00000"/>
                </a:solidFill>
                <a:effectLst>
                  <a:outerShdw blurRad="38100" dist="38100" dir="2700000" algn="tl">
                    <a:srgbClr val="000000">
                      <a:alpha val="43137"/>
                    </a:srgbClr>
                  </a:outerShdw>
                </a:effectLst>
                <a:latin typeface="Century Gothic" panose="020B0502020202020204" pitchFamily="34" charset="0"/>
              </a:rPr>
              <a:t>Il quadro di riferimento generale</a:t>
            </a:r>
          </a:p>
          <a:p>
            <a:pPr defTabSz="802020">
              <a:spcBef>
                <a:spcPts val="526"/>
              </a:spcBef>
              <a:buClr>
                <a:srgbClr val="629DD1"/>
              </a:buClr>
              <a:buSzPct val="70000"/>
              <a:defRPr/>
            </a:pPr>
            <a:r>
              <a:rPr lang="it-IT" sz="2000" dirty="0">
                <a:solidFill>
                  <a:prstClr val="black">
                    <a:lumMod val="75000"/>
                    <a:lumOff val="25000"/>
                  </a:prstClr>
                </a:solidFill>
                <a:latin typeface="Century Gothic" panose="020B0502020202020204" pitchFamily="34" charset="0"/>
              </a:rPr>
              <a:t>	</a:t>
            </a:r>
            <a:r>
              <a:rPr lang="it-IT" sz="2000" dirty="0" err="1">
                <a:solidFill>
                  <a:prstClr val="black">
                    <a:lumMod val="75000"/>
                    <a:lumOff val="25000"/>
                  </a:prstClr>
                </a:solidFill>
                <a:latin typeface="Century Gothic" panose="020B0502020202020204" pitchFamily="34" charset="0"/>
              </a:rPr>
              <a:t>P.E.Cu.P</a:t>
            </a:r>
            <a:r>
              <a:rPr lang="it-IT" sz="2000" dirty="0">
                <a:solidFill>
                  <a:prstClr val="black">
                    <a:lumMod val="75000"/>
                    <a:lumOff val="25000"/>
                  </a:prstClr>
                </a:solidFill>
                <a:latin typeface="Century Gothic" panose="020B0502020202020204" pitchFamily="34" charset="0"/>
              </a:rPr>
              <a:t> (Allegato A al D.Lgs.61/2017)</a:t>
            </a:r>
          </a:p>
          <a:p>
            <a:pPr defTabSz="802020">
              <a:spcAft>
                <a:spcPts val="877"/>
              </a:spcAft>
              <a:buClr>
                <a:srgbClr val="629DD1"/>
              </a:buClr>
              <a:buSzPct val="70000"/>
              <a:defRPr/>
            </a:pPr>
            <a:r>
              <a:rPr lang="it-IT" sz="2000" dirty="0">
                <a:solidFill>
                  <a:prstClr val="black">
                    <a:lumMod val="75000"/>
                    <a:lumOff val="25000"/>
                  </a:prstClr>
                </a:solidFill>
                <a:latin typeface="Century Gothic" panose="020B0502020202020204" pitchFamily="34" charset="0"/>
              </a:rPr>
              <a:t>	Profilo unitario (Allegati 2 al D.I. 92/2018)</a:t>
            </a:r>
          </a:p>
          <a:p>
            <a:pPr marL="300758" indent="-300758" defTabSz="802020">
              <a:spcAft>
                <a:spcPts val="877"/>
              </a:spcAft>
              <a:buClr>
                <a:srgbClr val="C00000"/>
              </a:buClr>
              <a:buSzPct val="70000"/>
              <a:buFont typeface="Wingdings" panose="05000000000000000000" pitchFamily="2" charset="2"/>
              <a:buChar char="Ø"/>
              <a:defRPr/>
            </a:pPr>
            <a:r>
              <a:rPr lang="it-IT" sz="2000" b="1" dirty="0">
                <a:solidFill>
                  <a:srgbClr val="C00000"/>
                </a:solidFill>
                <a:effectLst>
                  <a:outerShdw blurRad="38100" dist="38100" dir="2700000" algn="tl">
                    <a:srgbClr val="000000">
                      <a:alpha val="43137"/>
                    </a:srgbClr>
                  </a:outerShdw>
                </a:effectLst>
                <a:latin typeface="Century Gothic" panose="020B0502020202020204" pitchFamily="34" charset="0"/>
              </a:rPr>
              <a:t>Rispetto delle quote orarie attribuite all’area generale e all’area di indirizzo </a:t>
            </a:r>
            <a:r>
              <a:rPr lang="it-IT" sz="2000" dirty="0">
                <a:solidFill>
                  <a:prstClr val="black">
                    <a:lumMod val="75000"/>
                    <a:lumOff val="25000"/>
                  </a:prstClr>
                </a:solidFill>
                <a:latin typeface="Century Gothic" panose="020B0502020202020204" pitchFamily="34" charset="0"/>
              </a:rPr>
              <a:t>(Allegati 3 al D.I. 92/2018)</a:t>
            </a:r>
          </a:p>
          <a:p>
            <a:pPr marL="300758" indent="-300758" defTabSz="802020">
              <a:spcBef>
                <a:spcPts val="526"/>
              </a:spcBef>
              <a:buClr>
                <a:srgbClr val="CC0000"/>
              </a:buClr>
              <a:buSzPct val="70000"/>
              <a:buFont typeface="Wingdings" panose="05000000000000000000" pitchFamily="2" charset="2"/>
              <a:buChar char="Ø"/>
              <a:defRPr/>
            </a:pPr>
            <a:r>
              <a:rPr lang="it-IT" sz="2000" b="1" dirty="0">
                <a:solidFill>
                  <a:srgbClr val="C00000"/>
                </a:solidFill>
                <a:effectLst>
                  <a:outerShdw blurRad="38100" dist="38100" dir="2700000" algn="tl">
                    <a:srgbClr val="000000">
                      <a:alpha val="43137"/>
                    </a:srgbClr>
                  </a:outerShdw>
                </a:effectLst>
                <a:latin typeface="Century Gothic" panose="020B0502020202020204" pitchFamily="34" charset="0"/>
              </a:rPr>
              <a:t>Risultati di apprendimento da garantire</a:t>
            </a:r>
          </a:p>
          <a:p>
            <a:pPr marL="1169613" indent="-300758" defTabSz="802020">
              <a:spcBef>
                <a:spcPts val="263"/>
              </a:spcBef>
              <a:spcAft>
                <a:spcPts val="263"/>
              </a:spcAft>
              <a:buClr>
                <a:srgbClr val="CC0000"/>
              </a:buClr>
              <a:buSzPct val="70000"/>
              <a:buFont typeface="Wingdings" panose="05000000000000000000" pitchFamily="2" charset="2"/>
              <a:buChar char="§"/>
              <a:defRPr/>
            </a:pPr>
            <a:r>
              <a:rPr lang="it-IT" sz="2000" dirty="0">
                <a:solidFill>
                  <a:schemeClr val="bg2">
                    <a:lumMod val="25000"/>
                  </a:schemeClr>
                </a:solidFill>
                <a:latin typeface="Century Gothic" panose="020B0502020202020204" pitchFamily="34" charset="0"/>
              </a:rPr>
              <a:t>12 competenze area di istruzione generale;</a:t>
            </a:r>
          </a:p>
          <a:p>
            <a:pPr marL="1169613" indent="-300758" defTabSz="802020">
              <a:spcBef>
                <a:spcPts val="263"/>
              </a:spcBef>
              <a:spcAft>
                <a:spcPts val="263"/>
              </a:spcAft>
              <a:buClr>
                <a:srgbClr val="CC0000"/>
              </a:buClr>
              <a:buSzPct val="70000"/>
              <a:buFont typeface="Wingdings" panose="05000000000000000000" pitchFamily="2" charset="2"/>
              <a:buChar char="§"/>
              <a:defRPr/>
            </a:pPr>
            <a:r>
              <a:rPr lang="it-IT" sz="2000" dirty="0">
                <a:solidFill>
                  <a:schemeClr val="bg2">
                    <a:lumMod val="25000"/>
                  </a:schemeClr>
                </a:solidFill>
                <a:latin typeface="Century Gothic" panose="020B0502020202020204" pitchFamily="34" charset="0"/>
              </a:rPr>
              <a:t>competenze area di indirizzo (da 6 a 11);</a:t>
            </a:r>
          </a:p>
          <a:p>
            <a:pPr marL="1169613" indent="-300758" defTabSz="802020">
              <a:spcBef>
                <a:spcPts val="263"/>
              </a:spcBef>
              <a:spcAft>
                <a:spcPts val="263"/>
              </a:spcAft>
              <a:buClr>
                <a:srgbClr val="CC0000"/>
              </a:buClr>
              <a:buSzPct val="70000"/>
              <a:buFont typeface="Wingdings" panose="05000000000000000000" pitchFamily="2" charset="2"/>
              <a:buChar char="§"/>
              <a:defRPr/>
            </a:pPr>
            <a:r>
              <a:rPr lang="it-IT" altLang="it-IT" sz="2000" dirty="0">
                <a:solidFill>
                  <a:schemeClr val="bg2">
                    <a:lumMod val="25000"/>
                  </a:schemeClr>
                </a:solidFill>
                <a:latin typeface="Century Gothic" panose="020B0502020202020204" pitchFamily="34" charset="0"/>
              </a:rPr>
              <a:t>8 competenze chiave per l’</a:t>
            </a:r>
            <a:r>
              <a:rPr lang="it-IT" altLang="ja-JP" sz="2000" dirty="0">
                <a:solidFill>
                  <a:schemeClr val="bg2">
                    <a:lumMod val="25000"/>
                  </a:schemeClr>
                </a:solidFill>
                <a:latin typeface="Century Gothic" panose="020B0502020202020204" pitchFamily="34" charset="0"/>
                <a:ea typeface="ＭＳ Ｐ明朝" panose="02020600040205080304" pitchFamily="18" charset="-128"/>
              </a:rPr>
              <a:t>apprendimento permanente </a:t>
            </a:r>
            <a:r>
              <a:rPr lang="it-IT" altLang="it-IT" sz="2000" i="1" dirty="0">
                <a:solidFill>
                  <a:schemeClr val="bg2">
                    <a:lumMod val="25000"/>
                  </a:schemeClr>
                </a:solidFill>
                <a:latin typeface="Century Gothic" panose="020B0502020202020204" pitchFamily="34" charset="0"/>
              </a:rPr>
              <a:t>(Raccomandazione del Consiglio europeo del 22 maggio 2018);</a:t>
            </a:r>
          </a:p>
          <a:p>
            <a:pPr marL="1169613" indent="-300758" defTabSz="802020">
              <a:spcBef>
                <a:spcPts val="263"/>
              </a:spcBef>
              <a:spcAft>
                <a:spcPts val="263"/>
              </a:spcAft>
              <a:buClr>
                <a:srgbClr val="CC0000"/>
              </a:buClr>
              <a:buSzPct val="70000"/>
              <a:buFont typeface="Wingdings" panose="05000000000000000000" pitchFamily="2" charset="2"/>
              <a:buChar char="§"/>
              <a:defRPr/>
            </a:pPr>
            <a:r>
              <a:rPr lang="it-IT" altLang="it-IT" sz="2000" dirty="0">
                <a:solidFill>
                  <a:schemeClr val="bg2">
                    <a:lumMod val="25000"/>
                  </a:schemeClr>
                </a:solidFill>
                <a:latin typeface="Century Gothic" panose="020B0502020202020204" pitchFamily="34" charset="0"/>
              </a:rPr>
              <a:t>Competenze di Educazione Civica (Allegato C D.M. 35/2020 e art.5 legge 92/2019</a:t>
            </a:r>
            <a:r>
              <a:rPr lang="it-IT" altLang="it-IT" sz="2000" i="1" dirty="0">
                <a:solidFill>
                  <a:schemeClr val="bg2">
                    <a:lumMod val="25000"/>
                  </a:schemeClr>
                </a:solidFill>
                <a:latin typeface="Century Gothic" panose="020B0502020202020204" pitchFamily="34" charset="0"/>
              </a:rPr>
              <a:t>).</a:t>
            </a:r>
          </a:p>
          <a:p>
            <a:pPr marL="1169613" indent="-300758" defTabSz="802020">
              <a:spcBef>
                <a:spcPts val="263"/>
              </a:spcBef>
              <a:spcAft>
                <a:spcPts val="263"/>
              </a:spcAft>
              <a:buClr>
                <a:srgbClr val="CC0000"/>
              </a:buClr>
              <a:buSzPct val="70000"/>
              <a:buFont typeface="Wingdings" panose="05000000000000000000" pitchFamily="2" charset="2"/>
              <a:buChar char="§"/>
              <a:defRPr/>
            </a:pPr>
            <a:endParaRPr lang="it-IT" altLang="it-IT" sz="2000" i="1"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848112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E84EDF8C-3593-451D-B6F5-CFC5A1376FFB}"/>
              </a:ext>
            </a:extLst>
          </p:cNvPr>
          <p:cNvSpPr>
            <a:spLocks noGrp="1"/>
          </p:cNvSpPr>
          <p:nvPr>
            <p:ph type="sldNum" sz="quarter" idx="15"/>
          </p:nvPr>
        </p:nvSpPr>
        <p:spPr>
          <a:xfrm>
            <a:off x="8129016" y="5734050"/>
            <a:ext cx="609600" cy="521208"/>
          </a:xfrm>
          <a:prstGeom prst="rect">
            <a:avLst/>
          </a:prstGeom>
        </p:spPr>
        <p:txBody>
          <a:bodyPr vert="horz" rtlCol="0" anchor="ctr"/>
          <a:lstStyle>
            <a:defPPr>
              <a:defRPr lang="it-IT"/>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A53257-A935-4C46-921E-85EF37147881}" type="slidenum">
              <a:rPr lang="it-IT" smtClean="0"/>
              <a:pPr/>
              <a:t>23</a:t>
            </a:fld>
            <a:endParaRPr lang="it-IT"/>
          </a:p>
        </p:txBody>
      </p:sp>
      <p:sp>
        <p:nvSpPr>
          <p:cNvPr id="5" name="Rettangolo con angoli arrotondati 4">
            <a:extLst>
              <a:ext uri="{FF2B5EF4-FFF2-40B4-BE49-F238E27FC236}">
                <a16:creationId xmlns:a16="http://schemas.microsoft.com/office/drawing/2014/main" id="{AA600AE2-C417-42D1-B5DE-520C7197C94D}"/>
              </a:ext>
            </a:extLst>
          </p:cNvPr>
          <p:cNvSpPr/>
          <p:nvPr/>
        </p:nvSpPr>
        <p:spPr>
          <a:xfrm>
            <a:off x="1279707" y="436188"/>
            <a:ext cx="3206903" cy="206421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83" b="1">
              <a:solidFill>
                <a:schemeClr val="accent5">
                  <a:lumMod val="75000"/>
                </a:schemeClr>
              </a:solidFill>
            </a:endParaRPr>
          </a:p>
          <a:p>
            <a:pPr algn="ctr"/>
            <a:endParaRPr lang="it-IT" sz="1763" b="1">
              <a:solidFill>
                <a:schemeClr val="accent5">
                  <a:lumMod val="75000"/>
                </a:schemeClr>
              </a:solidFill>
            </a:endParaRPr>
          </a:p>
          <a:p>
            <a:pPr algn="ctr"/>
            <a:r>
              <a:rPr lang="it-IT" sz="1763" b="1">
                <a:solidFill>
                  <a:schemeClr val="accent5">
                    <a:lumMod val="75000"/>
                  </a:schemeClr>
                </a:solidFill>
              </a:rPr>
              <a:t>Classificazione ISTAT delle attività economiche</a:t>
            </a:r>
            <a:endParaRPr lang="it-IT" sz="1763">
              <a:solidFill>
                <a:schemeClr val="accent5">
                  <a:lumMod val="75000"/>
                </a:schemeClr>
              </a:solidFill>
            </a:endParaRPr>
          </a:p>
          <a:p>
            <a:pPr algn="ctr"/>
            <a:endParaRPr lang="it-IT" sz="1983" b="1">
              <a:solidFill>
                <a:schemeClr val="accent5">
                  <a:lumMod val="75000"/>
                </a:schemeClr>
              </a:solidFill>
            </a:endParaRPr>
          </a:p>
          <a:p>
            <a:pPr algn="ctr"/>
            <a:r>
              <a:rPr lang="it-IT" sz="2204" b="1" i="1" err="1">
                <a:solidFill>
                  <a:schemeClr val="accent5">
                    <a:lumMod val="75000"/>
                  </a:schemeClr>
                </a:solidFill>
              </a:rPr>
              <a:t>codiceateco.it</a:t>
            </a:r>
            <a:endParaRPr lang="it-IT" sz="2204" b="1" i="1">
              <a:solidFill>
                <a:schemeClr val="accent5">
                  <a:lumMod val="75000"/>
                </a:schemeClr>
              </a:solidFill>
            </a:endParaRPr>
          </a:p>
        </p:txBody>
      </p:sp>
      <p:pic>
        <p:nvPicPr>
          <p:cNvPr id="2" name="Picture 12" descr="Immagine che contiene disegnando&#10;&#10;Descrizione generata automaticamente">
            <a:extLst>
              <a:ext uri="{FF2B5EF4-FFF2-40B4-BE49-F238E27FC236}">
                <a16:creationId xmlns:a16="http://schemas.microsoft.com/office/drawing/2014/main" id="{28CB16FB-F53D-4965-A572-789EC1DF11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6956" y="438446"/>
            <a:ext cx="1542495" cy="51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con angoli arrotondati 6">
            <a:extLst>
              <a:ext uri="{FF2B5EF4-FFF2-40B4-BE49-F238E27FC236}">
                <a16:creationId xmlns:a16="http://schemas.microsoft.com/office/drawing/2014/main" id="{2B9F9C69-8C50-42F8-A37F-C4D08E66EC38}"/>
              </a:ext>
            </a:extLst>
          </p:cNvPr>
          <p:cNvSpPr/>
          <p:nvPr/>
        </p:nvSpPr>
        <p:spPr>
          <a:xfrm>
            <a:off x="6378807" y="1226065"/>
            <a:ext cx="3354348" cy="2064215"/>
          </a:xfrm>
          <a:prstGeom prst="roundRect">
            <a:avLst/>
          </a:prstGeom>
          <a:solidFill>
            <a:srgbClr val="E8E3E7"/>
          </a:solidFill>
        </p:spPr>
        <p:style>
          <a:lnRef idx="2">
            <a:schemeClr val="accent1">
              <a:shade val="50000"/>
            </a:schemeClr>
          </a:lnRef>
          <a:fillRef idx="1">
            <a:schemeClr val="accent1"/>
          </a:fillRef>
          <a:effectRef idx="0">
            <a:schemeClr val="accent1"/>
          </a:effectRef>
          <a:fontRef idx="minor">
            <a:schemeClr val="lt1"/>
          </a:fontRef>
        </p:style>
        <p:txBody>
          <a:bodyPr lIns="100753" tIns="50377" rIns="100753" bIns="50377" rtlCol="0" anchor="ctr"/>
          <a:lstStyle/>
          <a:p>
            <a:pPr algn="ctr"/>
            <a:endParaRPr lang="it-IT" sz="1983" b="1">
              <a:solidFill>
                <a:schemeClr val="accent5">
                  <a:lumMod val="75000"/>
                </a:schemeClr>
              </a:solidFill>
            </a:endParaRPr>
          </a:p>
          <a:p>
            <a:pPr algn="ctr"/>
            <a:endParaRPr lang="it-IT" sz="1763" b="1">
              <a:solidFill>
                <a:schemeClr val="accent5">
                  <a:lumMod val="75000"/>
                </a:schemeClr>
              </a:solidFill>
            </a:endParaRPr>
          </a:p>
          <a:p>
            <a:pPr algn="ctr"/>
            <a:endParaRPr lang="it-IT" sz="1763" b="1">
              <a:solidFill>
                <a:schemeClr val="accent5">
                  <a:lumMod val="75000"/>
                </a:schemeClr>
              </a:solidFill>
            </a:endParaRPr>
          </a:p>
          <a:p>
            <a:pPr algn="ctr"/>
            <a:r>
              <a:rPr lang="it-IT" sz="1763" b="1">
                <a:solidFill>
                  <a:srgbClr val="8F6E89"/>
                </a:solidFill>
              </a:rPr>
              <a:t>Mappa dettagliata del lavoro e delle qualificazioni</a:t>
            </a:r>
            <a:endParaRPr lang="it-IT" sz="1763">
              <a:solidFill>
                <a:srgbClr val="8F6E89"/>
              </a:solidFill>
            </a:endParaRPr>
          </a:p>
          <a:p>
            <a:pPr algn="ctr"/>
            <a:r>
              <a:rPr lang="it-IT" sz="1763" b="1" i="1" err="1">
                <a:solidFill>
                  <a:srgbClr val="8F6E89"/>
                </a:solidFill>
              </a:rPr>
              <a:t>atlantelavoro.inapp.org</a:t>
            </a:r>
            <a:endParaRPr lang="it-IT" sz="1763" b="1" i="1">
              <a:solidFill>
                <a:srgbClr val="8F6E89"/>
              </a:solidFill>
            </a:endParaRPr>
          </a:p>
        </p:txBody>
      </p:sp>
      <p:pic>
        <p:nvPicPr>
          <p:cNvPr id="6" name="Immagine 6">
            <a:extLst>
              <a:ext uri="{FF2B5EF4-FFF2-40B4-BE49-F238E27FC236}">
                <a16:creationId xmlns:a16="http://schemas.microsoft.com/office/drawing/2014/main" id="{39349703-1875-4FDF-86EE-0D27C7A7360E}"/>
              </a:ext>
            </a:extLst>
          </p:cNvPr>
          <p:cNvPicPr>
            <a:picLocks noChangeAspect="1"/>
          </p:cNvPicPr>
          <p:nvPr/>
        </p:nvPicPr>
        <p:blipFill>
          <a:blip r:embed="rId3"/>
          <a:stretch>
            <a:fillRect/>
          </a:stretch>
        </p:blipFill>
        <p:spPr>
          <a:xfrm>
            <a:off x="6511678" y="1204126"/>
            <a:ext cx="2543408" cy="1223909"/>
          </a:xfrm>
          <a:prstGeom prst="rect">
            <a:avLst/>
          </a:prstGeom>
        </p:spPr>
      </p:pic>
      <p:sp>
        <p:nvSpPr>
          <p:cNvPr id="8" name="Rettangolo con angoli arrotondati 7">
            <a:extLst>
              <a:ext uri="{FF2B5EF4-FFF2-40B4-BE49-F238E27FC236}">
                <a16:creationId xmlns:a16="http://schemas.microsoft.com/office/drawing/2014/main" id="{0A4BC8DD-65D2-41FE-9072-3816412CDE5B}"/>
              </a:ext>
            </a:extLst>
          </p:cNvPr>
          <p:cNvSpPr/>
          <p:nvPr/>
        </p:nvSpPr>
        <p:spPr>
          <a:xfrm>
            <a:off x="5911657" y="5070306"/>
            <a:ext cx="3354348" cy="2162511"/>
          </a:xfrm>
          <a:prstGeom prst="roundRect">
            <a:avLst/>
          </a:prstGeom>
          <a:solidFill>
            <a:srgbClr val="51946F"/>
          </a:solidFill>
        </p:spPr>
        <p:style>
          <a:lnRef idx="2">
            <a:schemeClr val="accent1">
              <a:shade val="50000"/>
            </a:schemeClr>
          </a:lnRef>
          <a:fillRef idx="1">
            <a:schemeClr val="accent1"/>
          </a:fillRef>
          <a:effectRef idx="0">
            <a:schemeClr val="accent1"/>
          </a:effectRef>
          <a:fontRef idx="minor">
            <a:schemeClr val="lt1"/>
          </a:fontRef>
        </p:style>
        <p:txBody>
          <a:bodyPr lIns="100753" tIns="50377" rIns="100753" bIns="50377" rtlCol="0" anchor="ctr"/>
          <a:lstStyle/>
          <a:p>
            <a:pPr algn="ctr"/>
            <a:r>
              <a:rPr lang="it-IT" sz="1983" b="1">
                <a:solidFill>
                  <a:schemeClr val="bg1"/>
                </a:solidFill>
              </a:rPr>
              <a:t>NUP</a:t>
            </a:r>
          </a:p>
          <a:p>
            <a:pPr algn="ctr"/>
            <a:endParaRPr lang="it-IT" sz="1763" b="1">
              <a:solidFill>
                <a:schemeClr val="bg1"/>
              </a:solidFill>
            </a:endParaRPr>
          </a:p>
          <a:p>
            <a:pPr algn="ctr"/>
            <a:r>
              <a:rPr lang="it-IT" sz="1763" b="1">
                <a:solidFill>
                  <a:schemeClr val="bg1"/>
                </a:solidFill>
              </a:rPr>
              <a:t>Nomenclatura e classificazione delle unità professionali </a:t>
            </a:r>
          </a:p>
          <a:p>
            <a:pPr algn="ctr"/>
            <a:r>
              <a:rPr lang="it-IT" sz="1543" b="1">
                <a:solidFill>
                  <a:schemeClr val="bg1"/>
                </a:solidFill>
              </a:rPr>
              <a:t>IL NAVIGATORE DELLE PROFESSIONI</a:t>
            </a:r>
          </a:p>
          <a:p>
            <a:pPr algn="ctr"/>
            <a:endParaRPr lang="it-IT" sz="1543" b="1">
              <a:solidFill>
                <a:schemeClr val="bg1"/>
              </a:solidFill>
            </a:endParaRPr>
          </a:p>
          <a:p>
            <a:pPr algn="ctr"/>
            <a:r>
              <a:rPr lang="it-IT" sz="1763" b="1" i="1">
                <a:solidFill>
                  <a:schemeClr val="bg1"/>
                </a:solidFill>
              </a:rPr>
              <a:t>professioni.istat.it</a:t>
            </a:r>
          </a:p>
        </p:txBody>
      </p:sp>
      <p:pic>
        <p:nvPicPr>
          <p:cNvPr id="9" name="Immagine 9">
            <a:extLst>
              <a:ext uri="{FF2B5EF4-FFF2-40B4-BE49-F238E27FC236}">
                <a16:creationId xmlns:a16="http://schemas.microsoft.com/office/drawing/2014/main" id="{9D027A5E-9491-4FE0-8327-3B9A68F3E8B6}"/>
              </a:ext>
            </a:extLst>
          </p:cNvPr>
          <p:cNvPicPr>
            <a:picLocks noChangeAspect="1"/>
          </p:cNvPicPr>
          <p:nvPr/>
        </p:nvPicPr>
        <p:blipFill>
          <a:blip r:embed="rId4"/>
          <a:stretch>
            <a:fillRect/>
          </a:stretch>
        </p:blipFill>
        <p:spPr>
          <a:xfrm>
            <a:off x="6603674" y="4525282"/>
            <a:ext cx="1574271" cy="367330"/>
          </a:xfrm>
          <a:prstGeom prst="rect">
            <a:avLst/>
          </a:prstGeom>
        </p:spPr>
      </p:pic>
      <p:pic>
        <p:nvPicPr>
          <p:cNvPr id="4" name="Immagine 9" descr="Immagine che contiene segnale, arresto, esterni, sedendo&#10;&#10;Descrizione generata automaticamente">
            <a:extLst>
              <a:ext uri="{FF2B5EF4-FFF2-40B4-BE49-F238E27FC236}">
                <a16:creationId xmlns:a16="http://schemas.microsoft.com/office/drawing/2014/main" id="{9A11664F-BEB4-4EDE-BD9D-9E12282D8124}"/>
              </a:ext>
            </a:extLst>
          </p:cNvPr>
          <p:cNvPicPr>
            <a:picLocks noChangeAspect="1"/>
          </p:cNvPicPr>
          <p:nvPr/>
        </p:nvPicPr>
        <p:blipFill>
          <a:blip r:embed="rId5"/>
          <a:stretch>
            <a:fillRect/>
          </a:stretch>
        </p:blipFill>
        <p:spPr>
          <a:xfrm>
            <a:off x="3317396" y="2854658"/>
            <a:ext cx="3022600" cy="1682581"/>
          </a:xfrm>
          <a:prstGeom prst="rect">
            <a:avLst/>
          </a:prstGeom>
        </p:spPr>
      </p:pic>
      <p:pic>
        <p:nvPicPr>
          <p:cNvPr id="10" name="Immagine 10" descr="Immagine che contiene testo&#10;&#10;Descrizione generata automaticamente">
            <a:extLst>
              <a:ext uri="{FF2B5EF4-FFF2-40B4-BE49-F238E27FC236}">
                <a16:creationId xmlns:a16="http://schemas.microsoft.com/office/drawing/2014/main" id="{44EB38F8-A9BC-4D67-8769-D00FD3271B77}"/>
              </a:ext>
            </a:extLst>
          </p:cNvPr>
          <p:cNvPicPr>
            <a:picLocks noChangeAspect="1"/>
          </p:cNvPicPr>
          <p:nvPr/>
        </p:nvPicPr>
        <p:blipFill>
          <a:blip r:embed="rId6"/>
          <a:stretch>
            <a:fillRect/>
          </a:stretch>
        </p:blipFill>
        <p:spPr>
          <a:xfrm>
            <a:off x="829956" y="5220993"/>
            <a:ext cx="3661523" cy="2054426"/>
          </a:xfrm>
          <a:prstGeom prst="rect">
            <a:avLst/>
          </a:prstGeom>
        </p:spPr>
      </p:pic>
      <p:sp>
        <p:nvSpPr>
          <p:cNvPr id="11" name="CasellaDiTesto 10">
            <a:extLst>
              <a:ext uri="{FF2B5EF4-FFF2-40B4-BE49-F238E27FC236}">
                <a16:creationId xmlns:a16="http://schemas.microsoft.com/office/drawing/2014/main" id="{2792AF4C-B9ED-479C-87E8-F6FDB15D9B4D}"/>
              </a:ext>
            </a:extLst>
          </p:cNvPr>
          <p:cNvSpPr txBox="1"/>
          <p:nvPr/>
        </p:nvSpPr>
        <p:spPr>
          <a:xfrm>
            <a:off x="4756924" y="135156"/>
            <a:ext cx="4976231" cy="1017181"/>
          </a:xfrm>
          <a:prstGeom prst="rect">
            <a:avLst/>
          </a:prstGeom>
          <a:noFill/>
        </p:spPr>
        <p:txBody>
          <a:bodyPr rot="0" spcFirstLastPara="0" vertOverflow="overflow" horzOverflow="overflow" vert="horz" wrap="square" lIns="100753" tIns="50377" rIns="100753" bIns="50377" numCol="1" spcCol="0" rtlCol="0" fromWordArt="0" anchor="t" anchorCtr="0" forceAA="0" compatLnSpc="1">
            <a:prstTxWarp prst="textNoShape">
              <a:avLst/>
            </a:prstTxWarp>
            <a:spAutoFit/>
          </a:bodyPr>
          <a:lstStyle/>
          <a:p>
            <a:r>
              <a:rPr lang="it-IT" sz="1983" b="1" dirty="0">
                <a:solidFill>
                  <a:srgbClr val="941100"/>
                </a:solidFill>
                <a:cs typeface="Segoe UI"/>
              </a:rPr>
              <a:t>Come orientarsi per la declinazione dei percorsi?</a:t>
            </a:r>
            <a:r>
              <a:rPr lang="it-IT" sz="1983" dirty="0">
                <a:solidFill>
                  <a:srgbClr val="941100"/>
                </a:solidFill>
                <a:cs typeface="Segoe UI"/>
              </a:rPr>
              <a:t>​ </a:t>
            </a:r>
            <a:r>
              <a:rPr lang="it-IT" sz="1983" b="1" dirty="0">
                <a:solidFill>
                  <a:srgbClr val="941100"/>
                </a:solidFill>
                <a:cs typeface="Segoe UI"/>
              </a:rPr>
              <a:t>Quali strumenti per raccordarsi  con il mondo del lavoro?</a:t>
            </a:r>
            <a:r>
              <a:rPr lang="it-IT" sz="1983" dirty="0">
                <a:solidFill>
                  <a:srgbClr val="941100"/>
                </a:solidFill>
                <a:cs typeface="Segoe UI"/>
              </a:rPr>
              <a:t>​</a:t>
            </a:r>
          </a:p>
        </p:txBody>
      </p:sp>
      <p:pic>
        <p:nvPicPr>
          <p:cNvPr id="12" name="Immagine 11">
            <a:extLst>
              <a:ext uri="{FF2B5EF4-FFF2-40B4-BE49-F238E27FC236}">
                <a16:creationId xmlns:a16="http://schemas.microsoft.com/office/drawing/2014/main" id="{B3C336AA-9ED9-0240-9403-D901D682BC9B}"/>
              </a:ext>
            </a:extLst>
          </p:cNvPr>
          <p:cNvPicPr>
            <a:picLocks noChangeAspect="1"/>
          </p:cNvPicPr>
          <p:nvPr/>
        </p:nvPicPr>
        <p:blipFill>
          <a:blip r:embed="rId7"/>
          <a:stretch>
            <a:fillRect/>
          </a:stretch>
        </p:blipFill>
        <p:spPr>
          <a:xfrm>
            <a:off x="1085830" y="2939786"/>
            <a:ext cx="1967889" cy="2044418"/>
          </a:xfrm>
          <a:prstGeom prst="rect">
            <a:avLst/>
          </a:prstGeom>
        </p:spPr>
      </p:pic>
    </p:spTree>
    <p:extLst>
      <p:ext uri="{BB962C8B-B14F-4D97-AF65-F5344CB8AC3E}">
        <p14:creationId xmlns:p14="http://schemas.microsoft.com/office/powerpoint/2010/main" val="136244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egnaposto numero diapositiva 9"/>
          <p:cNvSpPr>
            <a:spLocks noGrp="1"/>
          </p:cNvSpPr>
          <p:nvPr>
            <p:ph type="sldNum" sz="quarter" idx="12"/>
          </p:nvPr>
        </p:nvSpPr>
        <p:spPr bwMode="auto">
          <a:xfrm>
            <a:off x="8129016" y="5734050"/>
            <a:ext cx="609600" cy="5212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anchor="ctr"/>
          <a:lstStyle>
            <a:defPPr>
              <a:defRPr lang="it-IT"/>
            </a:defPPr>
            <a:lvl1pPr marL="38100" algn="ctr" defTabSz="914400" rtl="0" eaLnBrk="1" latinLnBrk="0" hangingPunct="1">
              <a:lnSpc>
                <a:spcPts val="1650"/>
              </a:lnSpc>
              <a:defRPr kumimoji="0" sz="1400" b="1" kern="1200" smtClean="0">
                <a:solidFill>
                  <a:schemeClr val="bg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18"/>
              </a:lnSpc>
              <a:spcBef>
                <a:spcPct val="0"/>
              </a:spcBef>
              <a:buNone/>
              <a:defRPr/>
            </a:pPr>
            <a:fld id="{19BEB9EF-A816-4F6E-89C9-23A99D5D1B2F}" type="slidenum">
              <a:rPr lang="it-IT" altLang="it-IT" smtClean="0"/>
              <a:pPr algn="ctr">
                <a:lnSpc>
                  <a:spcPts val="1818"/>
                </a:lnSpc>
                <a:spcBef>
                  <a:spcPct val="0"/>
                </a:spcBef>
                <a:buNone/>
                <a:defRPr/>
              </a:pPr>
              <a:t>24</a:t>
            </a:fld>
            <a:endParaRPr lang="it-IT" altLang="it-IT" sz="1543" b="1">
              <a:solidFill>
                <a:prstClr val="white"/>
              </a:solidFill>
              <a:latin typeface="Arial" pitchFamily="34" charset="0"/>
              <a:cs typeface="Arial" pitchFamily="34" charset="0"/>
            </a:endParaRPr>
          </a:p>
        </p:txBody>
      </p:sp>
      <p:sp>
        <p:nvSpPr>
          <p:cNvPr id="3" name="CasellaDiTesto 2">
            <a:extLst>
              <a:ext uri="{FF2B5EF4-FFF2-40B4-BE49-F238E27FC236}">
                <a16:creationId xmlns:a16="http://schemas.microsoft.com/office/drawing/2014/main" id="{E8A7C671-634C-4119-8C7C-92D9476A4F12}"/>
              </a:ext>
            </a:extLst>
          </p:cNvPr>
          <p:cNvSpPr txBox="1"/>
          <p:nvPr/>
        </p:nvSpPr>
        <p:spPr>
          <a:xfrm>
            <a:off x="784813" y="310495"/>
            <a:ext cx="9123774" cy="804579"/>
          </a:xfrm>
          <a:prstGeom prst="rect">
            <a:avLst/>
          </a:prstGeom>
          <a:noFill/>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1007577">
              <a:defRPr/>
            </a:pPr>
            <a:r>
              <a:rPr lang="it-IT" altLang="it-IT" sz="2314" b="1">
                <a:solidFill>
                  <a:srgbClr val="0070C0"/>
                </a:solidFill>
                <a:effectLst>
                  <a:outerShdw blurRad="38100" dist="38100" dir="2700000" algn="tl">
                    <a:srgbClr val="C0C0C0"/>
                  </a:outerShdw>
                </a:effectLst>
                <a:latin typeface="Century Schoolbook"/>
              </a:rPr>
              <a:t>LA PERSONALIZZAZIONE DEI PERCORSI FORMATIVI</a:t>
            </a:r>
          </a:p>
          <a:p>
            <a:pPr algn="r" defTabSz="1007577">
              <a:defRPr/>
            </a:pPr>
            <a:r>
              <a:rPr lang="it-IT" altLang="it-IT" sz="2314" b="1" i="1">
                <a:solidFill>
                  <a:srgbClr val="0070C0"/>
                </a:solidFill>
                <a:effectLst>
                  <a:outerShdw blurRad="38100" dist="38100" dir="2700000" algn="tl">
                    <a:srgbClr val="C0C0C0"/>
                  </a:outerShdw>
                </a:effectLst>
                <a:latin typeface="Century Schoolbook"/>
              </a:rPr>
              <a:t>… la declinazione dei profili unitari </a:t>
            </a:r>
          </a:p>
        </p:txBody>
      </p:sp>
      <p:graphicFrame>
        <p:nvGraphicFramePr>
          <p:cNvPr id="4" name="Diagramma 6">
            <a:extLst>
              <a:ext uri="{FF2B5EF4-FFF2-40B4-BE49-F238E27FC236}">
                <a16:creationId xmlns:a16="http://schemas.microsoft.com/office/drawing/2014/main" id="{ED261687-F4B5-4850-8EE6-7D451195CFBE}"/>
              </a:ext>
            </a:extLst>
          </p:cNvPr>
          <p:cNvGraphicFramePr/>
          <p:nvPr>
            <p:extLst>
              <p:ext uri="{D42A27DB-BD31-4B8C-83A1-F6EECF244321}">
                <p14:modId xmlns:p14="http://schemas.microsoft.com/office/powerpoint/2010/main" val="4111734540"/>
              </p:ext>
            </p:extLst>
          </p:nvPr>
        </p:nvGraphicFramePr>
        <p:xfrm>
          <a:off x="968644" y="1377378"/>
          <a:ext cx="8760469" cy="4030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444" name="Rettangolo 23443">
            <a:extLst>
              <a:ext uri="{FF2B5EF4-FFF2-40B4-BE49-F238E27FC236}">
                <a16:creationId xmlns:a16="http://schemas.microsoft.com/office/drawing/2014/main" id="{682234A9-5F40-4125-8DD9-CA2E7787782A}"/>
              </a:ext>
            </a:extLst>
          </p:cNvPr>
          <p:cNvSpPr/>
          <p:nvPr/>
        </p:nvSpPr>
        <p:spPr>
          <a:xfrm>
            <a:off x="1653142" y="6321282"/>
            <a:ext cx="1055930" cy="76994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1007577">
              <a:defRPr/>
            </a:pPr>
            <a:r>
              <a:rPr lang="it-IT" sz="1983" b="1">
                <a:solidFill>
                  <a:prstClr val="white"/>
                </a:solidFill>
                <a:latin typeface="Century Schoolbook"/>
              </a:rPr>
              <a:t>RAV</a:t>
            </a:r>
          </a:p>
        </p:txBody>
      </p:sp>
      <p:sp>
        <p:nvSpPr>
          <p:cNvPr id="986" name="Rettangolo 985">
            <a:extLst>
              <a:ext uri="{FF2B5EF4-FFF2-40B4-BE49-F238E27FC236}">
                <a16:creationId xmlns:a16="http://schemas.microsoft.com/office/drawing/2014/main" id="{885B88A3-97CE-491B-9760-D946ACFA763E}"/>
              </a:ext>
            </a:extLst>
          </p:cNvPr>
          <p:cNvSpPr/>
          <p:nvPr/>
        </p:nvSpPr>
        <p:spPr>
          <a:xfrm>
            <a:off x="4732939" y="5298349"/>
            <a:ext cx="1231918" cy="1022932"/>
          </a:xfrm>
          <a:prstGeom prst="rect">
            <a:avLst/>
          </a:prstGeom>
        </p:spPr>
        <p:style>
          <a:lnRef idx="3">
            <a:schemeClr val="lt1"/>
          </a:lnRef>
          <a:fillRef idx="1">
            <a:schemeClr val="accent5"/>
          </a:fillRef>
          <a:effectRef idx="1">
            <a:schemeClr val="accent5"/>
          </a:effectRef>
          <a:fontRef idx="minor">
            <a:schemeClr val="lt1"/>
          </a:fontRef>
        </p:style>
        <p:txBody>
          <a:bodyPr lIns="100753" tIns="50377" rIns="100753" bIns="50377" rtlCol="0" anchor="ctr"/>
          <a:lstStyle/>
          <a:p>
            <a:pPr algn="ctr" defTabSz="1007577">
              <a:defRPr/>
            </a:pPr>
            <a:r>
              <a:rPr lang="it-IT" sz="1983" b="1">
                <a:solidFill>
                  <a:prstClr val="white"/>
                </a:solidFill>
                <a:latin typeface="Century Schoolbook"/>
              </a:rPr>
              <a:t>PTOF</a:t>
            </a:r>
          </a:p>
        </p:txBody>
      </p:sp>
      <p:sp>
        <p:nvSpPr>
          <p:cNvPr id="987" name="Rettangolo 986">
            <a:extLst>
              <a:ext uri="{FF2B5EF4-FFF2-40B4-BE49-F238E27FC236}">
                <a16:creationId xmlns:a16="http://schemas.microsoft.com/office/drawing/2014/main" id="{B0822824-634D-440C-AE90-FA0B6B02D4C3}"/>
              </a:ext>
            </a:extLst>
          </p:cNvPr>
          <p:cNvSpPr/>
          <p:nvPr/>
        </p:nvSpPr>
        <p:spPr>
          <a:xfrm>
            <a:off x="7867732" y="5298349"/>
            <a:ext cx="1187921" cy="1022932"/>
          </a:xfrm>
          <a:prstGeom prst="rect">
            <a:avLst/>
          </a:prstGeom>
        </p:spPr>
        <p:style>
          <a:lnRef idx="3">
            <a:schemeClr val="lt1"/>
          </a:lnRef>
          <a:fillRef idx="1">
            <a:schemeClr val="accent4"/>
          </a:fillRef>
          <a:effectRef idx="1">
            <a:schemeClr val="accent4"/>
          </a:effectRef>
          <a:fontRef idx="minor">
            <a:schemeClr val="lt1"/>
          </a:fontRef>
        </p:style>
        <p:txBody>
          <a:bodyPr lIns="100753" tIns="50377" rIns="100753" bIns="50377" rtlCol="0" anchor="ctr"/>
          <a:lstStyle/>
          <a:p>
            <a:pPr algn="ctr" defTabSz="1007577">
              <a:defRPr/>
            </a:pPr>
            <a:r>
              <a:rPr lang="it-IT" sz="1653" b="1">
                <a:solidFill>
                  <a:prstClr val="white"/>
                </a:solidFill>
                <a:latin typeface="Century Schoolbook"/>
              </a:rPr>
              <a:t>QUADRI ORARIO</a:t>
            </a:r>
          </a:p>
        </p:txBody>
      </p:sp>
      <p:cxnSp>
        <p:nvCxnSpPr>
          <p:cNvPr id="23450" name="Connettore 2 23449">
            <a:extLst>
              <a:ext uri="{FF2B5EF4-FFF2-40B4-BE49-F238E27FC236}">
                <a16:creationId xmlns:a16="http://schemas.microsoft.com/office/drawing/2014/main" id="{ECF33AFC-78AD-4C2E-A589-4498E8275FE5}"/>
              </a:ext>
            </a:extLst>
          </p:cNvPr>
          <p:cNvCxnSpPr/>
          <p:nvPr/>
        </p:nvCxnSpPr>
        <p:spPr>
          <a:xfrm flipH="1">
            <a:off x="2114150" y="4146862"/>
            <a:ext cx="4400" cy="1095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4" name="Connettore 2 993">
            <a:extLst>
              <a:ext uri="{FF2B5EF4-FFF2-40B4-BE49-F238E27FC236}">
                <a16:creationId xmlns:a16="http://schemas.microsoft.com/office/drawing/2014/main" id="{30F346C0-3A51-4ACF-A0AF-C36117F846AB}"/>
              </a:ext>
            </a:extLst>
          </p:cNvPr>
          <p:cNvCxnSpPr>
            <a:cxnSpLocks/>
          </p:cNvCxnSpPr>
          <p:nvPr/>
        </p:nvCxnSpPr>
        <p:spPr>
          <a:xfrm flipH="1">
            <a:off x="5347936" y="4146862"/>
            <a:ext cx="4400" cy="1095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5" name="Connettore 2 994">
            <a:extLst>
              <a:ext uri="{FF2B5EF4-FFF2-40B4-BE49-F238E27FC236}">
                <a16:creationId xmlns:a16="http://schemas.microsoft.com/office/drawing/2014/main" id="{837EE23C-F973-4CFA-89D5-159567240B1B}"/>
              </a:ext>
            </a:extLst>
          </p:cNvPr>
          <p:cNvCxnSpPr>
            <a:cxnSpLocks/>
          </p:cNvCxnSpPr>
          <p:nvPr/>
        </p:nvCxnSpPr>
        <p:spPr>
          <a:xfrm flipH="1">
            <a:off x="8515725" y="4146861"/>
            <a:ext cx="4400" cy="1095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ttangolo 20">
            <a:extLst>
              <a:ext uri="{FF2B5EF4-FFF2-40B4-BE49-F238E27FC236}">
                <a16:creationId xmlns:a16="http://schemas.microsoft.com/office/drawing/2014/main" id="{66C25AA6-1492-4EA3-9B57-FF5BE979BE5A}"/>
              </a:ext>
            </a:extLst>
          </p:cNvPr>
          <p:cNvSpPr/>
          <p:nvPr/>
        </p:nvSpPr>
        <p:spPr>
          <a:xfrm>
            <a:off x="971187" y="5298349"/>
            <a:ext cx="1055930" cy="769949"/>
          </a:xfrm>
          <a:prstGeom prst="rect">
            <a:avLst/>
          </a:prstGeom>
        </p:spPr>
        <p:style>
          <a:lnRef idx="3">
            <a:schemeClr val="lt1"/>
          </a:lnRef>
          <a:fillRef idx="1">
            <a:schemeClr val="accent2"/>
          </a:fillRef>
          <a:effectRef idx="1">
            <a:schemeClr val="accent2"/>
          </a:effectRef>
          <a:fontRef idx="minor">
            <a:schemeClr val="lt1"/>
          </a:fontRef>
        </p:style>
        <p:txBody>
          <a:bodyPr lIns="100753" tIns="50377" rIns="100753" bIns="50377" rtlCol="0" anchor="ctr"/>
          <a:lstStyle/>
          <a:p>
            <a:pPr algn="ctr" defTabSz="1007577">
              <a:defRPr/>
            </a:pPr>
            <a:r>
              <a:rPr lang="it-IT" sz="1983" b="1">
                <a:solidFill>
                  <a:prstClr val="white"/>
                </a:solidFill>
                <a:latin typeface="Century Schoolbook"/>
              </a:rPr>
              <a:t>CTS</a:t>
            </a:r>
          </a:p>
        </p:txBody>
      </p:sp>
      <p:sp>
        <p:nvSpPr>
          <p:cNvPr id="22" name="Rettangolo 21">
            <a:extLst>
              <a:ext uri="{FF2B5EF4-FFF2-40B4-BE49-F238E27FC236}">
                <a16:creationId xmlns:a16="http://schemas.microsoft.com/office/drawing/2014/main" id="{9E745A88-7CFF-4C9A-81EA-8F986B346B44}"/>
              </a:ext>
            </a:extLst>
          </p:cNvPr>
          <p:cNvSpPr/>
          <p:nvPr/>
        </p:nvSpPr>
        <p:spPr>
          <a:xfrm>
            <a:off x="2247102" y="5298349"/>
            <a:ext cx="1891874" cy="769949"/>
          </a:xfrm>
          <a:prstGeom prst="rect">
            <a:avLst/>
          </a:prstGeom>
        </p:spPr>
        <p:style>
          <a:lnRef idx="3">
            <a:schemeClr val="lt1"/>
          </a:lnRef>
          <a:fillRef idx="1">
            <a:schemeClr val="accent2"/>
          </a:fillRef>
          <a:effectRef idx="1">
            <a:schemeClr val="accent2"/>
          </a:effectRef>
          <a:fontRef idx="minor">
            <a:schemeClr val="lt1"/>
          </a:fontRef>
        </p:style>
        <p:txBody>
          <a:bodyPr lIns="100753" tIns="50377" rIns="100753" bIns="50377" rtlCol="0" anchor="ctr"/>
          <a:lstStyle/>
          <a:p>
            <a:pPr algn="ctr" defTabSz="1007577">
              <a:defRPr/>
            </a:pPr>
            <a:r>
              <a:rPr lang="it-IT" sz="1983" b="1">
                <a:solidFill>
                  <a:prstClr val="white"/>
                </a:solidFill>
                <a:latin typeface="Century Schoolbook"/>
              </a:rPr>
              <a:t>Partenariati territoriali</a:t>
            </a:r>
          </a:p>
        </p:txBody>
      </p:sp>
    </p:spTree>
    <p:extLst>
      <p:ext uri="{BB962C8B-B14F-4D97-AF65-F5344CB8AC3E}">
        <p14:creationId xmlns:p14="http://schemas.microsoft.com/office/powerpoint/2010/main" val="1120967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903540" y="287196"/>
            <a:ext cx="8886321" cy="838435"/>
          </a:xfrm>
          <a:prstGeom prst="rect">
            <a:avLst/>
          </a:prstGeom>
        </p:spPr>
        <p:txBody>
          <a:bodyPr wrap="square">
            <a:spAutoFit/>
          </a:bodyPr>
          <a:lstStyle/>
          <a:p>
            <a:pPr algn="r" defTabSz="1007577">
              <a:defRPr/>
            </a:pPr>
            <a:r>
              <a:rPr lang="it-IT" altLang="it-IT" sz="2424" b="1">
                <a:solidFill>
                  <a:srgbClr val="C00000"/>
                </a:solidFill>
                <a:effectLst>
                  <a:outerShdw blurRad="38100" dist="38100" dir="2700000" algn="tl">
                    <a:srgbClr val="C0C0C0"/>
                  </a:outerShdw>
                </a:effectLst>
                <a:latin typeface="Century Schoolbook"/>
              </a:rPr>
              <a:t>LA PERSONALIZZAZIONE</a:t>
            </a:r>
          </a:p>
          <a:p>
            <a:pPr algn="r" defTabSz="1007577">
              <a:defRPr/>
            </a:pPr>
            <a:r>
              <a:rPr lang="it-IT" altLang="it-IT" sz="2424" b="1" i="1">
                <a:solidFill>
                  <a:srgbClr val="C00000"/>
                </a:solidFill>
                <a:effectLst>
                  <a:outerShdw blurRad="38100" dist="38100" dir="2700000" algn="tl">
                    <a:srgbClr val="C0C0C0"/>
                  </a:outerShdw>
                </a:effectLst>
                <a:latin typeface="Century Schoolbook"/>
              </a:rPr>
              <a:t>… dal profilo unitario al curricolo personalizzato</a:t>
            </a:r>
          </a:p>
        </p:txBody>
      </p:sp>
      <p:graphicFrame>
        <p:nvGraphicFramePr>
          <p:cNvPr id="7" name="Diagramma 6"/>
          <p:cNvGraphicFramePr/>
          <p:nvPr/>
        </p:nvGraphicFramePr>
        <p:xfrm>
          <a:off x="744856" y="1135006"/>
          <a:ext cx="9203689" cy="6292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uppo 8"/>
          <p:cNvGrpSpPr/>
          <p:nvPr/>
        </p:nvGrpSpPr>
        <p:grpSpPr>
          <a:xfrm>
            <a:off x="6073051" y="4651013"/>
            <a:ext cx="2380264" cy="513763"/>
            <a:chOff x="3855303" y="2630984"/>
            <a:chExt cx="1841275" cy="466272"/>
          </a:xfrm>
        </p:grpSpPr>
        <p:sp>
          <p:nvSpPr>
            <p:cNvPr id="10" name="Rettangolo 9"/>
            <p:cNvSpPr/>
            <p:nvPr/>
          </p:nvSpPr>
          <p:spPr>
            <a:xfrm>
              <a:off x="3855303" y="2630984"/>
              <a:ext cx="1841275" cy="4662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ttangolo 10"/>
            <p:cNvSpPr/>
            <p:nvPr/>
          </p:nvSpPr>
          <p:spPr>
            <a:xfrm>
              <a:off x="3855303" y="2630984"/>
              <a:ext cx="1841275" cy="4662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81" tIns="41981" rIns="41981" bIns="41981" numCol="1" spcCol="1270" anchor="ctr" anchorCtr="0">
              <a:noAutofit/>
            </a:bodyPr>
            <a:lstStyle/>
            <a:p>
              <a:pPr marL="62974" lvl="1" indent="-62974" defTabSz="391836">
                <a:lnSpc>
                  <a:spcPct val="90000"/>
                </a:lnSpc>
                <a:spcBef>
                  <a:spcPct val="0"/>
                </a:spcBef>
                <a:spcAft>
                  <a:spcPct val="15000"/>
                </a:spcAft>
                <a:buFontTx/>
                <a:buChar char="••"/>
                <a:defRPr/>
              </a:pPr>
              <a:r>
                <a:rPr lang="it-IT" sz="1763" b="1">
                  <a:solidFill>
                    <a:schemeClr val="tx2">
                      <a:lumMod val="75000"/>
                    </a:schemeClr>
                  </a:solidFill>
                  <a:latin typeface="Century Schoolbook"/>
                </a:rPr>
                <a:t>Consigli di classe</a:t>
              </a:r>
            </a:p>
          </p:txBody>
        </p:sp>
      </p:grpSp>
      <p:grpSp>
        <p:nvGrpSpPr>
          <p:cNvPr id="12" name="Gruppo 11"/>
          <p:cNvGrpSpPr/>
          <p:nvPr/>
        </p:nvGrpSpPr>
        <p:grpSpPr>
          <a:xfrm>
            <a:off x="6536832" y="5408344"/>
            <a:ext cx="3260329" cy="962433"/>
            <a:chOff x="3855303" y="2630984"/>
            <a:chExt cx="2161763" cy="873469"/>
          </a:xfrm>
        </p:grpSpPr>
        <p:sp>
          <p:nvSpPr>
            <p:cNvPr id="13" name="Rettangolo 12"/>
            <p:cNvSpPr/>
            <p:nvPr/>
          </p:nvSpPr>
          <p:spPr>
            <a:xfrm>
              <a:off x="3855303" y="2630984"/>
              <a:ext cx="1841275" cy="4662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ttangolo 13"/>
            <p:cNvSpPr/>
            <p:nvPr/>
          </p:nvSpPr>
          <p:spPr>
            <a:xfrm>
              <a:off x="4175791" y="3038181"/>
              <a:ext cx="1841275" cy="4662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81" tIns="41981" rIns="41981" bIns="41981" numCol="1" spcCol="1270" anchor="ctr" anchorCtr="0">
              <a:noAutofit/>
            </a:bodyPr>
            <a:lstStyle/>
            <a:p>
              <a:pPr marL="62974" lvl="1" indent="-62974" defTabSz="391836">
                <a:lnSpc>
                  <a:spcPct val="90000"/>
                </a:lnSpc>
                <a:spcBef>
                  <a:spcPct val="0"/>
                </a:spcBef>
                <a:spcAft>
                  <a:spcPct val="15000"/>
                </a:spcAft>
                <a:buFontTx/>
                <a:buChar char="••"/>
                <a:defRPr/>
              </a:pPr>
              <a:r>
                <a:rPr lang="it-IT" sz="1763" b="1">
                  <a:solidFill>
                    <a:schemeClr val="tx2">
                      <a:lumMod val="75000"/>
                    </a:schemeClr>
                  </a:solidFill>
                  <a:latin typeface="Century Schoolbook"/>
                </a:rPr>
                <a:t>Consigli di classe – Tutor </a:t>
              </a:r>
            </a:p>
          </p:txBody>
        </p:sp>
      </p:grpSp>
    </p:spTree>
    <p:extLst>
      <p:ext uri="{BB962C8B-B14F-4D97-AF65-F5344CB8AC3E}">
        <p14:creationId xmlns:p14="http://schemas.microsoft.com/office/powerpoint/2010/main" val="3192016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flipV="1">
            <a:off x="309034" y="7556500"/>
            <a:ext cx="10075333" cy="50727"/>
          </a:xfrm>
          <a:prstGeom prst="rect">
            <a:avLst/>
          </a:prstGeom>
          <a:solidFill>
            <a:srgbClr val="202F8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789">
              <a:defRPr/>
            </a:pPr>
            <a:endParaRPr lang="it-IT" sz="1983">
              <a:solidFill>
                <a:prstClr val="white"/>
              </a:solidFill>
              <a:latin typeface="Century Schoolbook"/>
            </a:endParaRPr>
          </a:p>
        </p:txBody>
      </p:sp>
      <p:pic>
        <p:nvPicPr>
          <p:cNvPr id="96259" name="Immagine 4" descr="didacta-logo-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87" y="87460"/>
            <a:ext cx="1255918" cy="79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Immagin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0194" y="216899"/>
            <a:ext cx="1593512" cy="64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8123676" y="2746802"/>
            <a:ext cx="1438729" cy="2317415"/>
          </a:xfrm>
          <a:prstGeom prst="rect">
            <a:avLst/>
          </a:prstGeom>
          <a:noFill/>
          <a:ln>
            <a:noFill/>
          </a:ln>
          <a:sp3d/>
        </p:spPr>
        <p:style>
          <a:lnRef idx="0">
            <a:scrgbClr r="0" g="0" b="0"/>
          </a:lnRef>
          <a:fillRef idx="3">
            <a:scrgbClr r="0" g="0" b="0"/>
          </a:fillRef>
          <a:effectRef idx="3">
            <a:schemeClr val="accent1">
              <a:shade val="50000"/>
              <a:hueOff val="361437"/>
              <a:satOff val="-7560"/>
              <a:lumOff val="42063"/>
              <a:alphaOff val="0"/>
            </a:schemeClr>
          </a:effectRef>
          <a:fontRef idx="minor">
            <a:schemeClr val="lt1"/>
          </a:fontRef>
        </p:style>
      </p:sp>
      <p:sp>
        <p:nvSpPr>
          <p:cNvPr id="10" name="CasellaDiTesto 9"/>
          <p:cNvSpPr txBox="1"/>
          <p:nvPr/>
        </p:nvSpPr>
        <p:spPr>
          <a:xfrm>
            <a:off x="784813" y="366538"/>
            <a:ext cx="9123774" cy="1211485"/>
          </a:xfrm>
          <a:prstGeom prst="rect">
            <a:avLst/>
          </a:prstGeom>
          <a:noFill/>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1007577">
              <a:defRPr/>
            </a:pPr>
            <a:r>
              <a:rPr lang="it-IT" altLang="it-IT" sz="2424" b="1">
                <a:solidFill>
                  <a:srgbClr val="0070C0"/>
                </a:solidFill>
                <a:effectLst>
                  <a:outerShdw blurRad="38100" dist="38100" dir="2700000" algn="tl">
                    <a:srgbClr val="C0C0C0"/>
                  </a:outerShdw>
                </a:effectLst>
                <a:latin typeface="Century Schoolbook"/>
              </a:rPr>
              <a:t>LA PERSONALIZZAZIONE DEGLI APPRENDIMENTI</a:t>
            </a:r>
          </a:p>
          <a:p>
            <a:pPr algn="r" defTabSz="1007577">
              <a:defRPr/>
            </a:pPr>
            <a:r>
              <a:rPr lang="it-IT" altLang="it-IT" sz="2424" b="1" i="1">
                <a:solidFill>
                  <a:srgbClr val="0070C0"/>
                </a:solidFill>
                <a:effectLst>
                  <a:outerShdw blurRad="38100" dist="38100" dir="2700000" algn="tl">
                    <a:srgbClr val="C0C0C0"/>
                  </a:outerShdw>
                </a:effectLst>
                <a:latin typeface="Century Schoolbook"/>
              </a:rPr>
              <a:t>… articolazione del curricolo in percorsi differenziati</a:t>
            </a:r>
          </a:p>
          <a:p>
            <a:pPr algn="r" defTabSz="1007577">
              <a:defRPr/>
            </a:pPr>
            <a:r>
              <a:rPr lang="it-IT" altLang="it-IT" sz="2424" b="1" i="1">
                <a:solidFill>
                  <a:srgbClr val="0070C0"/>
                </a:solidFill>
                <a:effectLst>
                  <a:outerShdw blurRad="38100" dist="38100" dir="2700000" algn="tl">
                    <a:srgbClr val="C0C0C0"/>
                  </a:outerShdw>
                </a:effectLst>
                <a:latin typeface="Century Schoolbook"/>
              </a:rPr>
              <a:t>     fruibili da uno o più studenti</a:t>
            </a:r>
          </a:p>
        </p:txBody>
      </p:sp>
      <p:sp>
        <p:nvSpPr>
          <p:cNvPr id="8" name="Rettangolo 7"/>
          <p:cNvSpPr/>
          <p:nvPr/>
        </p:nvSpPr>
        <p:spPr>
          <a:xfrm>
            <a:off x="5187524" y="1953381"/>
            <a:ext cx="4584626" cy="397481"/>
          </a:xfrm>
          <a:prstGeom prst="rect">
            <a:avLst/>
          </a:prstGeom>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1007577">
              <a:defRPr/>
            </a:pPr>
            <a:r>
              <a:rPr lang="it-IT" altLang="it-IT" sz="1983" b="1" i="1">
                <a:solidFill>
                  <a:srgbClr val="000099"/>
                </a:solidFill>
                <a:effectLst>
                  <a:outerShdw blurRad="38100" dist="38100" dir="2700000" algn="tl">
                    <a:srgbClr val="C0C0C0"/>
                  </a:outerShdw>
                </a:effectLst>
                <a:latin typeface="Century Gothic" pitchFamily="34" charset="0"/>
              </a:rPr>
              <a:t>La personalizzazione presuppone …</a:t>
            </a:r>
            <a:endParaRPr lang="it-IT" altLang="it-IT" sz="1983">
              <a:solidFill>
                <a:srgbClr val="000099"/>
              </a:solidFill>
            </a:endParaRPr>
          </a:p>
        </p:txBody>
      </p:sp>
      <p:graphicFrame>
        <p:nvGraphicFramePr>
          <p:cNvPr id="2" name="Diagramma 1"/>
          <p:cNvGraphicFramePr/>
          <p:nvPr>
            <p:extLst>
              <p:ext uri="{D42A27DB-BD31-4B8C-83A1-F6EECF244321}">
                <p14:modId xmlns:p14="http://schemas.microsoft.com/office/powerpoint/2010/main" val="827993221"/>
              </p:ext>
            </p:extLst>
          </p:nvPr>
        </p:nvGraphicFramePr>
        <p:xfrm>
          <a:off x="1148645" y="2360943"/>
          <a:ext cx="8364188" cy="47028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16539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D29D7406-2582-9142-B08E-EC43741D6C99}"/>
              </a:ext>
            </a:extLst>
          </p:cNvPr>
          <p:cNvGraphicFramePr>
            <a:graphicFrameLocks noGrp="1"/>
          </p:cNvGraphicFramePr>
          <p:nvPr>
            <p:ph idx="1"/>
            <p:extLst>
              <p:ext uri="{D42A27DB-BD31-4B8C-83A1-F6EECF244321}">
                <p14:modId xmlns:p14="http://schemas.microsoft.com/office/powerpoint/2010/main" val="2144772215"/>
              </p:ext>
            </p:extLst>
          </p:nvPr>
        </p:nvGraphicFramePr>
        <p:xfrm>
          <a:off x="-211382" y="349250"/>
          <a:ext cx="10049366"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Figura a mano libera 10">
            <a:extLst>
              <a:ext uri="{FF2B5EF4-FFF2-40B4-BE49-F238E27FC236}">
                <a16:creationId xmlns:a16="http://schemas.microsoft.com/office/drawing/2014/main" id="{134BCB97-4894-614D-A31C-C4C21C833D5A}"/>
              </a:ext>
            </a:extLst>
          </p:cNvPr>
          <p:cNvSpPr/>
          <p:nvPr/>
        </p:nvSpPr>
        <p:spPr>
          <a:xfrm>
            <a:off x="1765300" y="2787650"/>
            <a:ext cx="3790476" cy="2971800"/>
          </a:xfrm>
          <a:custGeom>
            <a:avLst/>
            <a:gdLst>
              <a:gd name="connsiteX0" fmla="*/ 1634837 w 3865418"/>
              <a:gd name="connsiteY0" fmla="*/ 41564 h 2549320"/>
              <a:gd name="connsiteX1" fmla="*/ 1537855 w 3865418"/>
              <a:gd name="connsiteY1" fmla="*/ 55418 h 2549320"/>
              <a:gd name="connsiteX2" fmla="*/ 1482437 w 3865418"/>
              <a:gd name="connsiteY2" fmla="*/ 41564 h 2549320"/>
              <a:gd name="connsiteX3" fmla="*/ 1399309 w 3865418"/>
              <a:gd name="connsiteY3" fmla="*/ 27709 h 2549320"/>
              <a:gd name="connsiteX4" fmla="*/ 1094509 w 3865418"/>
              <a:gd name="connsiteY4" fmla="*/ 0 h 2549320"/>
              <a:gd name="connsiteX5" fmla="*/ 568037 w 3865418"/>
              <a:gd name="connsiteY5" fmla="*/ 41564 h 2549320"/>
              <a:gd name="connsiteX6" fmla="*/ 484909 w 3865418"/>
              <a:gd name="connsiteY6" fmla="*/ 69273 h 2549320"/>
              <a:gd name="connsiteX7" fmla="*/ 387928 w 3865418"/>
              <a:gd name="connsiteY7" fmla="*/ 124691 h 2549320"/>
              <a:gd name="connsiteX8" fmla="*/ 304800 w 3865418"/>
              <a:gd name="connsiteY8" fmla="*/ 180109 h 2549320"/>
              <a:gd name="connsiteX9" fmla="*/ 263237 w 3865418"/>
              <a:gd name="connsiteY9" fmla="*/ 207818 h 2549320"/>
              <a:gd name="connsiteX10" fmla="*/ 235528 w 3865418"/>
              <a:gd name="connsiteY10" fmla="*/ 249382 h 2549320"/>
              <a:gd name="connsiteX11" fmla="*/ 207818 w 3865418"/>
              <a:gd name="connsiteY11" fmla="*/ 277091 h 2549320"/>
              <a:gd name="connsiteX12" fmla="*/ 152400 w 3865418"/>
              <a:gd name="connsiteY12" fmla="*/ 360218 h 2549320"/>
              <a:gd name="connsiteX13" fmla="*/ 124691 w 3865418"/>
              <a:gd name="connsiteY13" fmla="*/ 401782 h 2549320"/>
              <a:gd name="connsiteX14" fmla="*/ 96982 w 3865418"/>
              <a:gd name="connsiteY14" fmla="*/ 443345 h 2549320"/>
              <a:gd name="connsiteX15" fmla="*/ 69273 w 3865418"/>
              <a:gd name="connsiteY15" fmla="*/ 540327 h 2549320"/>
              <a:gd name="connsiteX16" fmla="*/ 41564 w 3865418"/>
              <a:gd name="connsiteY16" fmla="*/ 637309 h 2549320"/>
              <a:gd name="connsiteX17" fmla="*/ 13855 w 3865418"/>
              <a:gd name="connsiteY17" fmla="*/ 858982 h 2549320"/>
              <a:gd name="connsiteX18" fmla="*/ 0 w 3865418"/>
              <a:gd name="connsiteY18" fmla="*/ 942109 h 2549320"/>
              <a:gd name="connsiteX19" fmla="*/ 13855 w 3865418"/>
              <a:gd name="connsiteY19" fmla="*/ 1385455 h 2549320"/>
              <a:gd name="connsiteX20" fmla="*/ 41564 w 3865418"/>
              <a:gd name="connsiteY20" fmla="*/ 1496291 h 2549320"/>
              <a:gd name="connsiteX21" fmla="*/ 69273 w 3865418"/>
              <a:gd name="connsiteY21" fmla="*/ 1593273 h 2549320"/>
              <a:gd name="connsiteX22" fmla="*/ 96982 w 3865418"/>
              <a:gd name="connsiteY22" fmla="*/ 1634836 h 2549320"/>
              <a:gd name="connsiteX23" fmla="*/ 110837 w 3865418"/>
              <a:gd name="connsiteY23" fmla="*/ 1676400 h 2549320"/>
              <a:gd name="connsiteX24" fmla="*/ 152400 w 3865418"/>
              <a:gd name="connsiteY24" fmla="*/ 1717964 h 2549320"/>
              <a:gd name="connsiteX25" fmla="*/ 180109 w 3865418"/>
              <a:gd name="connsiteY25" fmla="*/ 1759527 h 2549320"/>
              <a:gd name="connsiteX26" fmla="*/ 221673 w 3865418"/>
              <a:gd name="connsiteY26" fmla="*/ 1787236 h 2549320"/>
              <a:gd name="connsiteX27" fmla="*/ 304800 w 3865418"/>
              <a:gd name="connsiteY27" fmla="*/ 1870364 h 2549320"/>
              <a:gd name="connsiteX28" fmla="*/ 346364 w 3865418"/>
              <a:gd name="connsiteY28" fmla="*/ 1898073 h 2549320"/>
              <a:gd name="connsiteX29" fmla="*/ 387928 w 3865418"/>
              <a:gd name="connsiteY29" fmla="*/ 1939636 h 2549320"/>
              <a:gd name="connsiteX30" fmla="*/ 443346 w 3865418"/>
              <a:gd name="connsiteY30" fmla="*/ 1967345 h 2549320"/>
              <a:gd name="connsiteX31" fmla="*/ 526473 w 3865418"/>
              <a:gd name="connsiteY31" fmla="*/ 2022764 h 2549320"/>
              <a:gd name="connsiteX32" fmla="*/ 651164 w 3865418"/>
              <a:gd name="connsiteY32" fmla="*/ 2078182 h 2549320"/>
              <a:gd name="connsiteX33" fmla="*/ 706582 w 3865418"/>
              <a:gd name="connsiteY33" fmla="*/ 2092036 h 2549320"/>
              <a:gd name="connsiteX34" fmla="*/ 789709 w 3865418"/>
              <a:gd name="connsiteY34" fmla="*/ 2119745 h 2549320"/>
              <a:gd name="connsiteX35" fmla="*/ 872837 w 3865418"/>
              <a:gd name="connsiteY35" fmla="*/ 2161309 h 2549320"/>
              <a:gd name="connsiteX36" fmla="*/ 914400 w 3865418"/>
              <a:gd name="connsiteY36" fmla="*/ 2189018 h 2549320"/>
              <a:gd name="connsiteX37" fmla="*/ 1052946 w 3865418"/>
              <a:gd name="connsiteY37" fmla="*/ 2230582 h 2549320"/>
              <a:gd name="connsiteX38" fmla="*/ 1094509 w 3865418"/>
              <a:gd name="connsiteY38" fmla="*/ 2244436 h 2549320"/>
              <a:gd name="connsiteX39" fmla="*/ 1136073 w 3865418"/>
              <a:gd name="connsiteY39" fmla="*/ 2272145 h 2549320"/>
              <a:gd name="connsiteX40" fmla="*/ 1274618 w 3865418"/>
              <a:gd name="connsiteY40" fmla="*/ 2313709 h 2549320"/>
              <a:gd name="connsiteX41" fmla="*/ 1385455 w 3865418"/>
              <a:gd name="connsiteY41" fmla="*/ 2341418 h 2549320"/>
              <a:gd name="connsiteX42" fmla="*/ 1551709 w 3865418"/>
              <a:gd name="connsiteY42" fmla="*/ 2369127 h 2549320"/>
              <a:gd name="connsiteX43" fmla="*/ 1607128 w 3865418"/>
              <a:gd name="connsiteY43" fmla="*/ 2382982 h 2549320"/>
              <a:gd name="connsiteX44" fmla="*/ 1676400 w 3865418"/>
              <a:gd name="connsiteY44" fmla="*/ 2396836 h 2549320"/>
              <a:gd name="connsiteX45" fmla="*/ 1759528 w 3865418"/>
              <a:gd name="connsiteY45" fmla="*/ 2424545 h 2549320"/>
              <a:gd name="connsiteX46" fmla="*/ 1801091 w 3865418"/>
              <a:gd name="connsiteY46" fmla="*/ 2438400 h 2549320"/>
              <a:gd name="connsiteX47" fmla="*/ 1870364 w 3865418"/>
              <a:gd name="connsiteY47" fmla="*/ 2452255 h 2549320"/>
              <a:gd name="connsiteX48" fmla="*/ 1925782 w 3865418"/>
              <a:gd name="connsiteY48" fmla="*/ 2466109 h 2549320"/>
              <a:gd name="connsiteX49" fmla="*/ 2008909 w 3865418"/>
              <a:gd name="connsiteY49" fmla="*/ 2493818 h 2549320"/>
              <a:gd name="connsiteX50" fmla="*/ 2230582 w 3865418"/>
              <a:gd name="connsiteY50" fmla="*/ 2521527 h 2549320"/>
              <a:gd name="connsiteX51" fmla="*/ 2272146 w 3865418"/>
              <a:gd name="connsiteY51" fmla="*/ 2535382 h 2549320"/>
              <a:gd name="connsiteX52" fmla="*/ 2757055 w 3865418"/>
              <a:gd name="connsiteY52" fmla="*/ 2535382 h 2549320"/>
              <a:gd name="connsiteX53" fmla="*/ 2881746 w 3865418"/>
              <a:gd name="connsiteY53" fmla="*/ 2479964 h 2549320"/>
              <a:gd name="connsiteX54" fmla="*/ 2923309 w 3865418"/>
              <a:gd name="connsiteY54" fmla="*/ 2466109 h 2549320"/>
              <a:gd name="connsiteX55" fmla="*/ 3061855 w 3865418"/>
              <a:gd name="connsiteY55" fmla="*/ 2382982 h 2549320"/>
              <a:gd name="connsiteX56" fmla="*/ 3103418 w 3865418"/>
              <a:gd name="connsiteY56" fmla="*/ 2369127 h 2549320"/>
              <a:gd name="connsiteX57" fmla="*/ 3172691 w 3865418"/>
              <a:gd name="connsiteY57" fmla="*/ 2341418 h 2549320"/>
              <a:gd name="connsiteX58" fmla="*/ 3214255 w 3865418"/>
              <a:gd name="connsiteY58" fmla="*/ 2327564 h 2549320"/>
              <a:gd name="connsiteX59" fmla="*/ 3269673 w 3865418"/>
              <a:gd name="connsiteY59" fmla="*/ 2299855 h 2549320"/>
              <a:gd name="connsiteX60" fmla="*/ 3338946 w 3865418"/>
              <a:gd name="connsiteY60" fmla="*/ 2272145 h 2549320"/>
              <a:gd name="connsiteX61" fmla="*/ 3449782 w 3865418"/>
              <a:gd name="connsiteY61" fmla="*/ 2216727 h 2549320"/>
              <a:gd name="connsiteX62" fmla="*/ 3546764 w 3865418"/>
              <a:gd name="connsiteY62" fmla="*/ 2161309 h 2549320"/>
              <a:gd name="connsiteX63" fmla="*/ 3602182 w 3865418"/>
              <a:gd name="connsiteY63" fmla="*/ 2147455 h 2549320"/>
              <a:gd name="connsiteX64" fmla="*/ 3699164 w 3865418"/>
              <a:gd name="connsiteY64" fmla="*/ 2105891 h 2549320"/>
              <a:gd name="connsiteX65" fmla="*/ 3823855 w 3865418"/>
              <a:gd name="connsiteY65" fmla="*/ 2036618 h 2549320"/>
              <a:gd name="connsiteX66" fmla="*/ 3865418 w 3865418"/>
              <a:gd name="connsiteY66" fmla="*/ 1953491 h 2549320"/>
              <a:gd name="connsiteX67" fmla="*/ 3851564 w 3865418"/>
              <a:gd name="connsiteY67" fmla="*/ 1911927 h 2549320"/>
              <a:gd name="connsiteX68" fmla="*/ 3823855 w 3865418"/>
              <a:gd name="connsiteY68" fmla="*/ 1662545 h 2549320"/>
              <a:gd name="connsiteX69" fmla="*/ 3810000 w 3865418"/>
              <a:gd name="connsiteY69" fmla="*/ 1565564 h 2549320"/>
              <a:gd name="connsiteX70" fmla="*/ 3740728 w 3865418"/>
              <a:gd name="connsiteY70" fmla="*/ 1496291 h 2549320"/>
              <a:gd name="connsiteX71" fmla="*/ 3671455 w 3865418"/>
              <a:gd name="connsiteY71" fmla="*/ 1440873 h 2549320"/>
              <a:gd name="connsiteX72" fmla="*/ 3629891 w 3865418"/>
              <a:gd name="connsiteY72" fmla="*/ 1427018 h 2549320"/>
              <a:gd name="connsiteX73" fmla="*/ 3588328 w 3865418"/>
              <a:gd name="connsiteY73" fmla="*/ 1399309 h 2549320"/>
              <a:gd name="connsiteX74" fmla="*/ 3560618 w 3865418"/>
              <a:gd name="connsiteY74" fmla="*/ 1371600 h 2549320"/>
              <a:gd name="connsiteX75" fmla="*/ 3422073 w 3865418"/>
              <a:gd name="connsiteY75" fmla="*/ 1330036 h 2549320"/>
              <a:gd name="connsiteX76" fmla="*/ 3172691 w 3865418"/>
              <a:gd name="connsiteY76" fmla="*/ 1330036 h 254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865418" h="2549320">
                <a:moveTo>
                  <a:pt x="1634837" y="41564"/>
                </a:moveTo>
                <a:cubicBezTo>
                  <a:pt x="1602510" y="46182"/>
                  <a:pt x="1570511" y="55418"/>
                  <a:pt x="1537855" y="55418"/>
                </a:cubicBezTo>
                <a:cubicBezTo>
                  <a:pt x="1518814" y="55418"/>
                  <a:pt x="1501108" y="45298"/>
                  <a:pt x="1482437" y="41564"/>
                </a:cubicBezTo>
                <a:cubicBezTo>
                  <a:pt x="1454891" y="36055"/>
                  <a:pt x="1427154" y="31422"/>
                  <a:pt x="1399309" y="27709"/>
                </a:cubicBezTo>
                <a:cubicBezTo>
                  <a:pt x="1287485" y="12799"/>
                  <a:pt x="1211620" y="9009"/>
                  <a:pt x="1094509" y="0"/>
                </a:cubicBezTo>
                <a:cubicBezTo>
                  <a:pt x="888854" y="6855"/>
                  <a:pt x="745214" y="-17494"/>
                  <a:pt x="568037" y="41564"/>
                </a:cubicBezTo>
                <a:cubicBezTo>
                  <a:pt x="540328" y="50800"/>
                  <a:pt x="509212" y="53071"/>
                  <a:pt x="484909" y="69273"/>
                </a:cubicBezTo>
                <a:cubicBezTo>
                  <a:pt x="341152" y="165112"/>
                  <a:pt x="563681" y="19240"/>
                  <a:pt x="387928" y="124691"/>
                </a:cubicBezTo>
                <a:cubicBezTo>
                  <a:pt x="359371" y="141825"/>
                  <a:pt x="332509" y="161636"/>
                  <a:pt x="304800" y="180109"/>
                </a:cubicBezTo>
                <a:lnTo>
                  <a:pt x="263237" y="207818"/>
                </a:lnTo>
                <a:cubicBezTo>
                  <a:pt x="254001" y="221673"/>
                  <a:pt x="245930" y="236380"/>
                  <a:pt x="235528" y="249382"/>
                </a:cubicBezTo>
                <a:cubicBezTo>
                  <a:pt x="227368" y="259582"/>
                  <a:pt x="215655" y="266641"/>
                  <a:pt x="207818" y="277091"/>
                </a:cubicBezTo>
                <a:cubicBezTo>
                  <a:pt x="187837" y="303733"/>
                  <a:pt x="170873" y="332509"/>
                  <a:pt x="152400" y="360218"/>
                </a:cubicBezTo>
                <a:lnTo>
                  <a:pt x="124691" y="401782"/>
                </a:lnTo>
                <a:lnTo>
                  <a:pt x="96982" y="443345"/>
                </a:lnTo>
                <a:cubicBezTo>
                  <a:pt x="63758" y="543022"/>
                  <a:pt x="104075" y="418525"/>
                  <a:pt x="69273" y="540327"/>
                </a:cubicBezTo>
                <a:cubicBezTo>
                  <a:pt x="54433" y="592264"/>
                  <a:pt x="52393" y="577750"/>
                  <a:pt x="41564" y="637309"/>
                </a:cubicBezTo>
                <a:cubicBezTo>
                  <a:pt x="26391" y="720758"/>
                  <a:pt x="25428" y="772182"/>
                  <a:pt x="13855" y="858982"/>
                </a:cubicBezTo>
                <a:cubicBezTo>
                  <a:pt x="10142" y="886827"/>
                  <a:pt x="4618" y="914400"/>
                  <a:pt x="0" y="942109"/>
                </a:cubicBezTo>
                <a:cubicBezTo>
                  <a:pt x="4618" y="1089891"/>
                  <a:pt x="2797" y="1238015"/>
                  <a:pt x="13855" y="1385455"/>
                </a:cubicBezTo>
                <a:cubicBezTo>
                  <a:pt x="16703" y="1423431"/>
                  <a:pt x="32328" y="1459346"/>
                  <a:pt x="41564" y="1496291"/>
                </a:cubicBezTo>
                <a:cubicBezTo>
                  <a:pt x="46004" y="1514052"/>
                  <a:pt x="59333" y="1573394"/>
                  <a:pt x="69273" y="1593273"/>
                </a:cubicBezTo>
                <a:cubicBezTo>
                  <a:pt x="76720" y="1608166"/>
                  <a:pt x="89535" y="1619943"/>
                  <a:pt x="96982" y="1634836"/>
                </a:cubicBezTo>
                <a:cubicBezTo>
                  <a:pt x="103513" y="1647898"/>
                  <a:pt x="102736" y="1664249"/>
                  <a:pt x="110837" y="1676400"/>
                </a:cubicBezTo>
                <a:cubicBezTo>
                  <a:pt x="121705" y="1692703"/>
                  <a:pt x="139857" y="1702912"/>
                  <a:pt x="152400" y="1717964"/>
                </a:cubicBezTo>
                <a:cubicBezTo>
                  <a:pt x="163060" y="1730756"/>
                  <a:pt x="168335" y="1747753"/>
                  <a:pt x="180109" y="1759527"/>
                </a:cubicBezTo>
                <a:cubicBezTo>
                  <a:pt x="191883" y="1771301"/>
                  <a:pt x="209228" y="1776174"/>
                  <a:pt x="221673" y="1787236"/>
                </a:cubicBezTo>
                <a:cubicBezTo>
                  <a:pt x="250961" y="1813270"/>
                  <a:pt x="272195" y="1848627"/>
                  <a:pt x="304800" y="1870364"/>
                </a:cubicBezTo>
                <a:cubicBezTo>
                  <a:pt x="318655" y="1879600"/>
                  <a:pt x="333572" y="1887413"/>
                  <a:pt x="346364" y="1898073"/>
                </a:cubicBezTo>
                <a:cubicBezTo>
                  <a:pt x="361416" y="1910616"/>
                  <a:pt x="371984" y="1928248"/>
                  <a:pt x="387928" y="1939636"/>
                </a:cubicBezTo>
                <a:cubicBezTo>
                  <a:pt x="404734" y="1951640"/>
                  <a:pt x="424873" y="1958109"/>
                  <a:pt x="443346" y="1967345"/>
                </a:cubicBezTo>
                <a:cubicBezTo>
                  <a:pt x="492731" y="2016732"/>
                  <a:pt x="448190" y="1978031"/>
                  <a:pt x="526473" y="2022764"/>
                </a:cubicBezTo>
                <a:cubicBezTo>
                  <a:pt x="597232" y="2063197"/>
                  <a:pt x="543659" y="2051307"/>
                  <a:pt x="651164" y="2078182"/>
                </a:cubicBezTo>
                <a:cubicBezTo>
                  <a:pt x="669637" y="2082800"/>
                  <a:pt x="688344" y="2086565"/>
                  <a:pt x="706582" y="2092036"/>
                </a:cubicBezTo>
                <a:cubicBezTo>
                  <a:pt x="734558" y="2100429"/>
                  <a:pt x="789709" y="2119745"/>
                  <a:pt x="789709" y="2119745"/>
                </a:cubicBezTo>
                <a:cubicBezTo>
                  <a:pt x="908822" y="2199155"/>
                  <a:pt x="758119" y="2103951"/>
                  <a:pt x="872837" y="2161309"/>
                </a:cubicBezTo>
                <a:cubicBezTo>
                  <a:pt x="887730" y="2168755"/>
                  <a:pt x="899184" y="2182255"/>
                  <a:pt x="914400" y="2189018"/>
                </a:cubicBezTo>
                <a:cubicBezTo>
                  <a:pt x="973656" y="2215354"/>
                  <a:pt x="996531" y="2214463"/>
                  <a:pt x="1052946" y="2230582"/>
                </a:cubicBezTo>
                <a:cubicBezTo>
                  <a:pt x="1066988" y="2234594"/>
                  <a:pt x="1080655" y="2239818"/>
                  <a:pt x="1094509" y="2244436"/>
                </a:cubicBezTo>
                <a:cubicBezTo>
                  <a:pt x="1108364" y="2253672"/>
                  <a:pt x="1120857" y="2265382"/>
                  <a:pt x="1136073" y="2272145"/>
                </a:cubicBezTo>
                <a:cubicBezTo>
                  <a:pt x="1195349" y="2298490"/>
                  <a:pt x="1218189" y="2297587"/>
                  <a:pt x="1274618" y="2313709"/>
                </a:cubicBezTo>
                <a:cubicBezTo>
                  <a:pt x="1355219" y="2336738"/>
                  <a:pt x="1274938" y="2321915"/>
                  <a:pt x="1385455" y="2341418"/>
                </a:cubicBezTo>
                <a:cubicBezTo>
                  <a:pt x="1440783" y="2351182"/>
                  <a:pt x="1497204" y="2355501"/>
                  <a:pt x="1551709" y="2369127"/>
                </a:cubicBezTo>
                <a:cubicBezTo>
                  <a:pt x="1570182" y="2373745"/>
                  <a:pt x="1588540" y="2378851"/>
                  <a:pt x="1607128" y="2382982"/>
                </a:cubicBezTo>
                <a:cubicBezTo>
                  <a:pt x="1630115" y="2388090"/>
                  <a:pt x="1653682" y="2390640"/>
                  <a:pt x="1676400" y="2396836"/>
                </a:cubicBezTo>
                <a:cubicBezTo>
                  <a:pt x="1704579" y="2404521"/>
                  <a:pt x="1731819" y="2415308"/>
                  <a:pt x="1759528" y="2424545"/>
                </a:cubicBezTo>
                <a:cubicBezTo>
                  <a:pt x="1773382" y="2429163"/>
                  <a:pt x="1786771" y="2435536"/>
                  <a:pt x="1801091" y="2438400"/>
                </a:cubicBezTo>
                <a:cubicBezTo>
                  <a:pt x="1824182" y="2443018"/>
                  <a:pt x="1847376" y="2447147"/>
                  <a:pt x="1870364" y="2452255"/>
                </a:cubicBezTo>
                <a:cubicBezTo>
                  <a:pt x="1888952" y="2456386"/>
                  <a:pt x="1907544" y="2460638"/>
                  <a:pt x="1925782" y="2466109"/>
                </a:cubicBezTo>
                <a:cubicBezTo>
                  <a:pt x="1953758" y="2474502"/>
                  <a:pt x="1979846" y="2490912"/>
                  <a:pt x="2008909" y="2493818"/>
                </a:cubicBezTo>
                <a:cubicBezTo>
                  <a:pt x="2175407" y="2510468"/>
                  <a:pt x="2101674" y="2500043"/>
                  <a:pt x="2230582" y="2521527"/>
                </a:cubicBezTo>
                <a:cubicBezTo>
                  <a:pt x="2244437" y="2526145"/>
                  <a:pt x="2257655" y="2533571"/>
                  <a:pt x="2272146" y="2535382"/>
                </a:cubicBezTo>
                <a:cubicBezTo>
                  <a:pt x="2474254" y="2560645"/>
                  <a:pt x="2526226" y="2545874"/>
                  <a:pt x="2757055" y="2535382"/>
                </a:cubicBezTo>
                <a:cubicBezTo>
                  <a:pt x="2971501" y="2463900"/>
                  <a:pt x="2750021" y="2545827"/>
                  <a:pt x="2881746" y="2479964"/>
                </a:cubicBezTo>
                <a:cubicBezTo>
                  <a:pt x="2894808" y="2473433"/>
                  <a:pt x="2910543" y="2473201"/>
                  <a:pt x="2923309" y="2466109"/>
                </a:cubicBezTo>
                <a:cubicBezTo>
                  <a:pt x="3034114" y="2404550"/>
                  <a:pt x="2970143" y="2422288"/>
                  <a:pt x="3061855" y="2382982"/>
                </a:cubicBezTo>
                <a:cubicBezTo>
                  <a:pt x="3075278" y="2377229"/>
                  <a:pt x="3089744" y="2374255"/>
                  <a:pt x="3103418" y="2369127"/>
                </a:cubicBezTo>
                <a:cubicBezTo>
                  <a:pt x="3126704" y="2360395"/>
                  <a:pt x="3149405" y="2350150"/>
                  <a:pt x="3172691" y="2341418"/>
                </a:cubicBezTo>
                <a:cubicBezTo>
                  <a:pt x="3186365" y="2336290"/>
                  <a:pt x="3200832" y="2333317"/>
                  <a:pt x="3214255" y="2327564"/>
                </a:cubicBezTo>
                <a:cubicBezTo>
                  <a:pt x="3233238" y="2319428"/>
                  <a:pt x="3250800" y="2308243"/>
                  <a:pt x="3269673" y="2299855"/>
                </a:cubicBezTo>
                <a:cubicBezTo>
                  <a:pt x="3292399" y="2289754"/>
                  <a:pt x="3316365" y="2282567"/>
                  <a:pt x="3338946" y="2272145"/>
                </a:cubicBezTo>
                <a:cubicBezTo>
                  <a:pt x="3376450" y="2254835"/>
                  <a:pt x="3415413" y="2239639"/>
                  <a:pt x="3449782" y="2216727"/>
                </a:cubicBezTo>
                <a:cubicBezTo>
                  <a:pt x="3484235" y="2193759"/>
                  <a:pt x="3506588" y="2176375"/>
                  <a:pt x="3546764" y="2161309"/>
                </a:cubicBezTo>
                <a:cubicBezTo>
                  <a:pt x="3564593" y="2154623"/>
                  <a:pt x="3583709" y="2152073"/>
                  <a:pt x="3602182" y="2147455"/>
                </a:cubicBezTo>
                <a:cubicBezTo>
                  <a:pt x="3753464" y="2046598"/>
                  <a:pt x="3520244" y="2195350"/>
                  <a:pt x="3699164" y="2105891"/>
                </a:cubicBezTo>
                <a:cubicBezTo>
                  <a:pt x="3889729" y="2010609"/>
                  <a:pt x="3708911" y="2074934"/>
                  <a:pt x="3823855" y="2036618"/>
                </a:cubicBezTo>
                <a:cubicBezTo>
                  <a:pt x="3837866" y="2015602"/>
                  <a:pt x="3865418" y="1982173"/>
                  <a:pt x="3865418" y="1953491"/>
                </a:cubicBezTo>
                <a:cubicBezTo>
                  <a:pt x="3865418" y="1938887"/>
                  <a:pt x="3856182" y="1925782"/>
                  <a:pt x="3851564" y="1911927"/>
                </a:cubicBezTo>
                <a:cubicBezTo>
                  <a:pt x="3838897" y="1785263"/>
                  <a:pt x="3839540" y="1780183"/>
                  <a:pt x="3823855" y="1662545"/>
                </a:cubicBezTo>
                <a:cubicBezTo>
                  <a:pt x="3819539" y="1630176"/>
                  <a:pt x="3819384" y="1596842"/>
                  <a:pt x="3810000" y="1565564"/>
                </a:cubicBezTo>
                <a:cubicBezTo>
                  <a:pt x="3796874" y="1521813"/>
                  <a:pt x="3772326" y="1521569"/>
                  <a:pt x="3740728" y="1496291"/>
                </a:cubicBezTo>
                <a:cubicBezTo>
                  <a:pt x="3697776" y="1461930"/>
                  <a:pt x="3728307" y="1469299"/>
                  <a:pt x="3671455" y="1440873"/>
                </a:cubicBezTo>
                <a:cubicBezTo>
                  <a:pt x="3658393" y="1434342"/>
                  <a:pt x="3642953" y="1433549"/>
                  <a:pt x="3629891" y="1427018"/>
                </a:cubicBezTo>
                <a:cubicBezTo>
                  <a:pt x="3614998" y="1419571"/>
                  <a:pt x="3601330" y="1409711"/>
                  <a:pt x="3588328" y="1399309"/>
                </a:cubicBezTo>
                <a:cubicBezTo>
                  <a:pt x="3578128" y="1391149"/>
                  <a:pt x="3572301" y="1377442"/>
                  <a:pt x="3560618" y="1371600"/>
                </a:cubicBezTo>
                <a:cubicBezTo>
                  <a:pt x="3554345" y="1368464"/>
                  <a:pt x="3443947" y="1331030"/>
                  <a:pt x="3422073" y="1330036"/>
                </a:cubicBezTo>
                <a:cubicBezTo>
                  <a:pt x="3339031" y="1326261"/>
                  <a:pt x="3255818" y="1330036"/>
                  <a:pt x="3172691" y="1330036"/>
                </a:cubicBezTo>
              </a:path>
            </a:pathLst>
          </a:cu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79"/>
          </a:p>
        </p:txBody>
      </p:sp>
      <p:sp>
        <p:nvSpPr>
          <p:cNvPr id="2" name="CasellaDiTesto 1">
            <a:extLst>
              <a:ext uri="{FF2B5EF4-FFF2-40B4-BE49-F238E27FC236}">
                <a16:creationId xmlns:a16="http://schemas.microsoft.com/office/drawing/2014/main" id="{2C4E7E68-2F4A-185D-543F-B68D1E25F9C0}"/>
              </a:ext>
            </a:extLst>
          </p:cNvPr>
          <p:cNvSpPr txBox="1"/>
          <p:nvPr/>
        </p:nvSpPr>
        <p:spPr>
          <a:xfrm>
            <a:off x="5555774" y="425450"/>
            <a:ext cx="4515324" cy="1938992"/>
          </a:xfrm>
          <a:prstGeom prst="rect">
            <a:avLst/>
          </a:prstGeom>
          <a:noFill/>
        </p:spPr>
        <p:txBody>
          <a:bodyPr wrap="square" rtlCol="0">
            <a:spAutoFit/>
          </a:bodyPr>
          <a:lstStyle/>
          <a:p>
            <a:pPr algn="ctr"/>
            <a:r>
              <a:rPr lang="it-IT" sz="2800" b="1" dirty="0">
                <a:solidFill>
                  <a:srgbClr val="C00000"/>
                </a:solidFill>
              </a:rPr>
              <a:t>Centralità dello studente</a:t>
            </a:r>
          </a:p>
          <a:p>
            <a:pPr algn="ctr"/>
            <a:r>
              <a:rPr lang="it-IT" sz="2800" b="1" dirty="0">
                <a:solidFill>
                  <a:srgbClr val="C00000"/>
                </a:solidFill>
              </a:rPr>
              <a:t>Interventi formativi</a:t>
            </a:r>
          </a:p>
          <a:p>
            <a:pPr algn="ctr"/>
            <a:r>
              <a:rPr lang="it-IT" sz="2800" b="1" dirty="0">
                <a:solidFill>
                  <a:srgbClr val="C00000"/>
                </a:solidFill>
              </a:rPr>
              <a:t>Personalizzati</a:t>
            </a:r>
          </a:p>
          <a:p>
            <a:pPr algn="ctr"/>
            <a:r>
              <a:rPr lang="it-IT" sz="1800" b="1" dirty="0">
                <a:solidFill>
                  <a:schemeClr val="tx2">
                    <a:lumMod val="75000"/>
                  </a:schemeClr>
                </a:solidFill>
              </a:rPr>
              <a:t> </a:t>
            </a:r>
          </a:p>
          <a:p>
            <a:endParaRPr lang="it-IT" dirty="0"/>
          </a:p>
        </p:txBody>
      </p:sp>
      <p:sp>
        <p:nvSpPr>
          <p:cNvPr id="3" name="Sole 2">
            <a:extLst>
              <a:ext uri="{FF2B5EF4-FFF2-40B4-BE49-F238E27FC236}">
                <a16:creationId xmlns:a16="http://schemas.microsoft.com/office/drawing/2014/main" id="{E269A5ED-A924-FEE2-5D8D-2C4B07E0773B}"/>
              </a:ext>
            </a:extLst>
          </p:cNvPr>
          <p:cNvSpPr/>
          <p:nvPr/>
        </p:nvSpPr>
        <p:spPr>
          <a:xfrm>
            <a:off x="5923396" y="1873250"/>
            <a:ext cx="4724400" cy="4241945"/>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i="1" dirty="0"/>
          </a:p>
          <a:p>
            <a:pPr algn="ctr"/>
            <a:r>
              <a:rPr lang="it-IT" b="1" i="1" dirty="0">
                <a:solidFill>
                  <a:schemeClr val="tx2">
                    <a:lumMod val="75000"/>
                  </a:schemeClr>
                </a:solidFill>
              </a:rPr>
              <a:t>Serve </a:t>
            </a:r>
          </a:p>
          <a:p>
            <a:pPr algn="ctr"/>
            <a:r>
              <a:rPr lang="it-IT" b="1" i="1" dirty="0">
                <a:solidFill>
                  <a:schemeClr val="tx2">
                    <a:lumMod val="75000"/>
                  </a:schemeClr>
                </a:solidFill>
              </a:rPr>
              <a:t>un lavoro di progettazione  condivisa a tutti i livelli</a:t>
            </a:r>
          </a:p>
          <a:p>
            <a:pPr algn="ctr"/>
            <a:endParaRPr lang="it-IT" dirty="0"/>
          </a:p>
        </p:txBody>
      </p:sp>
    </p:spTree>
    <p:extLst>
      <p:ext uri="{BB962C8B-B14F-4D97-AF65-F5344CB8AC3E}">
        <p14:creationId xmlns:p14="http://schemas.microsoft.com/office/powerpoint/2010/main" val="4033191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gnaposto numero diapositiva 22">
            <a:extLst>
              <a:ext uri="{FF2B5EF4-FFF2-40B4-BE49-F238E27FC236}">
                <a16:creationId xmlns:a16="http://schemas.microsoft.com/office/drawing/2014/main" id="{33435F8B-39F1-4DAE-9745-9D8F27DA9DA9}"/>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normAutofit/>
          </a:bodyPr>
          <a:lstStyle>
            <a:defPPr>
              <a:defRPr lang="it-IT"/>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007577">
              <a:spcAft>
                <a:spcPts val="661"/>
              </a:spcAft>
              <a:defRPr/>
            </a:pPr>
            <a:fld id="{B4A53257-A935-4C46-921E-85EF37147881}" type="slidenum">
              <a:rPr lang="it-IT" smtClean="0"/>
              <a:pPr algn="r" defTabSz="1007577">
                <a:spcAft>
                  <a:spcPts val="661"/>
                </a:spcAft>
                <a:defRPr/>
              </a:pPr>
              <a:t>28</a:t>
            </a:fld>
            <a:endParaRPr lang="en-US" sz="1322">
              <a:solidFill>
                <a:prstClr val="black">
                  <a:alpha val="80000"/>
                </a:prstClr>
              </a:solidFill>
              <a:latin typeface="Calibri" panose="020F0502020204030204"/>
            </a:endParaRPr>
          </a:p>
        </p:txBody>
      </p:sp>
      <p:sp>
        <p:nvSpPr>
          <p:cNvPr id="10" name="Rettangolo 9"/>
          <p:cNvSpPr/>
          <p:nvPr/>
        </p:nvSpPr>
        <p:spPr>
          <a:xfrm>
            <a:off x="877619" y="6148109"/>
            <a:ext cx="203538" cy="508772"/>
          </a:xfrm>
          <a:prstGeom prst="rect">
            <a:avLst/>
          </a:prstGeom>
        </p:spPr>
        <p:txBody>
          <a:bodyPr wrap="none" lIns="100753" tIns="50377" rIns="100753" bIns="50377" anchor="t">
            <a:spAutoFit/>
          </a:bodyPr>
          <a:lstStyle/>
          <a:p>
            <a:pPr defTabSz="1007577">
              <a:defRPr/>
            </a:pPr>
            <a:endParaRPr lang="it-IT" sz="2645" b="1" i="1" kern="0" spc="-42">
              <a:solidFill>
                <a:srgbClr val="C00000"/>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sp>
        <p:nvSpPr>
          <p:cNvPr id="9" name="Rettangolo 8">
            <a:extLst>
              <a:ext uri="{FF2B5EF4-FFF2-40B4-BE49-F238E27FC236}">
                <a16:creationId xmlns:a16="http://schemas.microsoft.com/office/drawing/2014/main" id="{C417AEF3-194B-4C69-9E10-0135EB6D8F16}"/>
              </a:ext>
            </a:extLst>
          </p:cNvPr>
          <p:cNvSpPr/>
          <p:nvPr/>
        </p:nvSpPr>
        <p:spPr>
          <a:xfrm>
            <a:off x="1675354" y="120602"/>
            <a:ext cx="8709013" cy="1309793"/>
          </a:xfrm>
          <a:prstGeom prst="rect">
            <a:avLst/>
          </a:prstGeom>
        </p:spPr>
        <p:txBody>
          <a:bodyPr vert="horz" lIns="100753" tIns="50377" rIns="100753" bIns="50377" rtlCol="0" anchor="ctr">
            <a:normAutofit/>
          </a:bodyPr>
          <a:lstStyle/>
          <a:p>
            <a:pPr algn="ctr" defTabSz="1007577">
              <a:lnSpc>
                <a:spcPct val="90000"/>
              </a:lnSpc>
              <a:spcBef>
                <a:spcPct val="0"/>
              </a:spcBef>
              <a:spcAft>
                <a:spcPts val="661"/>
              </a:spcAft>
              <a:defRPr/>
            </a:pPr>
            <a:r>
              <a:rPr lang="en-US" sz="2800" b="1" spc="-42" dirty="0">
                <a:solidFill>
                  <a:srgbClr val="C00000"/>
                </a:solidFill>
                <a:cs typeface="Aharoni" panose="02010803020104030203" pitchFamily="2" charset="-79"/>
              </a:rPr>
              <a:t>RACCORDI TRA SISTEMA DI ISTRUZIONE PROFESSIONALE </a:t>
            </a:r>
          </a:p>
          <a:p>
            <a:pPr algn="ctr" defTabSz="1007577">
              <a:lnSpc>
                <a:spcPct val="90000"/>
              </a:lnSpc>
              <a:spcBef>
                <a:spcPct val="0"/>
              </a:spcBef>
              <a:spcAft>
                <a:spcPts val="661"/>
              </a:spcAft>
              <a:defRPr/>
            </a:pPr>
            <a:r>
              <a:rPr lang="en-US" sz="2800" b="1" spc="-42" dirty="0">
                <a:solidFill>
                  <a:srgbClr val="C00000"/>
                </a:solidFill>
                <a:cs typeface="Aharoni" panose="02010803020104030203" pitchFamily="2" charset="-79"/>
              </a:rPr>
              <a:t>E SISTEMA DI ISTRUZIONE E FORMAZIONE PROFESSIONALE</a:t>
            </a:r>
            <a:endParaRPr lang="en-US" sz="2800" dirty="0">
              <a:solidFill>
                <a:srgbClr val="C00000"/>
              </a:solidFill>
              <a:cs typeface="Aharoni" panose="02010803020104030203" pitchFamily="2" charset="-79"/>
            </a:endParaRPr>
          </a:p>
        </p:txBody>
      </p:sp>
      <p:sp>
        <p:nvSpPr>
          <p:cNvPr id="11" name="CasellaDiTesto 10">
            <a:extLst>
              <a:ext uri="{FF2B5EF4-FFF2-40B4-BE49-F238E27FC236}">
                <a16:creationId xmlns:a16="http://schemas.microsoft.com/office/drawing/2014/main" id="{9EF81938-CB3A-47A8-923C-133AE2C3305B}"/>
              </a:ext>
            </a:extLst>
          </p:cNvPr>
          <p:cNvSpPr txBox="1"/>
          <p:nvPr/>
        </p:nvSpPr>
        <p:spPr>
          <a:xfrm>
            <a:off x="4582026" y="1441195"/>
            <a:ext cx="5037667" cy="550151"/>
          </a:xfrm>
          <a:prstGeom prst="rect">
            <a:avLst/>
          </a:prstGeom>
          <a:noFill/>
        </p:spPr>
        <p:txBody>
          <a:bodyPr wrap="square">
            <a:spAutoFit/>
          </a:bodyPr>
          <a:lstStyle/>
          <a:p>
            <a:pPr algn="r" defTabSz="1007577">
              <a:defRPr/>
            </a:pPr>
            <a:r>
              <a:rPr lang="it-IT" sz="2975" b="1" dirty="0">
                <a:solidFill>
                  <a:schemeClr val="tx2">
                    <a:lumMod val="75000"/>
                  </a:schemeClr>
                </a:solidFill>
                <a:latin typeface="Bahnschrift SemiBold Condensed" panose="020B0502040204020203" pitchFamily="34" charset="0"/>
                <a:ea typeface="Tahoma"/>
                <a:cs typeface="Tahoma"/>
              </a:rPr>
              <a:t>GLI INTERVENTI INTEGRATIVI</a:t>
            </a:r>
            <a:endParaRPr lang="it-IT" sz="2975" b="1" dirty="0">
              <a:solidFill>
                <a:schemeClr val="tx2">
                  <a:lumMod val="75000"/>
                </a:schemeClr>
              </a:solidFill>
              <a:latin typeface="Bahnschrift SemiBold Condensed" panose="020B0502040204020203" pitchFamily="34" charset="0"/>
              <a:ea typeface="Tahoma" panose="020B0604030504040204" pitchFamily="34" charset="0"/>
              <a:cs typeface="Tahoma" panose="020B0604030504040204" pitchFamily="34" charset="0"/>
            </a:endParaRPr>
          </a:p>
        </p:txBody>
      </p:sp>
      <p:sp>
        <p:nvSpPr>
          <p:cNvPr id="12" name="Callout: freccia in giù 9">
            <a:extLst>
              <a:ext uri="{FF2B5EF4-FFF2-40B4-BE49-F238E27FC236}">
                <a16:creationId xmlns:a16="http://schemas.microsoft.com/office/drawing/2014/main" id="{FFF0BDB5-E088-4773-87AA-2A4B815161FE}"/>
              </a:ext>
            </a:extLst>
          </p:cNvPr>
          <p:cNvSpPr/>
          <p:nvPr/>
        </p:nvSpPr>
        <p:spPr>
          <a:xfrm>
            <a:off x="1073707" y="1991346"/>
            <a:ext cx="4272994" cy="1803442"/>
          </a:xfrm>
          <a:prstGeom prst="downArrowCallout">
            <a:avLst/>
          </a:prstGeom>
          <a:solidFill>
            <a:schemeClr val="accent5">
              <a:lumMod val="50000"/>
            </a:schemeClr>
          </a:solidFill>
          <a:ln w="1587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p>
            <a:pPr algn="ctr" defTabSz="1007577" eaLnBrk="0" fontAlgn="base" hangingPunct="0">
              <a:spcBef>
                <a:spcPct val="0"/>
              </a:spcBef>
              <a:spcAft>
                <a:spcPct val="0"/>
              </a:spcAft>
              <a:defRPr/>
            </a:pPr>
            <a:r>
              <a:rPr lang="it-IT" b="1" kern="0">
                <a:solidFill>
                  <a:prstClr val="white"/>
                </a:solidFill>
                <a:effectLst>
                  <a:outerShdw blurRad="38100" dist="38100" dir="2700000" algn="tl">
                    <a:srgbClr val="000000">
                      <a:alpha val="43137"/>
                    </a:srgbClr>
                  </a:outerShdw>
                </a:effectLst>
                <a:latin typeface="Century Gothic" panose="020B0502020202020204" pitchFamily="34" charset="0"/>
              </a:rPr>
              <a:t>Possibilità per gli studenti IP di sostenere l’esame di qualifica triennale o di diploma quadriennale</a:t>
            </a:r>
          </a:p>
        </p:txBody>
      </p:sp>
      <p:sp>
        <p:nvSpPr>
          <p:cNvPr id="13" name="Rettangolo 12">
            <a:extLst>
              <a:ext uri="{FF2B5EF4-FFF2-40B4-BE49-F238E27FC236}">
                <a16:creationId xmlns:a16="http://schemas.microsoft.com/office/drawing/2014/main" id="{6DBB5B3A-1FBB-459A-A18C-0551659C7692}"/>
              </a:ext>
            </a:extLst>
          </p:cNvPr>
          <p:cNvSpPr/>
          <p:nvPr/>
        </p:nvSpPr>
        <p:spPr>
          <a:xfrm>
            <a:off x="1536701" y="4028365"/>
            <a:ext cx="3718262" cy="2330382"/>
          </a:xfrm>
          <a:prstGeom prst="rect">
            <a:avLst/>
          </a:prstGeom>
        </p:spPr>
        <p:txBody>
          <a:bodyPr wrap="square">
            <a:spAutoFit/>
          </a:bodyPr>
          <a:lstStyle/>
          <a:p>
            <a:pPr eaLnBrk="0" fontAlgn="base" hangingPunct="0">
              <a:spcBef>
                <a:spcPct val="0"/>
              </a:spcBef>
              <a:spcAft>
                <a:spcPct val="0"/>
              </a:spcAft>
              <a:defRPr/>
            </a:pPr>
            <a:r>
              <a:rPr lang="it-IT" sz="1818" b="1" spc="-66" dirty="0">
                <a:solidFill>
                  <a:srgbClr val="000099"/>
                </a:solidFill>
                <a:latin typeface="Century Gothic" panose="020B0502020202020204" pitchFamily="34" charset="0"/>
                <a:cs typeface="Times New Roman"/>
              </a:rPr>
              <a:t>Correlazione tra percorsi di istruzione professionale</a:t>
            </a:r>
          </a:p>
          <a:p>
            <a:pPr eaLnBrk="0" fontAlgn="base" hangingPunct="0">
              <a:spcBef>
                <a:spcPct val="0"/>
              </a:spcBef>
              <a:spcAft>
                <a:spcPct val="0"/>
              </a:spcAft>
              <a:defRPr/>
            </a:pPr>
            <a:r>
              <a:rPr lang="it-IT" sz="1818" b="1" spc="-66" dirty="0">
                <a:solidFill>
                  <a:srgbClr val="000099"/>
                </a:solidFill>
                <a:latin typeface="Century Gothic" panose="020B0502020202020204" pitchFamily="34" charset="0"/>
                <a:cs typeface="Times New Roman"/>
              </a:rPr>
              <a:t>e percorsi per le qualifiche e diplomi quadriennali di </a:t>
            </a:r>
            <a:r>
              <a:rPr lang="it-IT" sz="1818" b="1" spc="-66" dirty="0" err="1">
                <a:solidFill>
                  <a:srgbClr val="000099"/>
                </a:solidFill>
                <a:latin typeface="Century Gothic" panose="020B0502020202020204" pitchFamily="34" charset="0"/>
                <a:cs typeface="Times New Roman"/>
              </a:rPr>
              <a:t>IeFP</a:t>
            </a:r>
            <a:r>
              <a:rPr lang="it-IT" sz="1818" b="1" spc="-66" dirty="0">
                <a:solidFill>
                  <a:srgbClr val="000099"/>
                </a:solidFill>
                <a:latin typeface="Century Gothic" panose="020B0502020202020204" pitchFamily="34" charset="0"/>
                <a:cs typeface="Times New Roman"/>
              </a:rPr>
              <a:t> </a:t>
            </a:r>
          </a:p>
          <a:p>
            <a:pPr algn="just" eaLnBrk="0" fontAlgn="base" hangingPunct="0">
              <a:spcBef>
                <a:spcPct val="0"/>
              </a:spcBef>
              <a:spcAft>
                <a:spcPct val="0"/>
              </a:spcAft>
              <a:defRPr/>
            </a:pPr>
            <a:endParaRPr lang="it-IT" sz="1818" b="1" spc="-66" dirty="0">
              <a:solidFill>
                <a:srgbClr val="000099"/>
              </a:solidFill>
              <a:latin typeface="Century Gothic" panose="020B0502020202020204" pitchFamily="34" charset="0"/>
              <a:cs typeface="Times New Roman"/>
            </a:endParaRPr>
          </a:p>
          <a:p>
            <a:pPr algn="ctr" eaLnBrk="0" fontAlgn="base" hangingPunct="0">
              <a:spcBef>
                <a:spcPct val="0"/>
              </a:spcBef>
              <a:spcAft>
                <a:spcPct val="0"/>
              </a:spcAft>
              <a:defRPr/>
            </a:pPr>
            <a:endParaRPr lang="it-IT" sz="1818" b="1" spc="-66" dirty="0">
              <a:solidFill>
                <a:srgbClr val="000099"/>
              </a:solidFill>
              <a:latin typeface="Century Gothic" panose="020B0502020202020204" pitchFamily="34" charset="0"/>
              <a:cs typeface="Times New Roman"/>
            </a:endParaRPr>
          </a:p>
          <a:p>
            <a:pPr algn="ctr" eaLnBrk="0" fontAlgn="base" hangingPunct="0">
              <a:spcBef>
                <a:spcPct val="0"/>
              </a:spcBef>
              <a:spcAft>
                <a:spcPct val="0"/>
              </a:spcAft>
              <a:defRPr/>
            </a:pPr>
            <a:r>
              <a:rPr lang="it-IT" sz="1818" b="1" spc="-66" dirty="0">
                <a:solidFill>
                  <a:srgbClr val="000099"/>
                </a:solidFill>
                <a:latin typeface="Century Gothic" panose="020B0502020202020204" pitchFamily="34" charset="0"/>
                <a:cs typeface="Times New Roman"/>
              </a:rPr>
              <a:t>Allegato 4 – DM 92/2018  </a:t>
            </a:r>
          </a:p>
          <a:p>
            <a:pPr algn="ctr" eaLnBrk="0" fontAlgn="base" hangingPunct="0">
              <a:spcBef>
                <a:spcPct val="0"/>
              </a:spcBef>
              <a:spcAft>
                <a:spcPct val="0"/>
              </a:spcAft>
              <a:defRPr/>
            </a:pPr>
            <a:r>
              <a:rPr lang="it-IT" sz="1818" i="1" spc="-66" dirty="0">
                <a:solidFill>
                  <a:srgbClr val="000099"/>
                </a:solidFill>
                <a:latin typeface="Century Gothic" panose="020B0502020202020204" pitchFamily="34" charset="0"/>
                <a:cs typeface="Times New Roman"/>
              </a:rPr>
              <a:t>in corso di aggiornamento</a:t>
            </a:r>
          </a:p>
        </p:txBody>
      </p:sp>
      <p:sp>
        <p:nvSpPr>
          <p:cNvPr id="14" name="CasellaDiTesto 13">
            <a:extLst>
              <a:ext uri="{FF2B5EF4-FFF2-40B4-BE49-F238E27FC236}">
                <a16:creationId xmlns:a16="http://schemas.microsoft.com/office/drawing/2014/main" id="{3F7A2A43-09C2-4670-9CF2-2539A6480E9C}"/>
              </a:ext>
            </a:extLst>
          </p:cNvPr>
          <p:cNvSpPr txBox="1"/>
          <p:nvPr/>
        </p:nvSpPr>
        <p:spPr>
          <a:xfrm>
            <a:off x="6575520" y="2864584"/>
            <a:ext cx="3495580" cy="410241"/>
          </a:xfrm>
          <a:prstGeom prst="rect">
            <a:avLst/>
          </a:prstGeom>
          <a:solidFill>
            <a:schemeClr val="bg1">
              <a:lumMod val="85000"/>
            </a:schemeClr>
          </a:solidFill>
          <a:ln w="44450">
            <a:solidFill>
              <a:srgbClr val="000099"/>
            </a:solidFill>
          </a:ln>
        </p:spPr>
        <p:txBody>
          <a:bodyPr wrap="square">
            <a:spAutoFit/>
          </a:bodyPr>
          <a:lstStyle/>
          <a:p>
            <a:pPr algn="ctr" eaLnBrk="0" fontAlgn="base" hangingPunct="0">
              <a:spcBef>
                <a:spcPct val="0"/>
              </a:spcBef>
              <a:spcAft>
                <a:spcPct val="0"/>
              </a:spcAft>
              <a:defRPr/>
            </a:pPr>
            <a:r>
              <a:rPr lang="it-IT" sz="2066" b="1" spc="-66">
                <a:solidFill>
                  <a:srgbClr val="C00000"/>
                </a:solidFill>
                <a:latin typeface="Century Gothic" panose="020B0502020202020204" pitchFamily="34" charset="0"/>
                <a:cs typeface="Times New Roman"/>
              </a:rPr>
              <a:t>Istruzione professionale</a:t>
            </a:r>
          </a:p>
        </p:txBody>
      </p:sp>
      <p:sp>
        <p:nvSpPr>
          <p:cNvPr id="15" name="CasellaDiTesto 14">
            <a:extLst>
              <a:ext uri="{FF2B5EF4-FFF2-40B4-BE49-F238E27FC236}">
                <a16:creationId xmlns:a16="http://schemas.microsoft.com/office/drawing/2014/main" id="{9AB46725-7D0B-4FE4-A65D-1BF5CB5E1716}"/>
              </a:ext>
            </a:extLst>
          </p:cNvPr>
          <p:cNvSpPr txBox="1"/>
          <p:nvPr/>
        </p:nvSpPr>
        <p:spPr>
          <a:xfrm>
            <a:off x="6575520" y="3384547"/>
            <a:ext cx="3495580" cy="410241"/>
          </a:xfrm>
          <a:prstGeom prst="rect">
            <a:avLst/>
          </a:prstGeom>
          <a:noFill/>
          <a:ln w="44450">
            <a:solidFill>
              <a:srgbClr val="000099"/>
            </a:solidFill>
          </a:ln>
        </p:spPr>
        <p:txBody>
          <a:bodyPr wrap="square">
            <a:spAutoFit/>
          </a:bodyPr>
          <a:lstStyle/>
          <a:p>
            <a:pPr algn="ctr" eaLnBrk="0" fontAlgn="base" hangingPunct="0">
              <a:spcBef>
                <a:spcPct val="0"/>
              </a:spcBef>
              <a:spcAft>
                <a:spcPct val="0"/>
              </a:spcAft>
              <a:defRPr/>
            </a:pPr>
            <a:r>
              <a:rPr lang="it-IT" sz="2066" b="1" spc="-66">
                <a:solidFill>
                  <a:srgbClr val="C00000"/>
                </a:solidFill>
                <a:latin typeface="Century Gothic" panose="020B0502020202020204" pitchFamily="34" charset="0"/>
                <a:cs typeface="Times New Roman"/>
              </a:rPr>
              <a:t>11 indirizzi di studio</a:t>
            </a:r>
          </a:p>
        </p:txBody>
      </p:sp>
      <p:sp>
        <p:nvSpPr>
          <p:cNvPr id="16" name="CasellaDiTesto 15">
            <a:extLst>
              <a:ext uri="{FF2B5EF4-FFF2-40B4-BE49-F238E27FC236}">
                <a16:creationId xmlns:a16="http://schemas.microsoft.com/office/drawing/2014/main" id="{ABC666D4-F692-4D9F-BC56-540A68341AB2}"/>
              </a:ext>
            </a:extLst>
          </p:cNvPr>
          <p:cNvSpPr txBox="1"/>
          <p:nvPr/>
        </p:nvSpPr>
        <p:spPr>
          <a:xfrm>
            <a:off x="6575520" y="4276719"/>
            <a:ext cx="3495580" cy="728148"/>
          </a:xfrm>
          <a:prstGeom prst="rect">
            <a:avLst/>
          </a:prstGeom>
          <a:solidFill>
            <a:schemeClr val="bg1">
              <a:lumMod val="85000"/>
            </a:schemeClr>
          </a:solidFill>
          <a:ln w="44450">
            <a:solidFill>
              <a:srgbClr val="FF0000"/>
            </a:solidFill>
          </a:ln>
        </p:spPr>
        <p:txBody>
          <a:bodyPr wrap="square">
            <a:spAutoFit/>
          </a:bodyPr>
          <a:lstStyle/>
          <a:p>
            <a:pPr algn="ctr" eaLnBrk="0" fontAlgn="base" hangingPunct="0">
              <a:spcBef>
                <a:spcPct val="0"/>
              </a:spcBef>
              <a:spcAft>
                <a:spcPct val="0"/>
              </a:spcAft>
              <a:defRPr/>
            </a:pPr>
            <a:r>
              <a:rPr lang="it-IT" sz="2066" b="1" spc="-66">
                <a:solidFill>
                  <a:srgbClr val="002060"/>
                </a:solidFill>
                <a:latin typeface="Century Gothic" panose="020B0502020202020204" pitchFamily="34" charset="0"/>
                <a:cs typeface="Times New Roman"/>
              </a:rPr>
              <a:t>Istruzione e formazione professionale</a:t>
            </a:r>
          </a:p>
        </p:txBody>
      </p:sp>
      <p:sp>
        <p:nvSpPr>
          <p:cNvPr id="17" name="CasellaDiTesto 16">
            <a:extLst>
              <a:ext uri="{FF2B5EF4-FFF2-40B4-BE49-F238E27FC236}">
                <a16:creationId xmlns:a16="http://schemas.microsoft.com/office/drawing/2014/main" id="{F7F29E78-CAC9-42F9-8EF6-DE5879A48A6C}"/>
              </a:ext>
            </a:extLst>
          </p:cNvPr>
          <p:cNvSpPr txBox="1"/>
          <p:nvPr/>
        </p:nvSpPr>
        <p:spPr>
          <a:xfrm>
            <a:off x="6575520" y="5088236"/>
            <a:ext cx="3495580" cy="1681871"/>
          </a:xfrm>
          <a:prstGeom prst="rect">
            <a:avLst/>
          </a:prstGeom>
          <a:noFill/>
          <a:ln w="44450">
            <a:solidFill>
              <a:srgbClr val="FF0000"/>
            </a:solidFill>
          </a:ln>
        </p:spPr>
        <p:txBody>
          <a:bodyPr wrap="square">
            <a:spAutoFit/>
          </a:bodyPr>
          <a:lstStyle/>
          <a:p>
            <a:pPr algn="ctr" eaLnBrk="0" fontAlgn="base" hangingPunct="0">
              <a:spcBef>
                <a:spcPct val="0"/>
              </a:spcBef>
              <a:spcAft>
                <a:spcPct val="0"/>
              </a:spcAft>
              <a:defRPr/>
            </a:pPr>
            <a:r>
              <a:rPr lang="it-IT" sz="2066" b="1" spc="-66">
                <a:solidFill>
                  <a:srgbClr val="002060"/>
                </a:solidFill>
                <a:latin typeface="Century Gothic" panose="020B0502020202020204" pitchFamily="34" charset="0"/>
                <a:cs typeface="Times New Roman"/>
              </a:rPr>
              <a:t>Repertorio nazionale</a:t>
            </a:r>
          </a:p>
          <a:p>
            <a:pPr algn="ctr" eaLnBrk="0" fontAlgn="base" hangingPunct="0">
              <a:spcBef>
                <a:spcPct val="0"/>
              </a:spcBef>
              <a:spcAft>
                <a:spcPct val="0"/>
              </a:spcAft>
              <a:defRPr/>
            </a:pPr>
            <a:r>
              <a:rPr lang="it-IT" sz="2066" b="1" spc="-66">
                <a:solidFill>
                  <a:srgbClr val="002060"/>
                </a:solidFill>
                <a:latin typeface="Century Gothic" panose="020B0502020202020204" pitchFamily="34" charset="0"/>
                <a:cs typeface="Times New Roman"/>
              </a:rPr>
              <a:t>26 qualifiche di OPERATORI (36 INDIRIZZI)</a:t>
            </a:r>
          </a:p>
          <a:p>
            <a:pPr algn="ctr" eaLnBrk="0" fontAlgn="base" hangingPunct="0">
              <a:spcBef>
                <a:spcPct val="0"/>
              </a:spcBef>
              <a:spcAft>
                <a:spcPct val="0"/>
              </a:spcAft>
              <a:defRPr/>
            </a:pPr>
            <a:r>
              <a:rPr lang="it-IT" sz="2066" b="1" spc="-66">
                <a:solidFill>
                  <a:srgbClr val="002060"/>
                </a:solidFill>
                <a:latin typeface="Century Gothic" panose="020B0502020202020204" pitchFamily="34" charset="0"/>
                <a:cs typeface="Times New Roman"/>
              </a:rPr>
              <a:t>e 29 diplomi di TECNICO</a:t>
            </a:r>
          </a:p>
          <a:p>
            <a:pPr algn="ctr" eaLnBrk="0" fontAlgn="base" hangingPunct="0">
              <a:spcBef>
                <a:spcPct val="0"/>
              </a:spcBef>
              <a:spcAft>
                <a:spcPct val="0"/>
              </a:spcAft>
              <a:defRPr/>
            </a:pPr>
            <a:r>
              <a:rPr lang="it-IT" sz="2066" b="1" spc="-66">
                <a:solidFill>
                  <a:srgbClr val="002060"/>
                </a:solidFill>
                <a:latin typeface="Century Gothic" panose="020B0502020202020204" pitchFamily="34" charset="0"/>
                <a:cs typeface="Times New Roman"/>
              </a:rPr>
              <a:t>quadriennali</a:t>
            </a:r>
            <a:r>
              <a:rPr lang="it-IT" sz="2066" b="1" spc="-66">
                <a:solidFill>
                  <a:srgbClr val="002060"/>
                </a:solidFill>
                <a:effectLst>
                  <a:outerShdw blurRad="38100" dist="38100" dir="2700000" algn="tl">
                    <a:srgbClr val="000000">
                      <a:alpha val="43137"/>
                    </a:srgbClr>
                  </a:outerShdw>
                </a:effectLst>
                <a:latin typeface="Century Gothic" panose="020B0502020202020204" pitchFamily="34" charset="0"/>
                <a:cs typeface="Times New Roman"/>
              </a:rPr>
              <a:t> </a:t>
            </a:r>
            <a:r>
              <a:rPr lang="it-IT" sz="2066" b="1" spc="-66">
                <a:solidFill>
                  <a:srgbClr val="002060"/>
                </a:solidFill>
                <a:latin typeface="Century Gothic" panose="020B0502020202020204" pitchFamily="34" charset="0"/>
                <a:cs typeface="Times New Roman"/>
              </a:rPr>
              <a:t>(54 INDIRIZZI)</a:t>
            </a:r>
          </a:p>
        </p:txBody>
      </p:sp>
      <p:sp>
        <p:nvSpPr>
          <p:cNvPr id="18" name="Freccia circolare a destra 17">
            <a:extLst>
              <a:ext uri="{FF2B5EF4-FFF2-40B4-BE49-F238E27FC236}">
                <a16:creationId xmlns:a16="http://schemas.microsoft.com/office/drawing/2014/main" id="{546A0F5F-2169-4446-BBA1-6850D01F119A}"/>
              </a:ext>
            </a:extLst>
          </p:cNvPr>
          <p:cNvSpPr/>
          <p:nvPr/>
        </p:nvSpPr>
        <p:spPr>
          <a:xfrm>
            <a:off x="5438439" y="3358194"/>
            <a:ext cx="939147" cy="1730042"/>
          </a:xfrm>
          <a:prstGeom prst="curvedRightArrow">
            <a:avLst/>
          </a:prstGeom>
          <a:solidFill>
            <a:srgbClr val="FFF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sz="1488">
              <a:solidFill>
                <a:prstClr val="black"/>
              </a:solidFill>
              <a:latin typeface="Candara"/>
            </a:endParaRPr>
          </a:p>
        </p:txBody>
      </p:sp>
      <p:sp>
        <p:nvSpPr>
          <p:cNvPr id="2" name="Freccia in giù 1">
            <a:extLst>
              <a:ext uri="{FF2B5EF4-FFF2-40B4-BE49-F238E27FC236}">
                <a16:creationId xmlns:a16="http://schemas.microsoft.com/office/drawing/2014/main" id="{9EE10019-D8C1-47D4-B154-88A36B8AC42B}"/>
              </a:ext>
            </a:extLst>
          </p:cNvPr>
          <p:cNvSpPr/>
          <p:nvPr/>
        </p:nvSpPr>
        <p:spPr>
          <a:xfrm>
            <a:off x="3060700" y="5378450"/>
            <a:ext cx="555962" cy="30235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2182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2">
            <a:extLst>
              <a:ext uri="{FF2B5EF4-FFF2-40B4-BE49-F238E27FC236}">
                <a16:creationId xmlns:a16="http://schemas.microsoft.com/office/drawing/2014/main" id="{E2CA1ACC-B615-B3E0-AEDB-92F924FB9808}"/>
              </a:ext>
            </a:extLst>
          </p:cNvPr>
          <p:cNvSpPr txBox="1"/>
          <p:nvPr/>
        </p:nvSpPr>
        <p:spPr>
          <a:xfrm>
            <a:off x="1272310" y="-126940"/>
            <a:ext cx="3535386" cy="350929"/>
          </a:xfrm>
          <a:prstGeom prst="rect">
            <a:avLst/>
          </a:prstGeom>
          <a:noFill/>
          <a:ln cap="flat">
            <a:noFill/>
          </a:ln>
        </p:spPr>
        <p:txBody>
          <a:bodyPr vert="horz" wrap="square" lIns="80201" tIns="40100" rIns="80201" bIns="40100" anchor="t" anchorCtr="1" compatLnSpc="1">
            <a:spAutoFit/>
          </a:bodyPr>
          <a:lstStyle/>
          <a:p>
            <a:pPr algn="ctr" defTabSz="802020">
              <a:defRPr sz="1800" b="0" i="0" u="none" strike="noStrike" kern="0" cap="none" spc="0" baseline="0">
                <a:solidFill>
                  <a:srgbClr val="000000"/>
                </a:solidFill>
                <a:uFillTx/>
              </a:defRPr>
            </a:pPr>
            <a:endParaRPr lang="it-IT" sz="1754" b="1" dirty="0">
              <a:solidFill>
                <a:srgbClr val="000000"/>
              </a:solidFill>
              <a:latin typeface="Calibri"/>
            </a:endParaRPr>
          </a:p>
        </p:txBody>
      </p:sp>
      <p:sp>
        <p:nvSpPr>
          <p:cNvPr id="20" name="CasellaDiTesto 19">
            <a:extLst>
              <a:ext uri="{FF2B5EF4-FFF2-40B4-BE49-F238E27FC236}">
                <a16:creationId xmlns:a16="http://schemas.microsoft.com/office/drawing/2014/main" id="{86F6EA66-551E-30C6-3717-4DF41351EDCE}"/>
              </a:ext>
            </a:extLst>
          </p:cNvPr>
          <p:cNvSpPr txBox="1"/>
          <p:nvPr/>
        </p:nvSpPr>
        <p:spPr>
          <a:xfrm>
            <a:off x="1949489" y="1560401"/>
            <a:ext cx="6564106" cy="377988"/>
          </a:xfrm>
          <a:prstGeom prst="rect">
            <a:avLst/>
          </a:prstGeom>
          <a:noFill/>
          <a:ln cap="flat">
            <a:noFill/>
          </a:ln>
        </p:spPr>
        <p:txBody>
          <a:bodyPr vert="horz" wrap="square" lIns="80201" tIns="40100" rIns="80201" bIns="40100" anchor="t" anchorCtr="1" compatLnSpc="1">
            <a:spAutoFit/>
          </a:bodyPr>
          <a:lstStyle/>
          <a:p>
            <a:pPr algn="ctr" defTabSz="802020">
              <a:defRPr sz="1800" b="0" i="0" u="none" strike="noStrike" kern="0" cap="none" spc="0" baseline="0">
                <a:solidFill>
                  <a:srgbClr val="000000"/>
                </a:solidFill>
                <a:uFillTx/>
              </a:defRPr>
            </a:pPr>
            <a:r>
              <a:rPr lang="it-IT" sz="1930" b="1">
                <a:solidFill>
                  <a:srgbClr val="FFFFFF"/>
                </a:solidFill>
                <a:latin typeface="Calibri"/>
              </a:rPr>
              <a:t>DIDATTICA – PERSONALIZZAZIONE DEI PERCORSI</a:t>
            </a:r>
          </a:p>
        </p:txBody>
      </p:sp>
      <p:sp>
        <p:nvSpPr>
          <p:cNvPr id="27" name="Titolo 33">
            <a:extLst>
              <a:ext uri="{FF2B5EF4-FFF2-40B4-BE49-F238E27FC236}">
                <a16:creationId xmlns:a16="http://schemas.microsoft.com/office/drawing/2014/main" id="{A9E8E476-DAF1-3155-CAB5-E8770A3FFE51}"/>
              </a:ext>
            </a:extLst>
          </p:cNvPr>
          <p:cNvSpPr txBox="1">
            <a:spLocks noGrp="1"/>
          </p:cNvSpPr>
          <p:nvPr>
            <p:ph type="title"/>
          </p:nvPr>
        </p:nvSpPr>
        <p:spPr>
          <a:xfrm>
            <a:off x="697128" y="223989"/>
            <a:ext cx="9299144" cy="461665"/>
          </a:xfrm>
        </p:spPr>
        <p:txBody>
          <a:bodyPr anchorCtr="1"/>
          <a:lstStyle/>
          <a:p>
            <a:pPr lvl="0" algn="ctr"/>
            <a:r>
              <a:rPr lang="it-IT" sz="2807" dirty="0">
                <a:solidFill>
                  <a:srgbClr val="C00000"/>
                </a:solidFill>
                <a:latin typeface="Calibri" pitchFamily="34"/>
                <a:cs typeface="Calibri" pitchFamily="34"/>
              </a:rPr>
              <a:t>FORMAT ORGANIZZAZIONE </a:t>
            </a:r>
            <a:r>
              <a:rPr lang="it-IT" sz="2807" dirty="0" err="1">
                <a:solidFill>
                  <a:srgbClr val="C00000"/>
                </a:solidFill>
                <a:latin typeface="Calibri" pitchFamily="34"/>
                <a:cs typeface="Calibri" pitchFamily="34"/>
              </a:rPr>
              <a:t>IeFP</a:t>
            </a:r>
            <a:r>
              <a:rPr lang="it-IT" b="1" dirty="0">
                <a:solidFill>
                  <a:srgbClr val="C00000"/>
                </a:solidFill>
                <a:latin typeface="Comic Sans MS" pitchFamily="66"/>
                <a:cs typeface="Arial" pitchFamily="34"/>
              </a:rPr>
              <a:t>	</a:t>
            </a:r>
            <a:endParaRPr lang="it-IT" dirty="0"/>
          </a:p>
        </p:txBody>
      </p:sp>
      <p:sp>
        <p:nvSpPr>
          <p:cNvPr id="36" name="CasellaDiTesto 35">
            <a:extLst>
              <a:ext uri="{FF2B5EF4-FFF2-40B4-BE49-F238E27FC236}">
                <a16:creationId xmlns:a16="http://schemas.microsoft.com/office/drawing/2014/main" id="{52C7F105-61F7-B8B2-3271-7608770BFA76}"/>
              </a:ext>
            </a:extLst>
          </p:cNvPr>
          <p:cNvSpPr txBox="1"/>
          <p:nvPr/>
        </p:nvSpPr>
        <p:spPr>
          <a:xfrm>
            <a:off x="393700" y="816193"/>
            <a:ext cx="9296400" cy="6719788"/>
          </a:xfrm>
          <a:prstGeom prst="rect">
            <a:avLst/>
          </a:prstGeom>
          <a:noFill/>
        </p:spPr>
        <p:txBody>
          <a:bodyPr wrap="square" rtlCol="0">
            <a:spAutoFit/>
          </a:bodyPr>
          <a:lstStyle/>
          <a:p>
            <a:pPr marL="285750" indent="-285750" algn="just">
              <a:spcBef>
                <a:spcPts val="200"/>
              </a:spcBef>
              <a:buFont typeface="Arial" panose="020B0604020202020204" pitchFamily="34" charset="0"/>
              <a:buChar char="•"/>
            </a:pPr>
            <a:r>
              <a:rPr lang="it-IT" b="1" dirty="0">
                <a:solidFill>
                  <a:srgbClr val="C00000"/>
                </a:solidFill>
              </a:rPr>
              <a:t>FIGURA  PROFESSIONALE </a:t>
            </a:r>
            <a:r>
              <a:rPr lang="it-IT" b="1" dirty="0">
                <a:solidFill>
                  <a:schemeClr val="tx2">
                    <a:lumMod val="75000"/>
                  </a:schemeClr>
                </a:solidFill>
              </a:rPr>
              <a:t>(denominazione e descrizione sintetica) </a:t>
            </a:r>
          </a:p>
          <a:p>
            <a:pPr marL="763588" algn="just">
              <a:spcBef>
                <a:spcPts val="200"/>
              </a:spcBef>
              <a:tabLst>
                <a:tab pos="8085138" algn="l"/>
                <a:tab pos="8486775" algn="l"/>
              </a:tabLst>
            </a:pPr>
            <a:r>
              <a:rPr lang="it-IT" b="1" dirty="0">
                <a:solidFill>
                  <a:schemeClr val="tx2">
                    <a:lumMod val="75000"/>
                  </a:schemeClr>
                </a:solidFill>
              </a:rPr>
              <a:t>= Standard nazionale formativo minimo con </a:t>
            </a:r>
            <a:r>
              <a:rPr lang="it-IT" b="1" dirty="0">
                <a:solidFill>
                  <a:srgbClr val="C00000"/>
                </a:solidFill>
              </a:rPr>
              <a:t>competenze declinate </a:t>
            </a:r>
            <a:r>
              <a:rPr lang="it-IT" b="1" dirty="0">
                <a:solidFill>
                  <a:schemeClr val="tx2">
                    <a:lumMod val="75000"/>
                  </a:schemeClr>
                </a:solidFill>
              </a:rPr>
              <a:t>in rapporto ai </a:t>
            </a:r>
            <a:r>
              <a:rPr lang="it-IT" b="1" dirty="0">
                <a:solidFill>
                  <a:srgbClr val="C00000"/>
                </a:solidFill>
              </a:rPr>
              <a:t>PROCESSI DI LAVORO </a:t>
            </a:r>
            <a:r>
              <a:rPr lang="it-IT" b="1" dirty="0">
                <a:solidFill>
                  <a:schemeClr val="tx2">
                    <a:lumMod val="75000"/>
                  </a:schemeClr>
                </a:solidFill>
              </a:rPr>
              <a:t>e alle connesse </a:t>
            </a:r>
            <a:r>
              <a:rPr lang="it-IT" b="1" dirty="0">
                <a:solidFill>
                  <a:srgbClr val="C00000"/>
                </a:solidFill>
              </a:rPr>
              <a:t>AREE DI ATTIVITÀ (ADA</a:t>
            </a:r>
            <a:r>
              <a:rPr lang="it-IT" b="1" dirty="0">
                <a:solidFill>
                  <a:schemeClr val="tx2">
                    <a:lumMod val="75000"/>
                  </a:schemeClr>
                </a:solidFill>
              </a:rPr>
              <a:t>) che ne caratterizzano il contesto professionale. </a:t>
            </a:r>
          </a:p>
          <a:p>
            <a:pPr marL="763588" algn="just">
              <a:spcBef>
                <a:spcPts val="200"/>
              </a:spcBef>
              <a:tabLst>
                <a:tab pos="8085138" algn="l"/>
                <a:tab pos="8486775" algn="l"/>
              </a:tabLst>
            </a:pPr>
            <a:r>
              <a:rPr lang="it-IT" b="1" i="1" dirty="0">
                <a:solidFill>
                  <a:schemeClr val="tx2">
                    <a:lumMod val="75000"/>
                  </a:schemeClr>
                </a:solidFill>
              </a:rPr>
              <a:t>N.B. Le competenze della figura nazionale possono essere arricchite e/o declinate in relazione a specifiche esigenze del  territorio (=aggiuntive rispetto agli standard nazionali)</a:t>
            </a:r>
          </a:p>
          <a:p>
            <a:pPr marL="285750" indent="-285750" algn="just">
              <a:spcBef>
                <a:spcPts val="200"/>
              </a:spcBef>
              <a:buFont typeface="Arial" panose="020B0604020202020204" pitchFamily="34" charset="0"/>
              <a:buChar char="•"/>
            </a:pPr>
            <a:r>
              <a:rPr lang="it-IT" b="1" dirty="0">
                <a:solidFill>
                  <a:srgbClr val="C00000"/>
                </a:solidFill>
              </a:rPr>
              <a:t>INDIRIZZI</a:t>
            </a:r>
            <a:r>
              <a:rPr lang="it-IT" b="1" dirty="0">
                <a:solidFill>
                  <a:schemeClr val="tx2">
                    <a:lumMod val="75000"/>
                  </a:schemeClr>
                </a:solidFill>
              </a:rPr>
              <a:t> (</a:t>
            </a:r>
            <a:r>
              <a:rPr lang="it-IT" sz="1800" dirty="0">
                <a:solidFill>
                  <a:schemeClr val="tx2">
                    <a:lumMod val="75000"/>
                  </a:schemeClr>
                </a:solidFill>
              </a:rPr>
              <a:t>La figura può essere articolata in </a:t>
            </a:r>
            <a:r>
              <a:rPr lang="it-IT" sz="1800" b="1" dirty="0">
                <a:solidFill>
                  <a:schemeClr val="tx2">
                    <a:lumMod val="75000"/>
                  </a:schemeClr>
                </a:solidFill>
              </a:rPr>
              <a:t>indirizzi formativi nazionali. </a:t>
            </a:r>
            <a:r>
              <a:rPr lang="it-IT" sz="1800" dirty="0">
                <a:solidFill>
                  <a:schemeClr val="tx2">
                    <a:lumMod val="75000"/>
                  </a:schemeClr>
                </a:solidFill>
              </a:rPr>
              <a:t>L’indirizzo formativo fa riferimento alle “</a:t>
            </a:r>
            <a:r>
              <a:rPr lang="it-IT" sz="1800" b="1" dirty="0">
                <a:solidFill>
                  <a:schemeClr val="tx2">
                    <a:lumMod val="75000"/>
                  </a:schemeClr>
                </a:solidFill>
              </a:rPr>
              <a:t>sequenze di processo</a:t>
            </a:r>
            <a:r>
              <a:rPr lang="it-IT" sz="1800" dirty="0">
                <a:solidFill>
                  <a:schemeClr val="tx2">
                    <a:lumMod val="75000"/>
                  </a:schemeClr>
                </a:solidFill>
              </a:rPr>
              <a:t>” previste dalla nomenclatura dell’Atlante del lavoro e delle qualificazioni e ne assume, di norma, la denominazione.</a:t>
            </a:r>
            <a:endParaRPr lang="it-IT" b="1" dirty="0">
              <a:solidFill>
                <a:schemeClr val="tx2">
                  <a:lumMod val="75000"/>
                </a:schemeClr>
              </a:solidFill>
            </a:endParaRPr>
          </a:p>
          <a:p>
            <a:pPr marL="285750" indent="-285750" algn="just">
              <a:spcBef>
                <a:spcPts val="200"/>
              </a:spcBef>
              <a:buFont typeface="Arial" panose="020B0604020202020204" pitchFamily="34" charset="0"/>
              <a:buChar char="•"/>
            </a:pPr>
            <a:r>
              <a:rPr lang="it-IT" b="1" dirty="0">
                <a:solidFill>
                  <a:srgbClr val="C00000"/>
                </a:solidFill>
              </a:rPr>
              <a:t>REFERENZIAZIONE QNQ/EQF</a:t>
            </a:r>
          </a:p>
          <a:p>
            <a:pPr marL="285750" indent="-285750" algn="just">
              <a:spcBef>
                <a:spcPts val="200"/>
              </a:spcBef>
              <a:buFont typeface="Arial" panose="020B0604020202020204" pitchFamily="34" charset="0"/>
              <a:buChar char="•"/>
            </a:pPr>
            <a:r>
              <a:rPr lang="it-IT" b="1" dirty="0">
                <a:solidFill>
                  <a:srgbClr val="C00000"/>
                </a:solidFill>
              </a:rPr>
              <a:t>REFERENZIAZIONE  codici ATECO </a:t>
            </a:r>
            <a:r>
              <a:rPr lang="it-IT" sz="1800" kern="1200" dirty="0">
                <a:solidFill>
                  <a:schemeClr val="tx2">
                    <a:lumMod val="75000"/>
                  </a:schemeClr>
                </a:solidFill>
                <a:effectLst/>
                <a:latin typeface="+mn-lt"/>
                <a:ea typeface="+mn-ea"/>
                <a:cs typeface="+mn-cs"/>
              </a:rPr>
              <a:t>adottati dall’Istituto nazionale di statistica per le rilevazioni statistiche nazionali di carattere economico, esplicitati sino al livello di gruppo (III digit) e/o classe (IV digit)</a:t>
            </a:r>
            <a:endParaRPr lang="it-IT" b="1" dirty="0">
              <a:solidFill>
                <a:schemeClr val="tx2">
                  <a:lumMod val="75000"/>
                </a:schemeClr>
              </a:solidFill>
            </a:endParaRPr>
          </a:p>
          <a:p>
            <a:pPr marL="285750" indent="-285750" algn="just">
              <a:spcBef>
                <a:spcPts val="200"/>
              </a:spcBef>
              <a:buFont typeface="Arial" panose="020B0604020202020204" pitchFamily="34" charset="0"/>
              <a:buChar char="•"/>
            </a:pPr>
            <a:r>
              <a:rPr lang="it-IT" b="1" dirty="0">
                <a:solidFill>
                  <a:srgbClr val="C00000"/>
                </a:solidFill>
              </a:rPr>
              <a:t>REFERENZIAZIONE  ai CODICI </a:t>
            </a:r>
            <a:r>
              <a:rPr lang="it-IT" sz="1800" b="1" kern="1200" dirty="0">
                <a:solidFill>
                  <a:srgbClr val="C00000"/>
                </a:solidFill>
                <a:effectLst/>
                <a:latin typeface="+mn-lt"/>
                <a:ea typeface="+mn-ea"/>
                <a:cs typeface="+mn-cs"/>
              </a:rPr>
              <a:t>della Nomenclatura e classificazione delle unità professionali</a:t>
            </a:r>
            <a:r>
              <a:rPr lang="it-IT" sz="1800" kern="1200" dirty="0">
                <a:solidFill>
                  <a:srgbClr val="C00000"/>
                </a:solidFill>
                <a:effectLst/>
                <a:latin typeface="+mn-lt"/>
                <a:ea typeface="+mn-ea"/>
                <a:cs typeface="+mn-cs"/>
              </a:rPr>
              <a:t> </a:t>
            </a:r>
            <a:r>
              <a:rPr lang="it-IT" sz="1800" kern="1200" dirty="0">
                <a:solidFill>
                  <a:schemeClr val="tx2">
                    <a:lumMod val="75000"/>
                  </a:schemeClr>
                </a:solidFill>
                <a:effectLst/>
                <a:latin typeface="+mn-lt"/>
                <a:ea typeface="+mn-ea"/>
                <a:cs typeface="+mn-cs"/>
              </a:rPr>
              <a:t>(CP 2011) adottati dall’Istituto nazionale di statistica, esplicitati sino a livello di Unità professionale (V digit).</a:t>
            </a:r>
            <a:endParaRPr lang="it-IT" b="1" dirty="0">
              <a:solidFill>
                <a:schemeClr val="tx2">
                  <a:lumMod val="75000"/>
                </a:schemeClr>
              </a:solidFill>
            </a:endParaRPr>
          </a:p>
          <a:p>
            <a:pPr marL="285750" indent="-285750" algn="just">
              <a:spcBef>
                <a:spcPts val="200"/>
              </a:spcBef>
              <a:buFont typeface="Arial" panose="020B0604020202020204" pitchFamily="34" charset="0"/>
              <a:buChar char="•"/>
            </a:pPr>
            <a:r>
              <a:rPr lang="it-IT" b="1" dirty="0">
                <a:solidFill>
                  <a:srgbClr val="C00000"/>
                </a:solidFill>
              </a:rPr>
              <a:t>STANDARD MINIMI FORMATIVI COMPETENZE CULTURALI DI BASE </a:t>
            </a:r>
            <a:r>
              <a:rPr lang="it-IT" dirty="0">
                <a:solidFill>
                  <a:schemeClr val="tx2">
                    <a:lumMod val="75000"/>
                  </a:schemeClr>
                </a:solidFill>
              </a:rPr>
              <a:t>con riferimento alle 8 competenze chiave per l’apprendimento permanente e agli assi culturali OBBLIGO ISTRUZIONE</a:t>
            </a:r>
          </a:p>
          <a:p>
            <a:pPr marL="285750" indent="-285750" algn="just">
              <a:spcBef>
                <a:spcPts val="200"/>
              </a:spcBef>
              <a:buFont typeface="Arial" panose="020B0604020202020204" pitchFamily="34" charset="0"/>
              <a:buChar char="•"/>
            </a:pPr>
            <a:r>
              <a:rPr lang="it-IT" b="1" dirty="0">
                <a:solidFill>
                  <a:srgbClr val="C00000"/>
                </a:solidFill>
              </a:rPr>
              <a:t>COMPETENZE TECNICO PROFESSIONALI RICORSIVE   </a:t>
            </a:r>
          </a:p>
          <a:p>
            <a:pPr marL="285750" indent="-285750" algn="just">
              <a:spcBef>
                <a:spcPts val="200"/>
              </a:spcBef>
              <a:buFont typeface="Arial" panose="020B0604020202020204" pitchFamily="34" charset="0"/>
              <a:buChar char="•"/>
            </a:pPr>
            <a:r>
              <a:rPr lang="it-IT" b="1" dirty="0">
                <a:solidFill>
                  <a:srgbClr val="C00000"/>
                </a:solidFill>
              </a:rPr>
              <a:t>COMPETENZE TECNICO PROFESSIONALI COMUNI AGLI INDIRIZZI      </a:t>
            </a:r>
          </a:p>
          <a:p>
            <a:pPr marL="285750" indent="-285750" algn="just">
              <a:spcBef>
                <a:spcPts val="200"/>
              </a:spcBef>
              <a:buFont typeface="Arial" panose="020B0604020202020204" pitchFamily="34" charset="0"/>
              <a:buChar char="•"/>
            </a:pPr>
            <a:r>
              <a:rPr lang="it-IT" b="1" dirty="0">
                <a:solidFill>
                  <a:srgbClr val="C00000"/>
                </a:solidFill>
              </a:rPr>
              <a:t>COMPETENZE TECNICO PROFESSIONALI CONNOTATIVE L’INDIRIZZO</a:t>
            </a:r>
            <a:r>
              <a:rPr lang="it-IT" b="1" dirty="0">
                <a:solidFill>
                  <a:schemeClr val="bg1"/>
                </a:solidFill>
              </a:rPr>
              <a:t>.     ROFESSIONALI RICORSIVE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34A73B51-D81B-99B8-B60E-D98295AEF931}"/>
              </a:ext>
            </a:extLst>
          </p:cNvPr>
          <p:cNvSpPr txBox="1"/>
          <p:nvPr/>
        </p:nvSpPr>
        <p:spPr>
          <a:xfrm>
            <a:off x="1410544" y="850638"/>
            <a:ext cx="7872312" cy="566950"/>
          </a:xfrm>
          <a:prstGeom prst="rect">
            <a:avLst/>
          </a:prstGeom>
          <a:no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r>
              <a:rPr lang="it-IT" sz="3158" b="1">
                <a:solidFill>
                  <a:srgbClr val="C00000"/>
                </a:solidFill>
                <a:latin typeface="Calibri"/>
              </a:rPr>
              <a:t>Dispersione scolastica e qualità dell’istruzione </a:t>
            </a:r>
          </a:p>
        </p:txBody>
      </p:sp>
      <p:pic>
        <p:nvPicPr>
          <p:cNvPr id="3" name="Picture 2" descr="Pubblicazioni | Save the Children Italia">
            <a:extLst>
              <a:ext uri="{FF2B5EF4-FFF2-40B4-BE49-F238E27FC236}">
                <a16:creationId xmlns:a16="http://schemas.microsoft.com/office/drawing/2014/main" id="{2296F95C-7689-3CCB-9C53-E8C2DCFAA2B0}"/>
              </a:ext>
            </a:extLst>
          </p:cNvPr>
          <p:cNvPicPr>
            <a:picLocks noChangeAspect="1"/>
          </p:cNvPicPr>
          <p:nvPr/>
        </p:nvPicPr>
        <p:blipFill>
          <a:blip r:embed="rId2"/>
          <a:srcRect/>
          <a:stretch>
            <a:fillRect/>
          </a:stretch>
        </p:blipFill>
        <p:spPr>
          <a:xfrm>
            <a:off x="295145" y="1766974"/>
            <a:ext cx="3082129" cy="4289893"/>
          </a:xfrm>
          <a:prstGeom prst="rect">
            <a:avLst/>
          </a:prstGeom>
          <a:noFill/>
          <a:ln cap="flat">
            <a:noFill/>
          </a:ln>
        </p:spPr>
      </p:pic>
      <p:pic>
        <p:nvPicPr>
          <p:cNvPr id="4" name="Picture 2">
            <a:extLst>
              <a:ext uri="{FF2B5EF4-FFF2-40B4-BE49-F238E27FC236}">
                <a16:creationId xmlns:a16="http://schemas.microsoft.com/office/drawing/2014/main" id="{1E9F7D45-944A-C602-7E3E-AC8A6EB4C093}"/>
              </a:ext>
            </a:extLst>
          </p:cNvPr>
          <p:cNvPicPr>
            <a:picLocks noChangeAspect="1"/>
          </p:cNvPicPr>
          <p:nvPr/>
        </p:nvPicPr>
        <p:blipFill>
          <a:blip r:embed="rId3"/>
          <a:stretch>
            <a:fillRect/>
          </a:stretch>
        </p:blipFill>
        <p:spPr>
          <a:xfrm>
            <a:off x="3559819" y="3965317"/>
            <a:ext cx="4009528" cy="2505953"/>
          </a:xfrm>
          <a:prstGeom prst="rect">
            <a:avLst/>
          </a:prstGeom>
          <a:noFill/>
          <a:ln cap="flat">
            <a:noFill/>
          </a:ln>
        </p:spPr>
      </p:pic>
      <p:pic>
        <p:nvPicPr>
          <p:cNvPr id="5" name="Picture 4" descr="Tutti i bambini vanno a scuola&quot;: la solidarietà per gli alunni bisognosi">
            <a:extLst>
              <a:ext uri="{FF2B5EF4-FFF2-40B4-BE49-F238E27FC236}">
                <a16:creationId xmlns:a16="http://schemas.microsoft.com/office/drawing/2014/main" id="{817579CE-8180-B675-CD6E-3932AB70D897}"/>
              </a:ext>
            </a:extLst>
          </p:cNvPr>
          <p:cNvPicPr>
            <a:picLocks noChangeAspect="1"/>
          </p:cNvPicPr>
          <p:nvPr/>
        </p:nvPicPr>
        <p:blipFill>
          <a:blip r:embed="rId4"/>
          <a:srcRect t="7419" b="7014"/>
          <a:stretch>
            <a:fillRect/>
          </a:stretch>
        </p:blipFill>
        <p:spPr>
          <a:xfrm>
            <a:off x="3873571" y="1417588"/>
            <a:ext cx="2946253" cy="2521030"/>
          </a:xfrm>
          <a:prstGeom prst="rect">
            <a:avLst/>
          </a:prstGeom>
          <a:noFill/>
          <a:ln cap="flat">
            <a:noFill/>
          </a:ln>
        </p:spPr>
      </p:pic>
      <p:sp>
        <p:nvSpPr>
          <p:cNvPr id="6" name="AutoShape 8" descr="Risultati Prove INVALSI 2022">
            <a:extLst>
              <a:ext uri="{FF2B5EF4-FFF2-40B4-BE49-F238E27FC236}">
                <a16:creationId xmlns:a16="http://schemas.microsoft.com/office/drawing/2014/main" id="{E888D05B-B6F7-85A5-8F2D-4B1240B9EA03}"/>
              </a:ext>
            </a:extLst>
          </p:cNvPr>
          <p:cNvSpPr/>
          <p:nvPr/>
        </p:nvSpPr>
        <p:spPr>
          <a:xfrm>
            <a:off x="5213033" y="3644579"/>
            <a:ext cx="267331" cy="267331"/>
          </a:xfrm>
          <a:prstGeom prst="rect">
            <a:avLst/>
          </a:prstGeom>
          <a:noFill/>
          <a:ln cap="flat">
            <a:noFill/>
            <a:prstDash val="solid"/>
          </a:ln>
        </p:spPr>
        <p:txBody>
          <a:bodyPr vert="horz" wrap="square" lIns="80201" tIns="40100" rIns="80201" bIns="40100" anchor="t" anchorCtr="0" compatLnSpc="1">
            <a:noAutofit/>
          </a:bodyPr>
          <a:lstStyle/>
          <a:p>
            <a:pPr defTabSz="802020">
              <a:defRPr sz="1800" b="0" i="0" u="none" strike="noStrike" kern="0" cap="none" spc="0" baseline="0">
                <a:solidFill>
                  <a:srgbClr val="000000"/>
                </a:solidFill>
                <a:uFillTx/>
              </a:defRPr>
            </a:pPr>
            <a:endParaRPr lang="it-IT" sz="1579">
              <a:solidFill>
                <a:srgbClr val="000000"/>
              </a:solidFill>
              <a:latin typeface="Calibri"/>
            </a:endParaRPr>
          </a:p>
        </p:txBody>
      </p:sp>
      <p:pic>
        <p:nvPicPr>
          <p:cNvPr id="7" name="Picture 9">
            <a:extLst>
              <a:ext uri="{FF2B5EF4-FFF2-40B4-BE49-F238E27FC236}">
                <a16:creationId xmlns:a16="http://schemas.microsoft.com/office/drawing/2014/main" id="{A81F8F78-E21D-BE1C-B50A-8E6570E9F975}"/>
              </a:ext>
            </a:extLst>
          </p:cNvPr>
          <p:cNvPicPr>
            <a:picLocks noChangeAspect="1"/>
          </p:cNvPicPr>
          <p:nvPr/>
        </p:nvPicPr>
        <p:blipFill>
          <a:blip r:embed="rId5"/>
          <a:srcRect l="10110" t="6124" r="9688" b="6124"/>
          <a:stretch>
            <a:fillRect/>
          </a:stretch>
        </p:blipFill>
        <p:spPr>
          <a:xfrm>
            <a:off x="7751884" y="1960304"/>
            <a:ext cx="2593026" cy="4010025"/>
          </a:xfrm>
          <a:prstGeom prst="rect">
            <a:avLst/>
          </a:prstGeom>
          <a:noFill/>
          <a:ln cap="flat">
            <a:noFill/>
          </a:ln>
        </p:spPr>
      </p:pic>
      <p:sp>
        <p:nvSpPr>
          <p:cNvPr id="9" name="CasellaDiTesto 8">
            <a:extLst>
              <a:ext uri="{FF2B5EF4-FFF2-40B4-BE49-F238E27FC236}">
                <a16:creationId xmlns:a16="http://schemas.microsoft.com/office/drawing/2014/main" id="{6A19E862-DAFE-AAF7-2181-AD6B37DDCD74}"/>
              </a:ext>
            </a:extLst>
          </p:cNvPr>
          <p:cNvSpPr txBox="1"/>
          <p:nvPr/>
        </p:nvSpPr>
        <p:spPr>
          <a:xfrm>
            <a:off x="393700" y="6902450"/>
            <a:ext cx="5410200" cy="369332"/>
          </a:xfrm>
          <a:prstGeom prst="rect">
            <a:avLst/>
          </a:prstGeom>
          <a:noFill/>
        </p:spPr>
        <p:txBody>
          <a:bodyPr wrap="square" rtlCol="0">
            <a:spAutoFit/>
          </a:bodyPr>
          <a:lstStyle/>
          <a:p>
            <a:r>
              <a:rPr lang="it-IT" b="1" dirty="0">
                <a:solidFill>
                  <a:srgbClr val="C00000"/>
                </a:solidFill>
              </a:rPr>
              <a:t>Dati/osservazioni elaborati da Giuseppe Pedrielli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gnaposto numero diapositiva 22">
            <a:extLst>
              <a:ext uri="{FF2B5EF4-FFF2-40B4-BE49-F238E27FC236}">
                <a16:creationId xmlns:a16="http://schemas.microsoft.com/office/drawing/2014/main" id="{33435F8B-39F1-4DAE-9745-9D8F27DA9DA9}"/>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normAutofit/>
          </a:bodyPr>
          <a:lstStyle>
            <a:defPPr>
              <a:defRPr lang="it-IT"/>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007577">
              <a:spcAft>
                <a:spcPts val="661"/>
              </a:spcAft>
              <a:defRPr/>
            </a:pPr>
            <a:fld id="{B4A53257-A935-4C46-921E-85EF37147881}" type="slidenum">
              <a:rPr lang="it-IT" smtClean="0"/>
              <a:pPr algn="r" defTabSz="1007577">
                <a:spcAft>
                  <a:spcPts val="661"/>
                </a:spcAft>
                <a:defRPr/>
              </a:pPr>
              <a:t>30</a:t>
            </a:fld>
            <a:endParaRPr lang="en-US" sz="1322">
              <a:solidFill>
                <a:prstClr val="black">
                  <a:alpha val="80000"/>
                </a:prstClr>
              </a:solidFill>
              <a:latin typeface="Calibri" panose="020F0502020204030204"/>
            </a:endParaRPr>
          </a:p>
        </p:txBody>
      </p:sp>
      <p:sp>
        <p:nvSpPr>
          <p:cNvPr id="10" name="Rettangolo 9"/>
          <p:cNvSpPr/>
          <p:nvPr/>
        </p:nvSpPr>
        <p:spPr>
          <a:xfrm>
            <a:off x="877619" y="6148109"/>
            <a:ext cx="203538" cy="508772"/>
          </a:xfrm>
          <a:prstGeom prst="rect">
            <a:avLst/>
          </a:prstGeom>
        </p:spPr>
        <p:txBody>
          <a:bodyPr wrap="none" lIns="100753" tIns="50377" rIns="100753" bIns="50377" anchor="t">
            <a:spAutoFit/>
          </a:bodyPr>
          <a:lstStyle/>
          <a:p>
            <a:pPr defTabSz="1007577">
              <a:defRPr/>
            </a:pPr>
            <a:endParaRPr lang="it-IT" sz="2645" b="1" i="1" kern="0" spc="-42">
              <a:solidFill>
                <a:srgbClr val="C00000"/>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sp>
        <p:nvSpPr>
          <p:cNvPr id="6" name="Rettangolo 5"/>
          <p:cNvSpPr/>
          <p:nvPr/>
        </p:nvSpPr>
        <p:spPr>
          <a:xfrm flipV="1">
            <a:off x="309034" y="7556500"/>
            <a:ext cx="10075333" cy="50727"/>
          </a:xfrm>
          <a:prstGeom prst="rect">
            <a:avLst/>
          </a:prstGeom>
          <a:solidFill>
            <a:srgbClr val="202F8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789">
              <a:defRPr/>
            </a:pPr>
            <a:endParaRPr lang="it-IT" sz="1983">
              <a:solidFill>
                <a:prstClr val="white"/>
              </a:solidFill>
              <a:latin typeface="Calibri" panose="020F0502020204030204"/>
            </a:endParaRPr>
          </a:p>
        </p:txBody>
      </p:sp>
      <p:sp>
        <p:nvSpPr>
          <p:cNvPr id="9" name="Rettangolo 8">
            <a:extLst>
              <a:ext uri="{FF2B5EF4-FFF2-40B4-BE49-F238E27FC236}">
                <a16:creationId xmlns:a16="http://schemas.microsoft.com/office/drawing/2014/main" id="{C417AEF3-194B-4C69-9E10-0135EB6D8F16}"/>
              </a:ext>
            </a:extLst>
          </p:cNvPr>
          <p:cNvSpPr/>
          <p:nvPr/>
        </p:nvSpPr>
        <p:spPr>
          <a:xfrm>
            <a:off x="1675354" y="42666"/>
            <a:ext cx="8709013" cy="1309793"/>
          </a:xfrm>
          <a:prstGeom prst="rect">
            <a:avLst/>
          </a:prstGeom>
        </p:spPr>
        <p:txBody>
          <a:bodyPr vert="horz" lIns="100753" tIns="50377" rIns="100753" bIns="50377" rtlCol="0" anchor="ctr">
            <a:normAutofit/>
          </a:bodyPr>
          <a:lstStyle/>
          <a:p>
            <a:pPr algn="ctr" defTabSz="1007577">
              <a:lnSpc>
                <a:spcPct val="90000"/>
              </a:lnSpc>
              <a:spcBef>
                <a:spcPct val="0"/>
              </a:spcBef>
              <a:spcAft>
                <a:spcPts val="661"/>
              </a:spcAft>
              <a:defRPr/>
            </a:pPr>
            <a:r>
              <a:rPr lang="en-US" sz="3306" b="1" spc="-42">
                <a:solidFill>
                  <a:srgbClr val="0070C0"/>
                </a:solidFill>
                <a:latin typeface="Bahnschrift Condensed" panose="020B0502040204020203" pitchFamily="34" charset="0"/>
                <a:cs typeface="Aharoni" panose="02010803020104030203" pitchFamily="2" charset="-79"/>
              </a:rPr>
              <a:t>RACCORDI TRA SISTEMA DI ISTRUZIONE PROFESSIONALE E SISTEMA DI ISTRUZIONE E FORMAZIONE PROFESSIONALE</a:t>
            </a:r>
            <a:endParaRPr lang="en-US" sz="3306">
              <a:solidFill>
                <a:srgbClr val="0070C0"/>
              </a:solidFill>
              <a:latin typeface="Bahnschrift Condensed" panose="020B0502040204020203" pitchFamily="34" charset="0"/>
              <a:cs typeface="Aharoni" panose="02010803020104030203" pitchFamily="2" charset="-79"/>
            </a:endParaRPr>
          </a:p>
        </p:txBody>
      </p:sp>
      <p:sp>
        <p:nvSpPr>
          <p:cNvPr id="11" name="CasellaDiTesto 10">
            <a:extLst>
              <a:ext uri="{FF2B5EF4-FFF2-40B4-BE49-F238E27FC236}">
                <a16:creationId xmlns:a16="http://schemas.microsoft.com/office/drawing/2014/main" id="{9EF81938-CB3A-47A8-923C-133AE2C3305B}"/>
              </a:ext>
            </a:extLst>
          </p:cNvPr>
          <p:cNvSpPr txBox="1"/>
          <p:nvPr/>
        </p:nvSpPr>
        <p:spPr>
          <a:xfrm>
            <a:off x="4777931" y="1253656"/>
            <a:ext cx="5037667" cy="550151"/>
          </a:xfrm>
          <a:prstGeom prst="rect">
            <a:avLst/>
          </a:prstGeom>
          <a:noFill/>
        </p:spPr>
        <p:txBody>
          <a:bodyPr wrap="square">
            <a:spAutoFit/>
          </a:bodyPr>
          <a:lstStyle/>
          <a:p>
            <a:pPr algn="r" defTabSz="1007577">
              <a:defRPr/>
            </a:pPr>
            <a:r>
              <a:rPr lang="it-IT" sz="2975" b="1">
                <a:solidFill>
                  <a:srgbClr val="C00000"/>
                </a:solidFill>
                <a:latin typeface="Bahnschrift SemiBold Condensed" panose="020B0502040204020203" pitchFamily="34" charset="0"/>
                <a:ea typeface="Tahoma"/>
                <a:cs typeface="Tahoma"/>
              </a:rPr>
              <a:t>GLI INTERVENTI INTEGRATIVI</a:t>
            </a:r>
            <a:endParaRPr lang="it-IT" sz="2975" b="1">
              <a:solidFill>
                <a:srgbClr val="C00000"/>
              </a:solidFill>
              <a:latin typeface="Bahnschrift SemiBold Condensed" panose="020B0502040204020203" pitchFamily="34" charset="0"/>
              <a:ea typeface="Tahoma" panose="020B0604030504040204" pitchFamily="34" charset="0"/>
              <a:cs typeface="Tahoma" panose="020B0604030504040204" pitchFamily="34" charset="0"/>
            </a:endParaRPr>
          </a:p>
        </p:txBody>
      </p:sp>
      <p:sp>
        <p:nvSpPr>
          <p:cNvPr id="19" name="object 5">
            <a:extLst>
              <a:ext uri="{FF2B5EF4-FFF2-40B4-BE49-F238E27FC236}">
                <a16:creationId xmlns:a16="http://schemas.microsoft.com/office/drawing/2014/main" id="{551C1D63-6B69-4255-AF67-BE6F1C682BAC}"/>
              </a:ext>
            </a:extLst>
          </p:cNvPr>
          <p:cNvSpPr txBox="1">
            <a:spLocks noChangeArrowheads="1"/>
          </p:cNvSpPr>
          <p:nvPr/>
        </p:nvSpPr>
        <p:spPr bwMode="auto">
          <a:xfrm>
            <a:off x="2190750" y="2047260"/>
            <a:ext cx="6324600" cy="495406"/>
          </a:xfrm>
          <a:prstGeom prst="rect">
            <a:avLst/>
          </a:prstGeom>
          <a:solidFill>
            <a:srgbClr val="FFFD78"/>
          </a:solidFill>
          <a:ln w="25400">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lIns="119000" tIns="77350" rIns="119000" bIns="77350">
            <a:spAutoFit/>
          </a:bodyPr>
          <a:lstStyle>
            <a:lvl1pPr marL="12700"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marL="0" algn="ctr" eaLnBrk="1" fontAlgn="base" hangingPunct="1">
              <a:spcBef>
                <a:spcPct val="0"/>
              </a:spcBef>
              <a:spcAft>
                <a:spcPct val="0"/>
              </a:spcAft>
              <a:defRPr/>
            </a:pPr>
            <a:r>
              <a:rPr lang="it-IT" sz="2204" b="1">
                <a:solidFill>
                  <a:srgbClr val="002060"/>
                </a:solidFill>
                <a:latin typeface="Bahnschrift SemiCondensed" panose="020B0502040204020203" pitchFamily="34" charset="0"/>
              </a:rPr>
              <a:t>ISTRUZIONE E FORMAZIONE PROFESSIONALE</a:t>
            </a:r>
          </a:p>
        </p:txBody>
      </p:sp>
      <p:graphicFrame>
        <p:nvGraphicFramePr>
          <p:cNvPr id="2" name="Diagramma 1">
            <a:extLst>
              <a:ext uri="{FF2B5EF4-FFF2-40B4-BE49-F238E27FC236}">
                <a16:creationId xmlns:a16="http://schemas.microsoft.com/office/drawing/2014/main" id="{ED91BFDD-4CDB-4327-9F29-9A074A4F9999}"/>
              </a:ext>
            </a:extLst>
          </p:cNvPr>
          <p:cNvGraphicFramePr/>
          <p:nvPr>
            <p:extLst>
              <p:ext uri="{D42A27DB-BD31-4B8C-83A1-F6EECF244321}">
                <p14:modId xmlns:p14="http://schemas.microsoft.com/office/powerpoint/2010/main" val="575862613"/>
              </p:ext>
            </p:extLst>
          </p:nvPr>
        </p:nvGraphicFramePr>
        <p:xfrm>
          <a:off x="469900" y="2648112"/>
          <a:ext cx="10143066" cy="4555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385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132F11-D961-45EC-9052-061FF3BC937E}"/>
              </a:ext>
            </a:extLst>
          </p:cNvPr>
          <p:cNvSpPr>
            <a:spLocks noGrp="1"/>
          </p:cNvSpPr>
          <p:nvPr>
            <p:ph type="title"/>
          </p:nvPr>
        </p:nvSpPr>
        <p:spPr>
          <a:xfrm>
            <a:off x="206829" y="181810"/>
            <a:ext cx="10169071" cy="601293"/>
          </a:xfrm>
        </p:spPr>
        <p:txBody>
          <a:bodyPr vert="horz" wrap="square" lIns="80201" tIns="40100" rIns="80201" bIns="40100" rtlCol="0" anchor="ctr">
            <a:normAutofit/>
          </a:bodyPr>
          <a:lstStyle/>
          <a:p>
            <a:pPr algn="ctr"/>
            <a:r>
              <a:rPr lang="it-IT" sz="3100" dirty="0">
                <a:solidFill>
                  <a:srgbClr val="C00000"/>
                </a:solidFill>
                <a:latin typeface="+mn-lt"/>
              </a:rPr>
              <a:t>Esempio di FORMAT DESCRITTIVO</a:t>
            </a:r>
            <a:endParaRPr lang="it-IT" sz="3508" dirty="0"/>
          </a:p>
        </p:txBody>
      </p:sp>
      <p:graphicFrame>
        <p:nvGraphicFramePr>
          <p:cNvPr id="3" name="Table 2"/>
          <p:cNvGraphicFramePr>
            <a:graphicFrameLocks noGrp="1"/>
          </p:cNvGraphicFramePr>
          <p:nvPr>
            <p:extLst>
              <p:ext uri="{D42A27DB-BD31-4B8C-83A1-F6EECF244321}">
                <p14:modId xmlns:p14="http://schemas.microsoft.com/office/powerpoint/2010/main" val="1761247383"/>
              </p:ext>
            </p:extLst>
          </p:nvPr>
        </p:nvGraphicFramePr>
        <p:xfrm>
          <a:off x="206829" y="1295577"/>
          <a:ext cx="5206608" cy="6476611"/>
        </p:xfrm>
        <a:graphic>
          <a:graphicData uri="http://schemas.openxmlformats.org/drawingml/2006/table">
            <a:tbl>
              <a:tblPr>
                <a:tableStyleId>{5C22544A-7EE6-4342-B048-85BDC9FD1C3A}</a:tableStyleId>
              </a:tblPr>
              <a:tblGrid>
                <a:gridCol w="1049150">
                  <a:extLst>
                    <a:ext uri="{9D8B030D-6E8A-4147-A177-3AD203B41FA5}">
                      <a16:colId xmlns:a16="http://schemas.microsoft.com/office/drawing/2014/main" val="904099689"/>
                    </a:ext>
                  </a:extLst>
                </a:gridCol>
                <a:gridCol w="4157458">
                  <a:extLst>
                    <a:ext uri="{9D8B030D-6E8A-4147-A177-3AD203B41FA5}">
                      <a16:colId xmlns:a16="http://schemas.microsoft.com/office/drawing/2014/main" val="1990698869"/>
                    </a:ext>
                  </a:extLst>
                </a:gridCol>
              </a:tblGrid>
              <a:tr h="470352">
                <a:tc>
                  <a:txBody>
                    <a:bodyPr/>
                    <a:lstStyle/>
                    <a:p>
                      <a:pPr>
                        <a:spcAft>
                          <a:spcPts val="0"/>
                        </a:spcAft>
                      </a:pPr>
                      <a:r>
                        <a:rPr lang="it-IT" sz="800" b="1" dirty="0">
                          <a:effectLst/>
                        </a:rPr>
                        <a:t> </a:t>
                      </a:r>
                    </a:p>
                    <a:p>
                      <a:pPr>
                        <a:spcAft>
                          <a:spcPts val="0"/>
                        </a:spcAft>
                      </a:pPr>
                      <a:r>
                        <a:rPr lang="it-IT" sz="800" b="1" dirty="0">
                          <a:effectLst/>
                        </a:rPr>
                        <a:t>DENOMINAZIONE DELLA FIGURA </a:t>
                      </a:r>
                    </a:p>
                    <a:p>
                      <a:pPr>
                        <a:spcAft>
                          <a:spcPts val="0"/>
                        </a:spcAft>
                      </a:pPr>
                      <a:r>
                        <a:rPr lang="it-IT" sz="800" b="1" dirty="0">
                          <a:effectLst/>
                        </a:rPr>
                        <a:t> </a:t>
                      </a:r>
                      <a:endParaRPr lang="it-IT"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596" marR="30596" marT="0" marB="0"/>
                </a:tc>
                <a:tc>
                  <a:txBody>
                    <a:bodyPr/>
                    <a:lstStyle/>
                    <a:p>
                      <a:pPr>
                        <a:lnSpc>
                          <a:spcPct val="115000"/>
                        </a:lnSpc>
                        <a:spcBef>
                          <a:spcPts val="1200"/>
                        </a:spcBef>
                        <a:spcAft>
                          <a:spcPts val="300"/>
                        </a:spcAft>
                      </a:pPr>
                      <a:r>
                        <a:rPr lang="it-IT" sz="1800" b="1" kern="50" dirty="0">
                          <a:solidFill>
                            <a:srgbClr val="C00000"/>
                          </a:solidFill>
                          <a:effectLst/>
                        </a:rPr>
                        <a:t>OPERATORE AI SERVIZI DI VENDITA</a:t>
                      </a:r>
                      <a:endParaRPr lang="it-IT" sz="1800" b="1" kern="5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596" marR="30596" marT="0" marB="0"/>
                </a:tc>
                <a:extLst>
                  <a:ext uri="{0D108BD9-81ED-4DB2-BD59-A6C34878D82A}">
                    <a16:rowId xmlns:a16="http://schemas.microsoft.com/office/drawing/2014/main" val="320237059"/>
                  </a:ext>
                </a:extLst>
              </a:tr>
              <a:tr h="1322864">
                <a:tc>
                  <a:txBody>
                    <a:bodyPr/>
                    <a:lstStyle/>
                    <a:p>
                      <a:pPr marL="1005840" indent="-1005840">
                        <a:spcAft>
                          <a:spcPts val="0"/>
                        </a:spcAft>
                        <a:tabLst>
                          <a:tab pos="1005840" algn="l"/>
                          <a:tab pos="449580" algn="l"/>
                        </a:tabLst>
                      </a:pPr>
                      <a:r>
                        <a:rPr lang="it-IT" sz="800" b="1" dirty="0">
                          <a:effectLst/>
                        </a:rPr>
                        <a:t> </a:t>
                      </a:r>
                    </a:p>
                    <a:p>
                      <a:pPr marL="0" indent="0">
                        <a:spcAft>
                          <a:spcPts val="0"/>
                        </a:spcAft>
                        <a:tabLst>
                          <a:tab pos="0" algn="l"/>
                          <a:tab pos="449263" algn="l"/>
                        </a:tabLst>
                      </a:pPr>
                      <a:r>
                        <a:rPr lang="it-IT" sz="800" b="1" dirty="0">
                          <a:effectLst/>
                        </a:rPr>
                        <a:t>DESCRIZIONE SINTETICA</a:t>
                      </a:r>
                      <a:r>
                        <a:rPr lang="it-IT" sz="800" b="1" baseline="0" dirty="0">
                          <a:effectLst/>
                        </a:rPr>
                        <a:t> DELLA FIGURA</a:t>
                      </a:r>
                      <a:r>
                        <a:rPr lang="it-IT" sz="800" b="1" dirty="0">
                          <a:effectLst/>
                        </a:rPr>
                        <a:t> </a:t>
                      </a:r>
                      <a:endParaRPr lang="it-IT"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596" marR="30596" marT="0" marB="0"/>
                </a:tc>
                <a:tc>
                  <a:txBody>
                    <a:bodyPr/>
                    <a:lstStyle/>
                    <a:p>
                      <a:pPr algn="just">
                        <a:spcBef>
                          <a:spcPts val="600"/>
                        </a:spcBef>
                        <a:spcAft>
                          <a:spcPts val="0"/>
                        </a:spcAft>
                      </a:pPr>
                      <a:r>
                        <a:rPr lang="it-IT" sz="1000" dirty="0">
                          <a:effectLst/>
                        </a:rPr>
                        <a:t>L’ Operatore ai servizi di vendita interviene, a livello esecutivo, nel processo della distribuzione commerciale con autonomia e responsabilità limitate a ciò che prevedono le procedure e le metodiche della sua operatività. La qualificazione nell’applicazione ed utilizzo di metodologie di base, di strumenti e di informazioni gli consentono di svolgere attività relative al servizio di vendita e post vendita, anche in ambienti virtuali, con competenze nel supporto e assistenza al cliente, nell’organizzazione di ambienti e degli spazi espositivi, nella predisposizione di iniziative promozionali e nella realizzazione degli adempimenti amministrativi basilari</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596" marR="30596" marT="0" marB="0"/>
                </a:tc>
                <a:extLst>
                  <a:ext uri="{0D108BD9-81ED-4DB2-BD59-A6C34878D82A}">
                    <a16:rowId xmlns:a16="http://schemas.microsoft.com/office/drawing/2014/main" val="978849225"/>
                  </a:ext>
                </a:extLst>
              </a:tr>
              <a:tr h="235176">
                <a:tc>
                  <a:txBody>
                    <a:bodyPr/>
                    <a:lstStyle/>
                    <a:p>
                      <a:pPr>
                        <a:spcAft>
                          <a:spcPts val="0"/>
                        </a:spcAft>
                      </a:pPr>
                      <a:r>
                        <a:rPr lang="it-IT" sz="800" b="1">
                          <a:effectLst/>
                        </a:rPr>
                        <a:t>REFERENZIAZIONE EQF/NQF</a:t>
                      </a:r>
                      <a:endParaRPr lang="it-IT"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596" marR="30596" marT="0" marB="0"/>
                </a:tc>
                <a:tc>
                  <a:txBody>
                    <a:bodyPr/>
                    <a:lstStyle/>
                    <a:p>
                      <a:pPr>
                        <a:spcAft>
                          <a:spcPts val="0"/>
                        </a:spcAft>
                      </a:pPr>
                      <a:r>
                        <a:rPr lang="it-IT" sz="1000" dirty="0">
                          <a:effectLst/>
                        </a:rPr>
                        <a:t>Livello 3</a:t>
                      </a:r>
                    </a:p>
                  </a:txBody>
                  <a:tcPr marL="30596" marR="30596" marT="0" marB="0"/>
                </a:tc>
                <a:extLst>
                  <a:ext uri="{0D108BD9-81ED-4DB2-BD59-A6C34878D82A}">
                    <a16:rowId xmlns:a16="http://schemas.microsoft.com/office/drawing/2014/main" val="624177984"/>
                  </a:ext>
                </a:extLst>
              </a:tr>
              <a:tr h="2939698">
                <a:tc>
                  <a:txBody>
                    <a:bodyPr/>
                    <a:lstStyle/>
                    <a:p>
                      <a:pPr>
                        <a:spcAft>
                          <a:spcPts val="0"/>
                        </a:spcAft>
                      </a:pPr>
                      <a:br>
                        <a:rPr lang="it-IT" sz="800" b="1">
                          <a:effectLst/>
                        </a:rPr>
                      </a:br>
                      <a:r>
                        <a:rPr lang="it-IT" sz="800" b="1">
                          <a:effectLst/>
                        </a:rPr>
                        <a:t>REFERENZIAZIONE</a:t>
                      </a:r>
                    </a:p>
                    <a:p>
                      <a:pPr>
                        <a:spcAft>
                          <a:spcPts val="0"/>
                        </a:spcAft>
                      </a:pPr>
                      <a:r>
                        <a:rPr lang="it-IT" sz="800" b="1">
                          <a:effectLst/>
                        </a:rPr>
                        <a:t>Classificazione attività economiche (ATECO 2007/ISTAT)</a:t>
                      </a:r>
                    </a:p>
                    <a:p>
                      <a:pPr>
                        <a:spcAft>
                          <a:spcPts val="0"/>
                        </a:spcAft>
                      </a:pPr>
                      <a:r>
                        <a:rPr lang="it-IT" sz="800" b="1">
                          <a:effectLst/>
                        </a:rPr>
                        <a:t> </a:t>
                      </a:r>
                    </a:p>
                    <a:p>
                      <a:pPr>
                        <a:spcAft>
                          <a:spcPts val="0"/>
                        </a:spcAft>
                      </a:pPr>
                      <a:r>
                        <a:rPr lang="it-IT" sz="800" b="1">
                          <a:effectLst/>
                        </a:rPr>
                        <a:t> </a:t>
                      </a:r>
                    </a:p>
                    <a:p>
                      <a:pPr>
                        <a:spcAft>
                          <a:spcPts val="0"/>
                        </a:spcAft>
                      </a:pPr>
                      <a:r>
                        <a:rPr lang="it-IT" sz="800" b="1">
                          <a:effectLst/>
                        </a:rPr>
                        <a:t> </a:t>
                      </a:r>
                      <a:endParaRPr lang="it-IT"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596" marR="30596" marT="0" marB="0"/>
                </a:tc>
                <a:tc>
                  <a:txBody>
                    <a:bodyPr/>
                    <a:lstStyle/>
                    <a:p>
                      <a:pPr>
                        <a:spcAft>
                          <a:spcPts val="0"/>
                        </a:spcAft>
                      </a:pPr>
                      <a:r>
                        <a:rPr lang="it-IT" sz="1000" dirty="0">
                          <a:effectLst/>
                        </a:rPr>
                        <a:t>46.2 Commercio all'ingrosso di materie prime agricole e di animali vivi</a:t>
                      </a:r>
                    </a:p>
                    <a:p>
                      <a:pPr>
                        <a:spcAft>
                          <a:spcPts val="0"/>
                        </a:spcAft>
                      </a:pPr>
                      <a:r>
                        <a:rPr lang="it-IT" sz="1000" dirty="0">
                          <a:effectLst/>
                        </a:rPr>
                        <a:t>46.3 Commercio all'ingrosso di prodotti alimentari, bevande e prodotti del tabacco</a:t>
                      </a:r>
                    </a:p>
                    <a:p>
                      <a:pPr>
                        <a:spcAft>
                          <a:spcPts val="0"/>
                        </a:spcAft>
                      </a:pPr>
                      <a:r>
                        <a:rPr lang="it-IT" sz="1000" dirty="0">
                          <a:effectLst/>
                        </a:rPr>
                        <a:t>46.4 Commercio all'ingrosso di beni di consumo finale</a:t>
                      </a:r>
                    </a:p>
                    <a:p>
                      <a:pPr>
                        <a:spcAft>
                          <a:spcPts val="0"/>
                        </a:spcAft>
                      </a:pPr>
                      <a:r>
                        <a:rPr lang="it-IT" sz="1000" dirty="0">
                          <a:effectLst/>
                        </a:rPr>
                        <a:t>46.5 Commercio all'ingrosso di apparecchiature </a:t>
                      </a:r>
                      <a:r>
                        <a:rPr lang="it-IT" sz="1000" dirty="0" err="1">
                          <a:effectLst/>
                        </a:rPr>
                        <a:t>ict</a:t>
                      </a:r>
                      <a:endParaRPr lang="it-IT" sz="1000" dirty="0">
                        <a:effectLst/>
                      </a:endParaRPr>
                    </a:p>
                    <a:p>
                      <a:pPr>
                        <a:spcAft>
                          <a:spcPts val="0"/>
                        </a:spcAft>
                      </a:pPr>
                      <a:r>
                        <a:rPr lang="it-IT" sz="1000" dirty="0">
                          <a:effectLst/>
                        </a:rPr>
                        <a:t>46.7 Commercio all'ingrosso specializzato di altri prodotti</a:t>
                      </a:r>
                    </a:p>
                    <a:p>
                      <a:pPr>
                        <a:spcAft>
                          <a:spcPts val="0"/>
                        </a:spcAft>
                      </a:pPr>
                      <a:r>
                        <a:rPr lang="it-IT" sz="1000" dirty="0">
                          <a:effectLst/>
                        </a:rPr>
                        <a:t>46.9 Commercio all'ingrosso non specializzato</a:t>
                      </a:r>
                    </a:p>
                    <a:p>
                      <a:pPr>
                        <a:spcAft>
                          <a:spcPts val="0"/>
                        </a:spcAft>
                      </a:pPr>
                      <a:r>
                        <a:rPr lang="it-IT" sz="1000" dirty="0">
                          <a:effectLst/>
                        </a:rPr>
                        <a:t>47.1 Commercio al dettaglio in esercizi non specializzati</a:t>
                      </a:r>
                    </a:p>
                    <a:p>
                      <a:pPr>
                        <a:spcAft>
                          <a:spcPts val="0"/>
                        </a:spcAft>
                      </a:pPr>
                      <a:r>
                        <a:rPr lang="it-IT" sz="1000" dirty="0">
                          <a:effectLst/>
                        </a:rPr>
                        <a:t>47.2 Commercio al dettaglio di prodotti alimentari, bevande e tabacco in esercizi specializzati</a:t>
                      </a:r>
                    </a:p>
                    <a:p>
                      <a:pPr>
                        <a:spcAft>
                          <a:spcPts val="0"/>
                        </a:spcAft>
                      </a:pPr>
                      <a:r>
                        <a:rPr lang="it-IT" sz="1000" dirty="0">
                          <a:effectLst/>
                        </a:rPr>
                        <a:t>47.4 Commercio al dettaglio di apparecchiature informatiche e per le telecomunicazioni (</a:t>
                      </a:r>
                      <a:r>
                        <a:rPr lang="it-IT" sz="1000" dirty="0" err="1">
                          <a:effectLst/>
                        </a:rPr>
                        <a:t>ict</a:t>
                      </a:r>
                      <a:r>
                        <a:rPr lang="it-IT" sz="1000" dirty="0">
                          <a:effectLst/>
                        </a:rPr>
                        <a:t>) in esercizi specializzati</a:t>
                      </a:r>
                    </a:p>
                    <a:p>
                      <a:pPr>
                        <a:spcAft>
                          <a:spcPts val="0"/>
                        </a:spcAft>
                      </a:pPr>
                      <a:r>
                        <a:rPr lang="it-IT" sz="1000" dirty="0">
                          <a:effectLst/>
                        </a:rPr>
                        <a:t>47.5 Commercio al dettaglio di altri prodotti per uso domestico in esercizi specializzati</a:t>
                      </a:r>
                    </a:p>
                    <a:p>
                      <a:pPr>
                        <a:spcAft>
                          <a:spcPts val="0"/>
                        </a:spcAft>
                      </a:pPr>
                      <a:r>
                        <a:rPr lang="it-IT" sz="1000" dirty="0">
                          <a:effectLst/>
                        </a:rPr>
                        <a:t>47.6 Commercio al dettaglio di articoli culturali e ricreativi in esercizi specializzati</a:t>
                      </a:r>
                    </a:p>
                    <a:p>
                      <a:pPr>
                        <a:spcAft>
                          <a:spcPts val="0"/>
                        </a:spcAft>
                      </a:pPr>
                      <a:r>
                        <a:rPr lang="it-IT" sz="1000" dirty="0">
                          <a:effectLst/>
                        </a:rPr>
                        <a:t>47.7 Commercio al dettaglio di altri prodotti in esercizi specializzati</a:t>
                      </a:r>
                    </a:p>
                    <a:p>
                      <a:pPr>
                        <a:spcAft>
                          <a:spcPts val="0"/>
                        </a:spcAft>
                      </a:pPr>
                      <a:r>
                        <a:rPr lang="it-IT" sz="1000" dirty="0">
                          <a:effectLst/>
                        </a:rPr>
                        <a:t>47.8 Commercio al dettaglio ambulante</a:t>
                      </a:r>
                    </a:p>
                    <a:p>
                      <a:pPr>
                        <a:spcAft>
                          <a:spcPts val="0"/>
                        </a:spcAft>
                      </a:pPr>
                      <a:r>
                        <a:rPr lang="it-IT" sz="1000" dirty="0">
                          <a:effectLst/>
                        </a:rPr>
                        <a:t>47.9 Commercio al dettaglio al di fuori di negozi, banchi e mercati</a:t>
                      </a:r>
                    </a:p>
                    <a:p>
                      <a:pPr>
                        <a:spcAft>
                          <a:spcPts val="0"/>
                        </a:spcAft>
                      </a:pPr>
                      <a:r>
                        <a:rPr lang="it-IT" sz="1000" dirty="0">
                          <a:effectLst/>
                        </a:rPr>
                        <a:t> </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596" marR="30596" marT="0" marB="0"/>
                </a:tc>
                <a:extLst>
                  <a:ext uri="{0D108BD9-81ED-4DB2-BD59-A6C34878D82A}">
                    <a16:rowId xmlns:a16="http://schemas.microsoft.com/office/drawing/2014/main" val="3489011209"/>
                  </a:ext>
                </a:extLst>
              </a:tr>
              <a:tr h="1325491">
                <a:tc>
                  <a:txBody>
                    <a:bodyPr/>
                    <a:lstStyle/>
                    <a:p>
                      <a:pPr>
                        <a:spcAft>
                          <a:spcPts val="0"/>
                        </a:spcAft>
                      </a:pPr>
                      <a:r>
                        <a:rPr lang="it-IT" sz="800" b="1" dirty="0">
                          <a:effectLst/>
                        </a:rPr>
                        <a:t>REFERENZIAZIONE</a:t>
                      </a:r>
                    </a:p>
                    <a:p>
                      <a:pPr marR="21590">
                        <a:spcAft>
                          <a:spcPts val="0"/>
                        </a:spcAft>
                      </a:pPr>
                      <a:r>
                        <a:rPr lang="it-IT" sz="800" b="1" dirty="0">
                          <a:effectLst/>
                        </a:rPr>
                        <a:t>Nomenclatura delle Unità Professionali (NUP/ISTAT)</a:t>
                      </a:r>
                    </a:p>
                    <a:p>
                      <a:pPr>
                        <a:spcAft>
                          <a:spcPts val="0"/>
                        </a:spcAft>
                      </a:pPr>
                      <a:r>
                        <a:rPr lang="it-IT" sz="800" b="1" dirty="0">
                          <a:effectLst/>
                        </a:rPr>
                        <a:t> </a:t>
                      </a:r>
                    </a:p>
                    <a:p>
                      <a:pPr>
                        <a:spcAft>
                          <a:spcPts val="0"/>
                        </a:spcAft>
                      </a:pPr>
                      <a:r>
                        <a:rPr lang="it-IT" sz="800" b="1" dirty="0">
                          <a:effectLst/>
                        </a:rPr>
                        <a:t> </a:t>
                      </a:r>
                      <a:endParaRPr lang="it-IT"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596" marR="30596" marT="0" marB="0"/>
                </a:tc>
                <a:tc>
                  <a:txBody>
                    <a:bodyPr/>
                    <a:lstStyle/>
                    <a:p>
                      <a:pPr>
                        <a:spcAft>
                          <a:spcPts val="0"/>
                        </a:spcAft>
                      </a:pPr>
                      <a:r>
                        <a:rPr lang="it-IT" sz="800" dirty="0">
                          <a:effectLst/>
                        </a:rPr>
                        <a:t>5.1.2.1.0 Commessi delle vendite all'ingrosso</a:t>
                      </a:r>
                    </a:p>
                    <a:p>
                      <a:pPr>
                        <a:spcAft>
                          <a:spcPts val="0"/>
                        </a:spcAft>
                      </a:pPr>
                      <a:r>
                        <a:rPr lang="it-IT" sz="800" dirty="0">
                          <a:effectLst/>
                        </a:rPr>
                        <a:t>5.1.2.2.0 Commessi delle vendite al minuto</a:t>
                      </a:r>
                    </a:p>
                    <a:p>
                      <a:pPr>
                        <a:spcAft>
                          <a:spcPts val="0"/>
                        </a:spcAft>
                      </a:pPr>
                      <a:r>
                        <a:rPr lang="it-IT" sz="800" dirty="0">
                          <a:effectLst/>
                        </a:rPr>
                        <a:t>5.1.2.3.0 Addetti ad attività organizzative delle vendite</a:t>
                      </a:r>
                    </a:p>
                    <a:p>
                      <a:pPr>
                        <a:spcAft>
                          <a:spcPts val="0"/>
                        </a:spcAft>
                      </a:pPr>
                      <a:r>
                        <a:rPr lang="it-IT" sz="800" dirty="0">
                          <a:effectLst/>
                        </a:rPr>
                        <a:t>5.1.2.4.0 Cassieri di esercizi commerciali</a:t>
                      </a:r>
                    </a:p>
                    <a:p>
                      <a:pPr>
                        <a:spcAft>
                          <a:spcPts val="0"/>
                        </a:spcAft>
                      </a:pPr>
                      <a:r>
                        <a:rPr lang="it-IT" sz="800" dirty="0">
                          <a:effectLst/>
                        </a:rPr>
                        <a:t>5.1.3.4.0 Addetti all'informazione e all'assistenza dei clienti</a:t>
                      </a:r>
                    </a:p>
                    <a:p>
                      <a:pPr>
                        <a:spcAft>
                          <a:spcPts val="0"/>
                        </a:spcAft>
                      </a:pPr>
                      <a:r>
                        <a:rPr lang="it-IT" sz="800" dirty="0">
                          <a:effectLst/>
                        </a:rPr>
                        <a:t>5.1.2.5.1 Venditori a domicilio</a:t>
                      </a:r>
                    </a:p>
                    <a:p>
                      <a:pPr>
                        <a:spcAft>
                          <a:spcPts val="0"/>
                        </a:spcAft>
                      </a:pPr>
                      <a:r>
                        <a:rPr lang="it-IT" sz="800" dirty="0">
                          <a:effectLst/>
                        </a:rPr>
                        <a:t>5.1.2.5.2 Venditori a distanza</a:t>
                      </a:r>
                    </a:p>
                    <a:p>
                      <a:pPr>
                        <a:spcAft>
                          <a:spcPts val="0"/>
                        </a:spcAft>
                      </a:pPr>
                      <a:r>
                        <a:rPr lang="it-IT" sz="800" dirty="0">
                          <a:effectLst/>
                        </a:rPr>
                        <a:t>5.1.3.2.0 Dimostratori e professioni assimilate</a:t>
                      </a:r>
                    </a:p>
                  </a:txBody>
                  <a:tcPr marL="30596" marR="30596" marT="0" marB="0"/>
                </a:tc>
                <a:extLst>
                  <a:ext uri="{0D108BD9-81ED-4DB2-BD59-A6C34878D82A}">
                    <a16:rowId xmlns:a16="http://schemas.microsoft.com/office/drawing/2014/main" val="330167665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20632193"/>
              </p:ext>
            </p:extLst>
          </p:nvPr>
        </p:nvGraphicFramePr>
        <p:xfrm>
          <a:off x="5483519" y="1317615"/>
          <a:ext cx="5033681" cy="4536440"/>
        </p:xfrm>
        <a:graphic>
          <a:graphicData uri="http://schemas.openxmlformats.org/drawingml/2006/table">
            <a:tbl>
              <a:tblPr>
                <a:tableStyleId>{5C22544A-7EE6-4342-B048-85BDC9FD1C3A}</a:tableStyleId>
              </a:tblPr>
              <a:tblGrid>
                <a:gridCol w="1014306">
                  <a:extLst>
                    <a:ext uri="{9D8B030D-6E8A-4147-A177-3AD203B41FA5}">
                      <a16:colId xmlns:a16="http://schemas.microsoft.com/office/drawing/2014/main" val="309837338"/>
                    </a:ext>
                  </a:extLst>
                </a:gridCol>
                <a:gridCol w="4019375">
                  <a:extLst>
                    <a:ext uri="{9D8B030D-6E8A-4147-A177-3AD203B41FA5}">
                      <a16:colId xmlns:a16="http://schemas.microsoft.com/office/drawing/2014/main" val="1171597344"/>
                    </a:ext>
                  </a:extLst>
                </a:gridCol>
              </a:tblGrid>
              <a:tr h="3007899">
                <a:tc>
                  <a:txBody>
                    <a:bodyPr/>
                    <a:lstStyle/>
                    <a:p>
                      <a:pPr>
                        <a:spcAft>
                          <a:spcPts val="0"/>
                        </a:spcAft>
                      </a:pPr>
                      <a:r>
                        <a:rPr lang="it-IT" sz="800" b="1" dirty="0">
                          <a:effectLst/>
                        </a:rPr>
                        <a:t>CORRELAZIONE AI SETTORI ECONOMICO PROFESSIONALI</a:t>
                      </a:r>
                      <a:endParaRPr lang="it-IT"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80010">
                        <a:spcAft>
                          <a:spcPts val="0"/>
                        </a:spcAft>
                      </a:pPr>
                      <a:r>
                        <a:rPr lang="it-IT" sz="800" dirty="0">
                          <a:effectLst/>
                        </a:rPr>
                        <a:t>SETTORE : Servizi di distribuzione commerciale</a:t>
                      </a:r>
                    </a:p>
                    <a:p>
                      <a:pPr marL="80010">
                        <a:spcAft>
                          <a:spcPts val="0"/>
                        </a:spcAft>
                      </a:pPr>
                      <a:r>
                        <a:rPr lang="it-IT" sz="1000" dirty="0">
                          <a:effectLst/>
                        </a:rPr>
                        <a:t>PROCESSO:  Distribuzione e commercio all'ingrosso e al dettaglio di prodotti alimentari e non alimentari</a:t>
                      </a:r>
                    </a:p>
                    <a:p>
                      <a:pPr marL="80010">
                        <a:spcAft>
                          <a:spcPts val="0"/>
                        </a:spcAft>
                      </a:pPr>
                      <a:r>
                        <a:rPr lang="it-IT" sz="1000" dirty="0">
                          <a:effectLst/>
                        </a:rPr>
                        <a:t>SEQUENZE DI PROCESSO / AREE DI ATTIVITA’ (ADA)</a:t>
                      </a:r>
                    </a:p>
                    <a:p>
                      <a:pPr marL="68580" algn="l">
                        <a:spcAft>
                          <a:spcPts val="200"/>
                        </a:spcAft>
                        <a:tabLst>
                          <a:tab pos="4951095" algn="l"/>
                        </a:tabLst>
                      </a:pPr>
                      <a:r>
                        <a:rPr lang="it-IT" sz="1000" dirty="0">
                          <a:effectLst/>
                        </a:rPr>
                        <a:t>VENDITA ALL'INGROSSO DI PRODOTTI ALIMENTARI E NON ALIMENTARI</a:t>
                      </a:r>
                    </a:p>
                    <a:p>
                      <a:pPr marL="68580">
                        <a:spcAft>
                          <a:spcPts val="0"/>
                        </a:spcAft>
                        <a:tabLst>
                          <a:tab pos="518795" algn="l"/>
                        </a:tabLst>
                      </a:pPr>
                      <a:r>
                        <a:rPr lang="it-IT" sz="1000" dirty="0">
                          <a:effectLst/>
                        </a:rPr>
                        <a:t>18.207.669 Realizzazione delle attività di vendita all'ingrosso di prodotti alimentari e non alimentari</a:t>
                      </a:r>
                    </a:p>
                    <a:p>
                      <a:pPr marL="68580" algn="l">
                        <a:spcBef>
                          <a:spcPts val="600"/>
                        </a:spcBef>
                        <a:spcAft>
                          <a:spcPts val="200"/>
                        </a:spcAft>
                      </a:pPr>
                      <a:r>
                        <a:rPr lang="it-IT" sz="1000" cap="all" dirty="0">
                          <a:effectLst/>
                        </a:rPr>
                        <a:t>GESTIONE DEL PUNTO VENDITA ATTRAVERSO LA GRANDE DISTRIBUZIONE ORGANIZZATA</a:t>
                      </a:r>
                    </a:p>
                    <a:p>
                      <a:pPr marL="68580">
                        <a:spcAft>
                          <a:spcPts val="0"/>
                        </a:spcAft>
                        <a:tabLst>
                          <a:tab pos="518795" algn="l"/>
                        </a:tabLst>
                      </a:pPr>
                      <a:r>
                        <a:rPr lang="it-IT" sz="1000" dirty="0">
                          <a:effectLst/>
                        </a:rPr>
                        <a:t>18.208.672Attività operative e di vendita nella Grande Distribuzione organizzata</a:t>
                      </a:r>
                    </a:p>
                    <a:p>
                      <a:pPr marL="68580">
                        <a:spcAft>
                          <a:spcPts val="0"/>
                        </a:spcAft>
                        <a:tabLst>
                          <a:tab pos="518795" algn="l"/>
                        </a:tabLst>
                      </a:pPr>
                      <a:r>
                        <a:rPr lang="it-IT" sz="1000" dirty="0">
                          <a:effectLst/>
                        </a:rPr>
                        <a:t>18.208.673Servizi di incasso e post-vendita nella Grande distribuzione organizzata</a:t>
                      </a:r>
                    </a:p>
                    <a:p>
                      <a:pPr marL="68580" algn="l">
                        <a:spcBef>
                          <a:spcPts val="600"/>
                        </a:spcBef>
                        <a:spcAft>
                          <a:spcPts val="200"/>
                        </a:spcAft>
                      </a:pPr>
                      <a:r>
                        <a:rPr lang="it-IT" sz="1000" cap="all" dirty="0">
                          <a:effectLst/>
                        </a:rPr>
                        <a:t>ATTIVITÀ DI VENDITA DIRETTA SPECIALIZZATA DI PRODOTTI ALIMENTARI E NON ALIMENTARI NELLA GRANDE DISTRIBUZIONE ORGANIZZATA E NELLA PICCOLA DISTRIBUZIONE</a:t>
                      </a:r>
                    </a:p>
                    <a:p>
                      <a:pPr marL="68580">
                        <a:spcAft>
                          <a:spcPts val="0"/>
                        </a:spcAft>
                        <a:tabLst>
                          <a:tab pos="518795" algn="l"/>
                        </a:tabLst>
                      </a:pPr>
                      <a:r>
                        <a:rPr lang="it-IT" sz="1000" dirty="0">
                          <a:effectLst/>
                        </a:rPr>
                        <a:t>18.210.675 Vendita diretta di prodotti Alimentari nella GDO e nella piccola distribuzione</a:t>
                      </a:r>
                    </a:p>
                    <a:p>
                      <a:pPr marL="68580">
                        <a:spcAft>
                          <a:spcPts val="0"/>
                        </a:spcAft>
                        <a:tabLst>
                          <a:tab pos="518795" algn="l"/>
                        </a:tabLst>
                      </a:pPr>
                      <a:r>
                        <a:rPr lang="it-IT" sz="1000" dirty="0">
                          <a:effectLst/>
                        </a:rPr>
                        <a:t>18.210.676 Vendita diretta di prodotti Non alimentari nella GDO e nella piccola distribuzione</a:t>
                      </a:r>
                    </a:p>
                    <a:p>
                      <a:pPr marL="68580" algn="l">
                        <a:spcBef>
                          <a:spcPts val="600"/>
                        </a:spcBef>
                        <a:spcAft>
                          <a:spcPts val="200"/>
                        </a:spcAft>
                      </a:pPr>
                      <a:r>
                        <a:rPr lang="it-IT" sz="1000" cap="all" dirty="0">
                          <a:effectLst/>
                        </a:rPr>
                        <a:t>VENDITA PRESSO IL CLIENTE, VENDITA A DISTANZA E DISTRIBUTORI AUTOMATICI</a:t>
                      </a:r>
                    </a:p>
                    <a:p>
                      <a:pPr marL="68580">
                        <a:spcAft>
                          <a:spcPts val="0"/>
                        </a:spcAft>
                        <a:tabLst>
                          <a:tab pos="518795" algn="l"/>
                        </a:tabLst>
                      </a:pPr>
                      <a:r>
                        <a:rPr lang="it-IT" sz="1000" dirty="0">
                          <a:effectLst/>
                        </a:rPr>
                        <a:t>18.211.677Dimostrazione e vendita diretta presso il cliente di prodotti non alimentari</a:t>
                      </a:r>
                    </a:p>
                    <a:p>
                      <a:pPr marL="68580">
                        <a:spcAft>
                          <a:spcPts val="0"/>
                        </a:spcAft>
                        <a:tabLst>
                          <a:tab pos="518795" algn="l"/>
                        </a:tabLst>
                      </a:pPr>
                      <a:r>
                        <a:rPr lang="it-IT" sz="1000" dirty="0">
                          <a:effectLst/>
                        </a:rPr>
                        <a:t>18.211.678Vendita a distanza (per corrispondenza, telefonica, televendita, vendita via internet)</a:t>
                      </a:r>
                    </a:p>
                    <a:p>
                      <a:pPr>
                        <a:spcAft>
                          <a:spcPts val="0"/>
                        </a:spcAft>
                      </a:pPr>
                      <a:r>
                        <a:rPr lang="it-IT" sz="1000" dirty="0">
                          <a:effectLst/>
                        </a:rPr>
                        <a:t> </a:t>
                      </a:r>
                    </a:p>
                    <a:p>
                      <a:pPr marL="457200">
                        <a:spcAft>
                          <a:spcPts val="0"/>
                        </a:spcAft>
                      </a:pPr>
                      <a:r>
                        <a:rPr lang="it-IT" sz="800" dirty="0">
                          <a:effectLst/>
                        </a:rPr>
                        <a:t> </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09258717"/>
                  </a:ext>
                </a:extLst>
              </a:tr>
            </a:tbl>
          </a:graphicData>
        </a:graphic>
      </p:graphicFrame>
      <p:sp>
        <p:nvSpPr>
          <p:cNvPr id="13" name="Rettangolo 5">
            <a:extLst>
              <a:ext uri="{FF2B5EF4-FFF2-40B4-BE49-F238E27FC236}">
                <a16:creationId xmlns:a16="http://schemas.microsoft.com/office/drawing/2014/main" id="{811D3C6F-1FDA-44DD-997F-1A2B64181E75}"/>
              </a:ext>
            </a:extLst>
          </p:cNvPr>
          <p:cNvSpPr/>
          <p:nvPr/>
        </p:nvSpPr>
        <p:spPr>
          <a:xfrm>
            <a:off x="226373" y="828673"/>
            <a:ext cx="500161" cy="466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3" b="1" dirty="0">
                <a:solidFill>
                  <a:schemeClr val="bg1"/>
                </a:solidFill>
              </a:rPr>
              <a:t>1/4</a:t>
            </a:r>
            <a:endParaRPr lang="it-IT" sz="1403" dirty="0"/>
          </a:p>
        </p:txBody>
      </p:sp>
      <p:sp>
        <p:nvSpPr>
          <p:cNvPr id="14" name="Rettangolo 5">
            <a:extLst>
              <a:ext uri="{FF2B5EF4-FFF2-40B4-BE49-F238E27FC236}">
                <a16:creationId xmlns:a16="http://schemas.microsoft.com/office/drawing/2014/main" id="{811D3C6F-1FDA-44DD-997F-1A2B64181E75}"/>
              </a:ext>
            </a:extLst>
          </p:cNvPr>
          <p:cNvSpPr/>
          <p:nvPr/>
        </p:nvSpPr>
        <p:spPr>
          <a:xfrm>
            <a:off x="5479037" y="796746"/>
            <a:ext cx="500161" cy="466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3" b="1" dirty="0">
                <a:solidFill>
                  <a:schemeClr val="bg1"/>
                </a:solidFill>
              </a:rPr>
              <a:t>2/4</a:t>
            </a:r>
            <a:endParaRPr lang="it-IT" sz="1403" dirty="0"/>
          </a:p>
        </p:txBody>
      </p:sp>
      <p:graphicFrame>
        <p:nvGraphicFramePr>
          <p:cNvPr id="15" name="Table 14"/>
          <p:cNvGraphicFramePr>
            <a:graphicFrameLocks noGrp="1"/>
          </p:cNvGraphicFramePr>
          <p:nvPr>
            <p:extLst>
              <p:ext uri="{D42A27DB-BD31-4B8C-83A1-F6EECF244321}">
                <p14:modId xmlns:p14="http://schemas.microsoft.com/office/powerpoint/2010/main" val="2225113421"/>
              </p:ext>
            </p:extLst>
          </p:nvPr>
        </p:nvGraphicFramePr>
        <p:xfrm>
          <a:off x="5500702" y="5673381"/>
          <a:ext cx="5041181" cy="2079217"/>
        </p:xfrm>
        <a:graphic>
          <a:graphicData uri="http://schemas.openxmlformats.org/drawingml/2006/table">
            <a:tbl>
              <a:tblPr>
                <a:tableStyleId>{5C22544A-7EE6-4342-B048-85BDC9FD1C3A}</a:tableStyleId>
              </a:tblPr>
              <a:tblGrid>
                <a:gridCol w="5041181">
                  <a:extLst>
                    <a:ext uri="{9D8B030D-6E8A-4147-A177-3AD203B41FA5}">
                      <a16:colId xmlns:a16="http://schemas.microsoft.com/office/drawing/2014/main" val="2009975337"/>
                    </a:ext>
                  </a:extLst>
                </a:gridCol>
              </a:tblGrid>
              <a:tr h="326617">
                <a:tc>
                  <a:txBody>
                    <a:bodyPr/>
                    <a:lstStyle/>
                    <a:p>
                      <a:pPr marL="457200" algn="ctr">
                        <a:spcAft>
                          <a:spcPts val="0"/>
                        </a:spcAft>
                      </a:pPr>
                      <a:r>
                        <a:rPr lang="it-IT" sz="900" b="1" dirty="0">
                          <a:effectLst/>
                        </a:rPr>
                        <a:t>COMPETENZE TECNICO PROFESSIONALI RICORSIVE</a:t>
                      </a:r>
                      <a:endParaRPr lang="it-IT"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15500894"/>
                  </a:ext>
                </a:extLst>
              </a:tr>
              <a:tr h="1574058">
                <a:tc>
                  <a:txBody>
                    <a:bodyPr/>
                    <a:lstStyle/>
                    <a:p>
                      <a:pPr marL="342900" lvl="0" indent="-342900">
                        <a:spcBef>
                          <a:spcPts val="600"/>
                        </a:spcBef>
                        <a:spcAft>
                          <a:spcPts val="600"/>
                        </a:spcAft>
                        <a:buFont typeface="+mj-lt"/>
                        <a:buAutoNum type="arabicPeriod"/>
                      </a:pPr>
                      <a:r>
                        <a:rPr lang="it-IT" sz="900" dirty="0">
                          <a:effectLst/>
                        </a:rPr>
                        <a:t>Definire e pianificare fasi delle operazioni da compiere, nel rispetto della normativa sulla sicurezza, sulla base delle istruzioni ricevute, della documentazione di appoggio (schemi, disegni, procedure, distinte materiali) e del sistema di relazioni.</a:t>
                      </a:r>
                      <a:endParaRPr lang="it-IT" sz="1000" dirty="0">
                        <a:effectLst/>
                      </a:endParaRPr>
                    </a:p>
                    <a:p>
                      <a:pPr marL="342900" lvl="0" indent="-342900">
                        <a:spcBef>
                          <a:spcPts val="600"/>
                        </a:spcBef>
                        <a:spcAft>
                          <a:spcPts val="600"/>
                        </a:spcAft>
                        <a:buFont typeface="+mj-lt"/>
                        <a:buAutoNum type="arabicPeriod"/>
                      </a:pPr>
                      <a:r>
                        <a:rPr lang="it-IT" sz="900" dirty="0">
                          <a:effectLst/>
                        </a:rPr>
                        <a:t>Approntare, monitorare e curare la manutenzione ordinaria di strumenti, utensili, attrezzature e macchinari necessari alle diverse fasi di lavorazione/servizio sulla base della tipologia di materiali da impiegare, delle indicazioni/procedure previste, del risultato atteso</a:t>
                      </a:r>
                      <a:endParaRPr lang="it-IT" sz="1000" dirty="0">
                        <a:effectLst/>
                      </a:endParaRPr>
                    </a:p>
                    <a:p>
                      <a:pPr marL="342900" lvl="0" indent="-342900">
                        <a:spcBef>
                          <a:spcPts val="600"/>
                        </a:spcBef>
                        <a:spcAft>
                          <a:spcPts val="600"/>
                        </a:spcAft>
                        <a:buFont typeface="+mj-lt"/>
                        <a:buAutoNum type="arabicPeriod"/>
                      </a:pPr>
                      <a:r>
                        <a:rPr lang="it-IT" sz="900" dirty="0">
                          <a:effectLst/>
                        </a:rPr>
                        <a:t>Operare in sicurezza e nel rispetto delle norme di igiene e di salvaguardia ambientale, identificando e prevenendo situazioni di rischio per sé, per altri e per l'ambiente</a:t>
                      </a:r>
                      <a:endParaRPr lang="it-IT" sz="1000" dirty="0">
                        <a:effectLst/>
                      </a:endParaRPr>
                    </a:p>
                    <a:p>
                      <a:pPr>
                        <a:spcAft>
                          <a:spcPts val="0"/>
                        </a:spcAft>
                      </a:pPr>
                      <a:r>
                        <a:rPr lang="it-IT" sz="900" dirty="0">
                          <a:effectLst/>
                        </a:rPr>
                        <a:t> </a:t>
                      </a:r>
                      <a:endParaRPr lang="it-IT" sz="1000" dirty="0">
                        <a:effectLst/>
                      </a:endParaRPr>
                    </a:p>
                    <a:p>
                      <a:pPr marL="228600">
                        <a:spcAft>
                          <a:spcPts val="0"/>
                        </a:spcAft>
                      </a:pPr>
                      <a:r>
                        <a:rPr lang="it-IT" sz="900" dirty="0">
                          <a:effectLst/>
                        </a:rPr>
                        <a:t> </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93957633"/>
                  </a:ext>
                </a:extLst>
              </a:tr>
            </a:tbl>
          </a:graphicData>
        </a:graphic>
      </p:graphicFrame>
    </p:spTree>
    <p:extLst>
      <p:ext uri="{BB962C8B-B14F-4D97-AF65-F5344CB8AC3E}">
        <p14:creationId xmlns:p14="http://schemas.microsoft.com/office/powerpoint/2010/main" val="1086818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132F11-D961-45EC-9052-061FF3BC937E}"/>
              </a:ext>
            </a:extLst>
          </p:cNvPr>
          <p:cNvSpPr>
            <a:spLocks noGrp="1"/>
          </p:cNvSpPr>
          <p:nvPr>
            <p:ph type="title"/>
          </p:nvPr>
        </p:nvSpPr>
        <p:spPr>
          <a:xfrm>
            <a:off x="622390" y="813796"/>
            <a:ext cx="9448621" cy="679533"/>
          </a:xfrm>
        </p:spPr>
        <p:txBody>
          <a:bodyPr vert="horz" wrap="square" lIns="80201" tIns="40100" rIns="80201" bIns="40100" rtlCol="0" anchor="ctr">
            <a:normAutofit/>
          </a:bodyPr>
          <a:lstStyle/>
          <a:p>
            <a:r>
              <a:rPr lang="it-IT" sz="3508" dirty="0"/>
              <a:t>Esempio di format descrittivo (2/2)</a:t>
            </a:r>
          </a:p>
        </p:txBody>
      </p:sp>
      <p:sp>
        <p:nvSpPr>
          <p:cNvPr id="13" name="Rettangolo 5">
            <a:extLst>
              <a:ext uri="{FF2B5EF4-FFF2-40B4-BE49-F238E27FC236}">
                <a16:creationId xmlns:a16="http://schemas.microsoft.com/office/drawing/2014/main" id="{811D3C6F-1FDA-44DD-997F-1A2B64181E75}"/>
              </a:ext>
            </a:extLst>
          </p:cNvPr>
          <p:cNvSpPr/>
          <p:nvPr/>
        </p:nvSpPr>
        <p:spPr>
          <a:xfrm>
            <a:off x="379594" y="1031280"/>
            <a:ext cx="500161" cy="466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3" b="1" dirty="0">
                <a:solidFill>
                  <a:schemeClr val="bg1"/>
                </a:solidFill>
              </a:rPr>
              <a:t>3/4</a:t>
            </a:r>
            <a:endParaRPr lang="it-IT" sz="1403" dirty="0"/>
          </a:p>
        </p:txBody>
      </p:sp>
      <p:sp>
        <p:nvSpPr>
          <p:cNvPr id="14" name="Rettangolo 5">
            <a:extLst>
              <a:ext uri="{FF2B5EF4-FFF2-40B4-BE49-F238E27FC236}">
                <a16:creationId xmlns:a16="http://schemas.microsoft.com/office/drawing/2014/main" id="{811D3C6F-1FDA-44DD-997F-1A2B64181E75}"/>
              </a:ext>
            </a:extLst>
          </p:cNvPr>
          <p:cNvSpPr/>
          <p:nvPr/>
        </p:nvSpPr>
        <p:spPr>
          <a:xfrm>
            <a:off x="5491280" y="1031280"/>
            <a:ext cx="500161" cy="466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3" b="1" dirty="0">
                <a:solidFill>
                  <a:schemeClr val="bg1"/>
                </a:solidFill>
              </a:rPr>
              <a:t>4/4</a:t>
            </a:r>
            <a:endParaRPr lang="it-IT" sz="1403" dirty="0"/>
          </a:p>
        </p:txBody>
      </p:sp>
      <p:graphicFrame>
        <p:nvGraphicFramePr>
          <p:cNvPr id="4" name="Table 3"/>
          <p:cNvGraphicFramePr>
            <a:graphicFrameLocks noGrp="1"/>
          </p:cNvGraphicFramePr>
          <p:nvPr>
            <p:extLst>
              <p:ext uri="{D42A27DB-BD31-4B8C-83A1-F6EECF244321}">
                <p14:modId xmlns:p14="http://schemas.microsoft.com/office/powerpoint/2010/main" val="3814142339"/>
              </p:ext>
            </p:extLst>
          </p:nvPr>
        </p:nvGraphicFramePr>
        <p:xfrm>
          <a:off x="346747" y="1555771"/>
          <a:ext cx="4966282" cy="5765483"/>
        </p:xfrm>
        <a:graphic>
          <a:graphicData uri="http://schemas.openxmlformats.org/drawingml/2006/table">
            <a:tbl>
              <a:tblPr>
                <a:tableStyleId>{5C22544A-7EE6-4342-B048-85BDC9FD1C3A}</a:tableStyleId>
              </a:tblPr>
              <a:tblGrid>
                <a:gridCol w="3247353">
                  <a:extLst>
                    <a:ext uri="{9D8B030D-6E8A-4147-A177-3AD203B41FA5}">
                      <a16:colId xmlns:a16="http://schemas.microsoft.com/office/drawing/2014/main" val="1571228195"/>
                    </a:ext>
                  </a:extLst>
                </a:gridCol>
                <a:gridCol w="1693529">
                  <a:extLst>
                    <a:ext uri="{9D8B030D-6E8A-4147-A177-3AD203B41FA5}">
                      <a16:colId xmlns:a16="http://schemas.microsoft.com/office/drawing/2014/main" val="4114213475"/>
                    </a:ext>
                  </a:extLst>
                </a:gridCol>
                <a:gridCol w="25400">
                  <a:extLst>
                    <a:ext uri="{9D8B030D-6E8A-4147-A177-3AD203B41FA5}">
                      <a16:colId xmlns:a16="http://schemas.microsoft.com/office/drawing/2014/main" val="233070670"/>
                    </a:ext>
                  </a:extLst>
                </a:gridCol>
              </a:tblGrid>
              <a:tr h="401003">
                <a:tc>
                  <a:txBody>
                    <a:bodyPr/>
                    <a:lstStyle/>
                    <a:p>
                      <a:pPr algn="ctr">
                        <a:spcAft>
                          <a:spcPts val="0"/>
                        </a:spcAft>
                      </a:pPr>
                      <a:r>
                        <a:rPr lang="it-IT" sz="900" b="1" dirty="0">
                          <a:effectLst/>
                        </a:rPr>
                        <a:t>AREE DI ATTIVITA’(ADA) AFFERENTI1.</a:t>
                      </a:r>
                      <a:endParaRPr lang="it-IT"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it-IT" sz="900" b="1" dirty="0">
                          <a:effectLst/>
                        </a:rPr>
                        <a:t>COMPETENZE TECNICO PROFESSIONALI CONNOTATIVE</a:t>
                      </a:r>
                      <a:endParaRPr lang="it-IT"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20062904"/>
                  </a:ext>
                </a:extLst>
              </a:tr>
              <a:tr h="1082707">
                <a:tc>
                  <a:txBody>
                    <a:bodyPr/>
                    <a:lstStyle/>
                    <a:p>
                      <a:pPr marL="68580">
                        <a:spcAft>
                          <a:spcPts val="0"/>
                        </a:spcAft>
                        <a:tabLst>
                          <a:tab pos="518795" algn="l"/>
                        </a:tabLst>
                      </a:pPr>
                      <a:r>
                        <a:rPr lang="it-IT" sz="800" dirty="0">
                          <a:effectLst/>
                        </a:rPr>
                        <a:t>18.207.669 Realizzazione delle attività di vendita all'ingrosso di prodotti alimentari e non alimentari</a:t>
                      </a:r>
                    </a:p>
                    <a:p>
                      <a:pPr marL="68580">
                        <a:spcAft>
                          <a:spcPts val="0"/>
                        </a:spcAft>
                        <a:tabLst>
                          <a:tab pos="518795" algn="l"/>
                        </a:tabLst>
                      </a:pPr>
                      <a:r>
                        <a:rPr lang="it-IT" sz="800" dirty="0">
                          <a:effectLst/>
                        </a:rPr>
                        <a:t>18.208.672 Attività operative e di vendita nella Grande Distribuzione organizzata</a:t>
                      </a:r>
                    </a:p>
                    <a:p>
                      <a:pPr marL="68580">
                        <a:spcAft>
                          <a:spcPts val="0"/>
                        </a:spcAft>
                        <a:tabLst>
                          <a:tab pos="518795" algn="l"/>
                        </a:tabLst>
                      </a:pPr>
                      <a:r>
                        <a:rPr lang="it-IT" sz="800" dirty="0">
                          <a:effectLst/>
                        </a:rPr>
                        <a:t>18.210.675 Vendita diretta di prodotti Alimentari nella GDO e nella piccola distribuzione</a:t>
                      </a:r>
                    </a:p>
                    <a:p>
                      <a:pPr marL="68580">
                        <a:spcAft>
                          <a:spcPts val="0"/>
                        </a:spcAft>
                        <a:tabLst>
                          <a:tab pos="518795" algn="l"/>
                        </a:tabLst>
                      </a:pPr>
                      <a:r>
                        <a:rPr lang="it-IT" sz="800" dirty="0">
                          <a:effectLst/>
                        </a:rPr>
                        <a:t>18.210.676 Vendita diretta di prodotti Non alimentari nella GDO e nella piccola distribuzione</a:t>
                      </a:r>
                    </a:p>
                    <a:p>
                      <a:pPr marL="68580">
                        <a:spcAft>
                          <a:spcPts val="0"/>
                        </a:spcAft>
                        <a:tabLst>
                          <a:tab pos="518795" algn="l"/>
                        </a:tabLst>
                      </a:pPr>
                      <a:r>
                        <a:rPr lang="it-IT" sz="800" dirty="0">
                          <a:effectLst/>
                        </a:rPr>
                        <a:t>18.211.678 Vendita a distanza (per corrispondenza, telefonica, televendita, vendita via internet)</a:t>
                      </a:r>
                    </a:p>
                    <a:p>
                      <a:pPr>
                        <a:spcAft>
                          <a:spcPts val="0"/>
                        </a:spcAft>
                      </a:pPr>
                      <a:r>
                        <a:rPr lang="it-IT" sz="800" dirty="0">
                          <a:effectLst/>
                        </a:rPr>
                        <a:t> </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a:spcAft>
                          <a:spcPts val="0"/>
                        </a:spcAft>
                      </a:pPr>
                      <a:r>
                        <a:rPr lang="it-IT" sz="800" dirty="0">
                          <a:effectLst/>
                        </a:rPr>
                        <a:t>1. Curare il servizio vendita, anche a distanza, sulla base delle specifiche assegnate, attuando la promozione, il riordino e l’esposizione </a:t>
                      </a:r>
                    </a:p>
                    <a:p>
                      <a:pPr>
                        <a:spcAft>
                          <a:spcPts val="0"/>
                        </a:spcAft>
                      </a:pPr>
                      <a:r>
                        <a:rPr lang="it-IT" sz="800" dirty="0">
                          <a:effectLst/>
                        </a:rPr>
                        <a:t> </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it-IT"/>
                    </a:p>
                  </a:txBody>
                  <a:tcPr/>
                </a:tc>
                <a:extLst>
                  <a:ext uri="{0D108BD9-81ED-4DB2-BD59-A6C34878D82A}">
                    <a16:rowId xmlns:a16="http://schemas.microsoft.com/office/drawing/2014/main" val="3146844935"/>
                  </a:ext>
                </a:extLst>
              </a:tr>
              <a:tr h="1203008">
                <a:tc>
                  <a:txBody>
                    <a:bodyPr/>
                    <a:lstStyle/>
                    <a:p>
                      <a:pPr marL="68580">
                        <a:spcAft>
                          <a:spcPts val="0"/>
                        </a:spcAft>
                        <a:tabLst>
                          <a:tab pos="518795" algn="l"/>
                        </a:tabLst>
                      </a:pPr>
                      <a:r>
                        <a:rPr lang="it-IT" sz="800" dirty="0">
                          <a:effectLst/>
                        </a:rPr>
                        <a:t>18.207.669 Realizzazione delle attività di vendita all'ingrosso di prodotti alimentari e non alimentari</a:t>
                      </a:r>
                    </a:p>
                    <a:p>
                      <a:pPr marL="68580">
                        <a:spcAft>
                          <a:spcPts val="0"/>
                        </a:spcAft>
                        <a:tabLst>
                          <a:tab pos="518795" algn="l"/>
                        </a:tabLst>
                      </a:pPr>
                      <a:r>
                        <a:rPr lang="it-IT" sz="800" dirty="0">
                          <a:effectLst/>
                        </a:rPr>
                        <a:t>18.208.672 Attività operative e di vendita nella Grande Distribuzione organizzata</a:t>
                      </a:r>
                    </a:p>
                    <a:p>
                      <a:pPr marL="68580">
                        <a:spcAft>
                          <a:spcPts val="0"/>
                        </a:spcAft>
                        <a:tabLst>
                          <a:tab pos="518795" algn="l"/>
                        </a:tabLst>
                      </a:pPr>
                      <a:r>
                        <a:rPr lang="it-IT" sz="800" dirty="0">
                          <a:effectLst/>
                        </a:rPr>
                        <a:t>18.210.675 Vendita diretta di prodotti Alimentari nella GDO e nella piccola distribuzione</a:t>
                      </a:r>
                    </a:p>
                    <a:p>
                      <a:pPr marL="68580">
                        <a:spcAft>
                          <a:spcPts val="0"/>
                        </a:spcAft>
                        <a:tabLst>
                          <a:tab pos="518795" algn="l"/>
                        </a:tabLst>
                      </a:pPr>
                      <a:r>
                        <a:rPr lang="it-IT" sz="800" dirty="0">
                          <a:effectLst/>
                        </a:rPr>
                        <a:t>18.210.676 Vendita diretta di prodotti Non alimentari nella GDO e nella piccola distribuzione</a:t>
                      </a:r>
                    </a:p>
                    <a:p>
                      <a:pPr marL="68580">
                        <a:spcAft>
                          <a:spcPts val="0"/>
                        </a:spcAft>
                        <a:tabLst>
                          <a:tab pos="518795" algn="l"/>
                        </a:tabLst>
                      </a:pPr>
                      <a:r>
                        <a:rPr lang="it-IT" sz="800" dirty="0">
                          <a:effectLst/>
                        </a:rPr>
                        <a:t>18.211.677 Dimostrazione e vendita diretta presso il cliente di prodotti non alimentari</a:t>
                      </a:r>
                    </a:p>
                    <a:p>
                      <a:pPr marL="68580">
                        <a:spcAft>
                          <a:spcPts val="0"/>
                        </a:spcAft>
                        <a:tabLst>
                          <a:tab pos="518795" algn="l"/>
                        </a:tabLst>
                      </a:pPr>
                      <a:r>
                        <a:rPr lang="it-IT" sz="800" dirty="0">
                          <a:effectLst/>
                        </a:rPr>
                        <a:t>18.211.678 Vendita a distanza (per corrispondenza, telefonica, televendita, vendita via internet)</a:t>
                      </a:r>
                    </a:p>
                    <a:p>
                      <a:pPr>
                        <a:spcAft>
                          <a:spcPts val="0"/>
                        </a:spcAft>
                      </a:pPr>
                      <a:r>
                        <a:rPr lang="it-IT" sz="800" dirty="0">
                          <a:effectLst/>
                        </a:rPr>
                        <a:t> </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a:spcAft>
                          <a:spcPts val="0"/>
                        </a:spcAft>
                      </a:pPr>
                      <a:r>
                        <a:rPr lang="it-IT" sz="800" dirty="0">
                          <a:effectLst/>
                        </a:rPr>
                        <a:t>2. Supportare le diverse fasi dell’acquisto, anche a distanza, offrendo un prodotto/servizio rispondente alle esigenze del cliente      </a:t>
                      </a:r>
                    </a:p>
                    <a:p>
                      <a:pPr>
                        <a:spcAft>
                          <a:spcPts val="0"/>
                        </a:spcAft>
                      </a:pPr>
                      <a:r>
                        <a:rPr lang="it-IT" sz="800" dirty="0">
                          <a:effectLst/>
                        </a:rPr>
                        <a:t> </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it-IT"/>
                    </a:p>
                  </a:txBody>
                  <a:tcPr/>
                </a:tc>
                <a:extLst>
                  <a:ext uri="{0D108BD9-81ED-4DB2-BD59-A6C34878D82A}">
                    <a16:rowId xmlns:a16="http://schemas.microsoft.com/office/drawing/2014/main" val="3363808377"/>
                  </a:ext>
                </a:extLst>
              </a:tr>
              <a:tr h="1203008">
                <a:tc>
                  <a:txBody>
                    <a:bodyPr/>
                    <a:lstStyle/>
                    <a:p>
                      <a:pPr marL="68580">
                        <a:spcAft>
                          <a:spcPts val="0"/>
                        </a:spcAft>
                        <a:tabLst>
                          <a:tab pos="518795" algn="l"/>
                        </a:tabLst>
                      </a:pPr>
                      <a:r>
                        <a:rPr lang="it-IT" sz="800" dirty="0">
                          <a:effectLst/>
                        </a:rPr>
                        <a:t>18.207.669 Realizzazione delle attività di vendita all'ingrosso di prodotti alimentari e non alimentari</a:t>
                      </a:r>
                    </a:p>
                    <a:p>
                      <a:pPr marL="68580">
                        <a:spcAft>
                          <a:spcPts val="0"/>
                        </a:spcAft>
                        <a:tabLst>
                          <a:tab pos="518795" algn="l"/>
                        </a:tabLst>
                      </a:pPr>
                      <a:r>
                        <a:rPr lang="it-IT" sz="800" dirty="0">
                          <a:effectLst/>
                        </a:rPr>
                        <a:t>18.208.672 Attività operative e di vendita nella Grande Distribuzione organizzata</a:t>
                      </a:r>
                    </a:p>
                    <a:p>
                      <a:pPr marL="68580">
                        <a:spcAft>
                          <a:spcPts val="0"/>
                        </a:spcAft>
                        <a:tabLst>
                          <a:tab pos="518795" algn="l"/>
                        </a:tabLst>
                      </a:pPr>
                      <a:r>
                        <a:rPr lang="it-IT" sz="800" dirty="0">
                          <a:effectLst/>
                        </a:rPr>
                        <a:t>18.210.675 Vendita diretta di prodotti Alimentari nella GDO e nella piccola distribuzione</a:t>
                      </a:r>
                    </a:p>
                    <a:p>
                      <a:pPr marL="68580">
                        <a:spcAft>
                          <a:spcPts val="0"/>
                        </a:spcAft>
                        <a:tabLst>
                          <a:tab pos="518795" algn="l"/>
                        </a:tabLst>
                      </a:pPr>
                      <a:r>
                        <a:rPr lang="it-IT" sz="800" dirty="0">
                          <a:effectLst/>
                        </a:rPr>
                        <a:t>18.210.676 Vendita diretta di prodotti Non alimentari nella GDO e nella piccola distribuzione</a:t>
                      </a:r>
                    </a:p>
                    <a:p>
                      <a:pPr marL="68580">
                        <a:spcAft>
                          <a:spcPts val="0"/>
                        </a:spcAft>
                        <a:tabLst>
                          <a:tab pos="518795" algn="l"/>
                        </a:tabLst>
                      </a:pPr>
                      <a:r>
                        <a:rPr lang="it-IT" sz="800" dirty="0">
                          <a:effectLst/>
                        </a:rPr>
                        <a:t>18.211.677Dimostrazione e vendita diretta presso il cliente di prodotti non alimentari</a:t>
                      </a:r>
                    </a:p>
                    <a:p>
                      <a:pPr marL="68580">
                        <a:spcAft>
                          <a:spcPts val="0"/>
                        </a:spcAft>
                        <a:tabLst>
                          <a:tab pos="518795" algn="l"/>
                        </a:tabLst>
                      </a:pPr>
                      <a:r>
                        <a:rPr lang="it-IT" sz="800" dirty="0">
                          <a:effectLst/>
                        </a:rPr>
                        <a:t>18.211.678Vendita a distanza (per corrispondenza, telefonica, televendita, vendita via internet)</a:t>
                      </a:r>
                    </a:p>
                    <a:p>
                      <a:pPr>
                        <a:spcAft>
                          <a:spcPts val="0"/>
                        </a:spcAft>
                      </a:pPr>
                      <a:r>
                        <a:rPr lang="it-IT" sz="800" dirty="0">
                          <a:effectLst/>
                        </a:rPr>
                        <a:t> </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a:spcAft>
                          <a:spcPts val="0"/>
                        </a:spcAft>
                      </a:pPr>
                      <a:r>
                        <a:rPr lang="it-IT" sz="800" dirty="0">
                          <a:effectLst/>
                        </a:rPr>
                        <a:t>3.  Fornire assistenza al cliente, anche a distanza, collaborando all’evasione dei reclami </a:t>
                      </a:r>
                    </a:p>
                    <a:p>
                      <a:pPr>
                        <a:spcAft>
                          <a:spcPts val="0"/>
                        </a:spcAft>
                      </a:pPr>
                      <a:r>
                        <a:rPr lang="it-IT" sz="800" dirty="0">
                          <a:effectLst/>
                        </a:rPr>
                        <a:t> </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it-IT"/>
                    </a:p>
                  </a:txBody>
                  <a:tcPr/>
                </a:tc>
                <a:extLst>
                  <a:ext uri="{0D108BD9-81ED-4DB2-BD59-A6C34878D82A}">
                    <a16:rowId xmlns:a16="http://schemas.microsoft.com/office/drawing/2014/main" val="2712976220"/>
                  </a:ext>
                </a:extLst>
              </a:tr>
              <a:tr h="721805">
                <a:tc>
                  <a:txBody>
                    <a:bodyPr/>
                    <a:lstStyle/>
                    <a:p>
                      <a:pPr marL="68580">
                        <a:spcAft>
                          <a:spcPts val="0"/>
                        </a:spcAft>
                        <a:tabLst>
                          <a:tab pos="518795" algn="l"/>
                        </a:tabLst>
                      </a:pPr>
                      <a:r>
                        <a:rPr lang="it-IT" sz="800" dirty="0">
                          <a:effectLst/>
                        </a:rPr>
                        <a:t>18.207.669 Realizzazione delle attività di vendita all'ingrosso di prodotti alimentari e non alimentari</a:t>
                      </a:r>
                    </a:p>
                    <a:p>
                      <a:pPr marL="68580">
                        <a:spcAft>
                          <a:spcPts val="0"/>
                        </a:spcAft>
                        <a:tabLst>
                          <a:tab pos="518795" algn="l"/>
                        </a:tabLst>
                      </a:pPr>
                      <a:r>
                        <a:rPr lang="it-IT" sz="800" dirty="0">
                          <a:effectLst/>
                        </a:rPr>
                        <a:t>18.208.673 Servizi di incasso e post-vendita nella Grande distribuzione organizzata</a:t>
                      </a:r>
                    </a:p>
                    <a:p>
                      <a:pPr marL="68580">
                        <a:spcAft>
                          <a:spcPts val="0"/>
                        </a:spcAft>
                        <a:tabLst>
                          <a:tab pos="518795" algn="l"/>
                        </a:tabLst>
                      </a:pPr>
                      <a:r>
                        <a:rPr lang="it-IT" sz="800" dirty="0">
                          <a:effectLst/>
                        </a:rPr>
                        <a:t>18.211.678Vendita a distanza (per corrispondenza, telefonica, televendita, vendita via internet)</a:t>
                      </a:r>
                    </a:p>
                    <a:p>
                      <a:pPr>
                        <a:spcAft>
                          <a:spcPts val="0"/>
                        </a:spcAft>
                      </a:pPr>
                      <a:r>
                        <a:rPr lang="it-IT" sz="800" dirty="0">
                          <a:effectLst/>
                        </a:rPr>
                        <a:t> </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a:spcAft>
                          <a:spcPts val="0"/>
                        </a:spcAft>
                      </a:pPr>
                      <a:r>
                        <a:rPr lang="it-IT" sz="800" dirty="0">
                          <a:effectLst/>
                        </a:rPr>
                        <a:t>4. Effettuare semplici adempimenti amministrativi, fiscali e contabili, applicando la normativa di riferimento</a:t>
                      </a:r>
                    </a:p>
                    <a:p>
                      <a:pPr>
                        <a:spcAft>
                          <a:spcPts val="0"/>
                        </a:spcAft>
                      </a:pPr>
                      <a:r>
                        <a:rPr lang="it-IT" sz="800" dirty="0">
                          <a:effectLst/>
                        </a:rPr>
                        <a:t> </a:t>
                      </a:r>
                      <a:endParaRPr lang="it-IT"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it-IT"/>
                    </a:p>
                  </a:txBody>
                  <a:tcPr/>
                </a:tc>
                <a:extLst>
                  <a:ext uri="{0D108BD9-81ED-4DB2-BD59-A6C34878D82A}">
                    <a16:rowId xmlns:a16="http://schemas.microsoft.com/office/drawing/2014/main" val="36434946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02894228"/>
              </p:ext>
            </p:extLst>
          </p:nvPr>
        </p:nvGraphicFramePr>
        <p:xfrm>
          <a:off x="5477086" y="1582292"/>
          <a:ext cx="5085162" cy="5029200"/>
        </p:xfrm>
        <a:graphic>
          <a:graphicData uri="http://schemas.openxmlformats.org/drawingml/2006/table">
            <a:tbl>
              <a:tblPr>
                <a:tableStyleId>{5C22544A-7EE6-4342-B048-85BDC9FD1C3A}</a:tableStyleId>
              </a:tblPr>
              <a:tblGrid>
                <a:gridCol w="2612756">
                  <a:extLst>
                    <a:ext uri="{9D8B030D-6E8A-4147-A177-3AD203B41FA5}">
                      <a16:colId xmlns:a16="http://schemas.microsoft.com/office/drawing/2014/main" val="1324362444"/>
                    </a:ext>
                  </a:extLst>
                </a:gridCol>
                <a:gridCol w="2472406">
                  <a:extLst>
                    <a:ext uri="{9D8B030D-6E8A-4147-A177-3AD203B41FA5}">
                      <a16:colId xmlns:a16="http://schemas.microsoft.com/office/drawing/2014/main" val="2350966991"/>
                    </a:ext>
                  </a:extLst>
                </a:gridCol>
              </a:tblGrid>
              <a:tr h="668338">
                <a:tc gridSpan="2">
                  <a:txBody>
                    <a:bodyPr/>
                    <a:lstStyle/>
                    <a:p>
                      <a:pPr algn="ctr">
                        <a:spcAft>
                          <a:spcPts val="0"/>
                        </a:spcAft>
                      </a:pPr>
                      <a:r>
                        <a:rPr lang="it-IT" sz="1000" b="1" dirty="0">
                          <a:effectLst/>
                        </a:rPr>
                        <a:t>COMPETENZA  TECNICO PROFESSIONALE RICORSIVA N.2</a:t>
                      </a:r>
                    </a:p>
                    <a:p>
                      <a:pPr algn="ctr">
                        <a:spcAft>
                          <a:spcPts val="0"/>
                        </a:spcAft>
                      </a:pPr>
                      <a:endParaRPr lang="it-IT" sz="1000" b="1" dirty="0">
                        <a:effectLst/>
                      </a:endParaRPr>
                    </a:p>
                    <a:p>
                      <a:pPr>
                        <a:spcAft>
                          <a:spcPts val="0"/>
                        </a:spcAft>
                      </a:pPr>
                      <a:r>
                        <a:rPr lang="it-IT" sz="1000" dirty="0">
                          <a:effectLst/>
                        </a:rPr>
                        <a:t>Approntare, monitorare e curare la manutenzione ordinaria di strumenti, utensili, attrezzature e macchinari necessari alle diverse fasi di lavorazione/servizio sulla base della tipologia di materiali da impiegare, delle indicazioni/procedure previste, del risultato atteso</a:t>
                      </a:r>
                    </a:p>
                    <a:p>
                      <a:pPr>
                        <a:spcAft>
                          <a:spcPts val="0"/>
                        </a:spcAft>
                      </a:pPr>
                      <a:r>
                        <a:rPr lang="it-IT" sz="1000" dirty="0">
                          <a:effectLst/>
                        </a:rPr>
                        <a:t> </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50" marR="60150" marT="0" marB="0"/>
                </a:tc>
                <a:tc hMerge="1">
                  <a:txBody>
                    <a:bodyPr/>
                    <a:lstStyle/>
                    <a:p>
                      <a:endParaRPr lang="it-IT"/>
                    </a:p>
                  </a:txBody>
                  <a:tcPr/>
                </a:tc>
                <a:extLst>
                  <a:ext uri="{0D108BD9-81ED-4DB2-BD59-A6C34878D82A}">
                    <a16:rowId xmlns:a16="http://schemas.microsoft.com/office/drawing/2014/main" val="2524473753"/>
                  </a:ext>
                </a:extLst>
              </a:tr>
              <a:tr h="401003">
                <a:tc>
                  <a:txBody>
                    <a:bodyPr/>
                    <a:lstStyle/>
                    <a:p>
                      <a:pPr algn="ctr">
                        <a:spcAft>
                          <a:spcPts val="0"/>
                        </a:spcAft>
                      </a:pPr>
                      <a:r>
                        <a:rPr lang="it-IT" sz="1000" b="1" dirty="0">
                          <a:effectLst/>
                        </a:rPr>
                        <a:t> </a:t>
                      </a:r>
                    </a:p>
                    <a:p>
                      <a:pPr algn="ctr">
                        <a:spcAft>
                          <a:spcPts val="0"/>
                        </a:spcAft>
                      </a:pPr>
                      <a:r>
                        <a:rPr lang="it-IT" sz="1000" b="1" dirty="0">
                          <a:effectLst/>
                        </a:rPr>
                        <a:t>ABILITÀ MINIME</a:t>
                      </a:r>
                      <a:endParaRPr lang="it-IT"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50" marR="60150" marT="0" marB="0"/>
                </a:tc>
                <a:tc>
                  <a:txBody>
                    <a:bodyPr/>
                    <a:lstStyle/>
                    <a:p>
                      <a:pPr algn="ctr">
                        <a:spcAft>
                          <a:spcPts val="0"/>
                        </a:spcAft>
                      </a:pPr>
                      <a:r>
                        <a:rPr lang="it-IT" sz="1000" b="1" dirty="0">
                          <a:effectLst/>
                        </a:rPr>
                        <a:t> </a:t>
                      </a:r>
                    </a:p>
                    <a:p>
                      <a:pPr algn="ctr">
                        <a:spcAft>
                          <a:spcPts val="0"/>
                        </a:spcAft>
                      </a:pPr>
                      <a:r>
                        <a:rPr lang="it-IT" sz="1000" b="1" dirty="0">
                          <a:effectLst/>
                        </a:rPr>
                        <a:t>CONOSCENZE ESSENZIALI</a:t>
                      </a:r>
                    </a:p>
                    <a:p>
                      <a:pPr algn="ctr">
                        <a:spcAft>
                          <a:spcPts val="0"/>
                        </a:spcAft>
                      </a:pPr>
                      <a:r>
                        <a:rPr lang="it-IT" sz="1000" b="1" dirty="0">
                          <a:effectLst/>
                        </a:rPr>
                        <a:t> </a:t>
                      </a:r>
                      <a:endParaRPr lang="it-IT"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50" marR="60150" marT="0" marB="0"/>
                </a:tc>
                <a:extLst>
                  <a:ext uri="{0D108BD9-81ED-4DB2-BD59-A6C34878D82A}">
                    <a16:rowId xmlns:a16="http://schemas.microsoft.com/office/drawing/2014/main" val="598977899"/>
                  </a:ext>
                </a:extLst>
              </a:tr>
              <a:tr h="2406015">
                <a:tc>
                  <a:txBody>
                    <a:bodyPr/>
                    <a:lstStyle/>
                    <a:p>
                      <a:pPr marL="342900" lvl="0" indent="-342900">
                        <a:spcAft>
                          <a:spcPts val="0"/>
                        </a:spcAft>
                        <a:buFont typeface="Times New Roman" panose="02020603050405020304" pitchFamily="18" charset="0"/>
                        <a:buChar char="-"/>
                        <a:tabLst>
                          <a:tab pos="228600" algn="l"/>
                        </a:tabLst>
                      </a:pPr>
                      <a:r>
                        <a:rPr lang="it-IT" sz="1000" dirty="0">
                          <a:effectLst/>
                        </a:rPr>
                        <a:t>Individuare strumenti, utensili, attrezzature, macchinari per le diverse fasi di lavorazione sulla base delle indicazioni di appoggio (schemi, disegni, procedure, modelli)</a:t>
                      </a:r>
                    </a:p>
                    <a:p>
                      <a:pPr marL="342900" lvl="0" indent="-342900">
                        <a:spcAft>
                          <a:spcPts val="0"/>
                        </a:spcAft>
                        <a:buFont typeface="Times New Roman" panose="02020603050405020304" pitchFamily="18" charset="0"/>
                        <a:buChar char="-"/>
                        <a:tabLst>
                          <a:tab pos="228600" algn="l"/>
                        </a:tabLst>
                      </a:pPr>
                      <a:r>
                        <a:rPr lang="it-IT" sz="1000" dirty="0">
                          <a:effectLst/>
                        </a:rPr>
                        <a:t>Applicare procedure e tecniche di approntamento strumenti, attrezzature, macchinari, utensili di settore</a:t>
                      </a:r>
                    </a:p>
                    <a:p>
                      <a:pPr marL="342900" lvl="0" indent="-342900">
                        <a:spcAft>
                          <a:spcPts val="0"/>
                        </a:spcAft>
                        <a:buFont typeface="Times New Roman" panose="02020603050405020304" pitchFamily="18" charset="0"/>
                        <a:buChar char="-"/>
                        <a:tabLst>
                          <a:tab pos="228600" algn="l"/>
                        </a:tabLst>
                      </a:pPr>
                      <a:r>
                        <a:rPr lang="it-IT" sz="1000" dirty="0">
                          <a:effectLst/>
                        </a:rPr>
                        <a:t>Adottare modalità e comportamenti per la manutenzione ordinaria di strumenti, utensili, attrezzature, macchinari di settore</a:t>
                      </a:r>
                    </a:p>
                    <a:p>
                      <a:pPr marL="342900" lvl="0" indent="-342900">
                        <a:spcAft>
                          <a:spcPts val="0"/>
                        </a:spcAft>
                        <a:buFont typeface="Times New Roman" panose="02020603050405020304" pitchFamily="18" charset="0"/>
                        <a:buChar char="-"/>
                        <a:tabLst>
                          <a:tab pos="228600" algn="l"/>
                        </a:tabLst>
                      </a:pPr>
                      <a:r>
                        <a:rPr lang="it-IT" sz="1000" dirty="0">
                          <a:effectLst/>
                        </a:rPr>
                        <a:t>Utilizzare metodiche per individuare livelli di usura ed eventuali anomalie di funzionamento di strumenti e macchinari di settore</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50" marR="60150" marT="0" marB="0"/>
                </a:tc>
                <a:tc>
                  <a:txBody>
                    <a:bodyPr/>
                    <a:lstStyle/>
                    <a:p>
                      <a:pPr marL="342900" lvl="0" indent="-342900">
                        <a:spcAft>
                          <a:spcPts val="0"/>
                        </a:spcAft>
                        <a:buFont typeface="Times New Roman" panose="02020603050405020304" pitchFamily="18" charset="0"/>
                        <a:buChar char="-"/>
                        <a:tabLst>
                          <a:tab pos="228600" algn="l"/>
                        </a:tabLst>
                      </a:pPr>
                      <a:r>
                        <a:rPr lang="it-IT" sz="1000" dirty="0">
                          <a:effectLst/>
                        </a:rPr>
                        <a:t>Metodi e tecniche di approntamento/avvio</a:t>
                      </a:r>
                    </a:p>
                    <a:p>
                      <a:pPr marL="342900" lvl="0" indent="-342900">
                        <a:spcAft>
                          <a:spcPts val="0"/>
                        </a:spcAft>
                        <a:buFont typeface="Times New Roman" panose="02020603050405020304" pitchFamily="18" charset="0"/>
                        <a:buChar char="-"/>
                        <a:tabLst>
                          <a:tab pos="228600" algn="l"/>
                        </a:tabLst>
                      </a:pPr>
                      <a:r>
                        <a:rPr lang="it-IT" sz="1000" dirty="0">
                          <a:effectLst/>
                        </a:rPr>
                        <a:t>Principi, meccanismi e parametri di funzionamento di strumenti, utensili e macchinari e apparecchiature di settore</a:t>
                      </a:r>
                    </a:p>
                    <a:p>
                      <a:pPr marL="342900" lvl="0" indent="-342900">
                        <a:spcAft>
                          <a:spcPts val="0"/>
                        </a:spcAft>
                        <a:buFont typeface="Times New Roman" panose="02020603050405020304" pitchFamily="18" charset="0"/>
                        <a:buChar char="-"/>
                        <a:tabLst>
                          <a:tab pos="228600" algn="l"/>
                        </a:tabLst>
                      </a:pPr>
                      <a:r>
                        <a:rPr lang="it-IT" sz="1000" dirty="0">
                          <a:effectLst/>
                        </a:rPr>
                        <a:t>Strumenti e sistemi di rappresentazione grafica convenzionale di settore</a:t>
                      </a:r>
                    </a:p>
                    <a:p>
                      <a:pPr marL="342900" lvl="0" indent="-342900">
                        <a:spcAft>
                          <a:spcPts val="0"/>
                        </a:spcAft>
                        <a:buFont typeface="Times New Roman" panose="02020603050405020304" pitchFamily="18" charset="0"/>
                        <a:buChar char="-"/>
                        <a:tabLst>
                          <a:tab pos="228600" algn="l"/>
                        </a:tabLst>
                      </a:pPr>
                      <a:r>
                        <a:rPr lang="it-IT" sz="1000" dirty="0">
                          <a:effectLst/>
                        </a:rPr>
                        <a:t>Tipologie delle principali attrezzature, macchinari, strumenti, utensili di settore</a:t>
                      </a:r>
                    </a:p>
                    <a:p>
                      <a:pPr marL="342900" lvl="0" indent="-342900">
                        <a:spcAft>
                          <a:spcPts val="0"/>
                        </a:spcAft>
                        <a:buFont typeface="Times New Roman" panose="02020603050405020304" pitchFamily="18" charset="0"/>
                        <a:buChar char="-"/>
                        <a:tabLst>
                          <a:tab pos="228600" algn="l"/>
                        </a:tabLst>
                      </a:pPr>
                      <a:r>
                        <a:rPr lang="it-IT" sz="1000" dirty="0">
                          <a:effectLst/>
                        </a:rPr>
                        <a:t>Tipologie e caratteristiche dei materiali di settore impiegati </a:t>
                      </a:r>
                    </a:p>
                    <a:p>
                      <a:pPr marL="342900" lvl="0" indent="-342900">
                        <a:spcAft>
                          <a:spcPts val="0"/>
                        </a:spcAft>
                        <a:buFont typeface="Times New Roman" panose="02020603050405020304" pitchFamily="18" charset="0"/>
                        <a:buChar char="-"/>
                        <a:tabLst>
                          <a:tab pos="228600" algn="l"/>
                        </a:tabLst>
                      </a:pPr>
                      <a:r>
                        <a:rPr lang="it-IT" sz="1000" dirty="0">
                          <a:effectLst/>
                        </a:rPr>
                        <a:t>Procedure e tecniche di monitoraggio, l'individuazione e la valutazione del funzionamento delle principali attrezzature, macchinari, strumenti, utensili di settore</a:t>
                      </a:r>
                    </a:p>
                    <a:p>
                      <a:pPr marL="342900" lvl="0" indent="-342900">
                        <a:spcAft>
                          <a:spcPts val="0"/>
                        </a:spcAft>
                        <a:buFont typeface="Times New Roman" panose="02020603050405020304" pitchFamily="18" charset="0"/>
                        <a:buChar char="-"/>
                        <a:tabLst>
                          <a:tab pos="228600" algn="l"/>
                        </a:tabLst>
                      </a:pPr>
                      <a:r>
                        <a:rPr lang="it-IT" sz="1000" dirty="0">
                          <a:effectLst/>
                        </a:rPr>
                        <a:t>Tecniche e metodiche di mantenimento e di manutenzione ordinaria delle principali attrezzature, macchinari, strumenti, utensili di settore</a:t>
                      </a:r>
                      <a:endParaRPr lang="it-IT"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50" marR="60150" marT="0" marB="0"/>
                </a:tc>
                <a:extLst>
                  <a:ext uri="{0D108BD9-81ED-4DB2-BD59-A6C34878D82A}">
                    <a16:rowId xmlns:a16="http://schemas.microsoft.com/office/drawing/2014/main" val="1618022631"/>
                  </a:ext>
                </a:extLst>
              </a:tr>
            </a:tbl>
          </a:graphicData>
        </a:graphic>
      </p:graphicFrame>
      <p:sp>
        <p:nvSpPr>
          <p:cNvPr id="9" name="Rectangle 1"/>
          <p:cNvSpPr>
            <a:spLocks noChangeArrowheads="1"/>
          </p:cNvSpPr>
          <p:nvPr/>
        </p:nvSpPr>
        <p:spPr bwMode="auto">
          <a:xfrm>
            <a:off x="593150" y="3529924"/>
            <a:ext cx="162033" cy="32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201" tIns="40100" rIns="80201" bIns="40100" numCol="1" anchor="ctr" anchorCtr="0" compatLnSpc="1">
            <a:prstTxWarp prst="textNoShape">
              <a:avLst/>
            </a:prstTxWarp>
            <a:spAutoFit/>
          </a:bodyPr>
          <a:lstStyle/>
          <a:p>
            <a:endParaRPr lang="it-IT" sz="1579"/>
          </a:p>
        </p:txBody>
      </p:sp>
      <p:sp>
        <p:nvSpPr>
          <p:cNvPr id="16" name="Rettangolo 5">
            <a:extLst>
              <a:ext uri="{FF2B5EF4-FFF2-40B4-BE49-F238E27FC236}">
                <a16:creationId xmlns:a16="http://schemas.microsoft.com/office/drawing/2014/main" id="{811D3C6F-1FDA-44DD-997F-1A2B64181E75}"/>
              </a:ext>
            </a:extLst>
          </p:cNvPr>
          <p:cNvSpPr/>
          <p:nvPr/>
        </p:nvSpPr>
        <p:spPr>
          <a:xfrm rot="20239406">
            <a:off x="5830674" y="5935115"/>
            <a:ext cx="2159294" cy="466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3" b="1" dirty="0">
                <a:solidFill>
                  <a:schemeClr val="bg1"/>
                </a:solidFill>
              </a:rPr>
              <a:t>ESEMPIO DI UNA COMPETENZA RICORSIVA</a:t>
            </a:r>
            <a:endParaRPr lang="it-IT" sz="1403" dirty="0"/>
          </a:p>
        </p:txBody>
      </p:sp>
      <p:sp>
        <p:nvSpPr>
          <p:cNvPr id="3" name="Titolo 1">
            <a:extLst>
              <a:ext uri="{FF2B5EF4-FFF2-40B4-BE49-F238E27FC236}">
                <a16:creationId xmlns:a16="http://schemas.microsoft.com/office/drawing/2014/main" id="{D13BC21A-B03E-2C1F-A3B7-E14E3173C926}"/>
              </a:ext>
            </a:extLst>
          </p:cNvPr>
          <p:cNvSpPr txBox="1">
            <a:spLocks/>
          </p:cNvSpPr>
          <p:nvPr/>
        </p:nvSpPr>
        <p:spPr>
          <a:xfrm>
            <a:off x="206829" y="181810"/>
            <a:ext cx="10169071" cy="601293"/>
          </a:xfrm>
          <a:prstGeom prst="rect">
            <a:avLst/>
          </a:prstGeom>
        </p:spPr>
        <p:txBody>
          <a:bodyPr vert="horz" wrap="square" lIns="80201" tIns="40100" rIns="80201" bIns="40100" rtlCol="0" anchor="ctr">
            <a:normAutofit/>
          </a:bodyPr>
          <a:lstStyle>
            <a:lvl1pPr>
              <a:defRPr sz="3000" b="1" i="0">
                <a:solidFill>
                  <a:schemeClr val="bg1"/>
                </a:solidFill>
                <a:latin typeface="Verdana"/>
                <a:ea typeface="+mj-ea"/>
                <a:cs typeface="Verdana"/>
              </a:defRPr>
            </a:lvl1pPr>
          </a:lstStyle>
          <a:p>
            <a:pPr algn="ctr"/>
            <a:r>
              <a:rPr lang="it-IT" sz="3100" kern="0">
                <a:solidFill>
                  <a:srgbClr val="C00000"/>
                </a:solidFill>
                <a:latin typeface="+mn-lt"/>
              </a:rPr>
              <a:t>Esempio di FORMAT DESCRITTIVO</a:t>
            </a:r>
            <a:endParaRPr lang="it-IT" sz="3508" kern="0" dirty="0"/>
          </a:p>
        </p:txBody>
      </p:sp>
    </p:spTree>
    <p:extLst>
      <p:ext uri="{BB962C8B-B14F-4D97-AF65-F5344CB8AC3E}">
        <p14:creationId xmlns:p14="http://schemas.microsoft.com/office/powerpoint/2010/main" val="3178404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E97EBC85-A960-4DC2-AB2B-17B60FD9EF40}"/>
              </a:ext>
            </a:extLst>
          </p:cNvPr>
          <p:cNvSpPr txBox="1"/>
          <p:nvPr/>
        </p:nvSpPr>
        <p:spPr>
          <a:xfrm>
            <a:off x="317500" y="337276"/>
            <a:ext cx="10058400" cy="830997"/>
          </a:xfrm>
          <a:prstGeom prst="rect">
            <a:avLst/>
          </a:prstGeom>
          <a:noFill/>
        </p:spPr>
        <p:txBody>
          <a:bodyPr wrap="square" rtlCol="0">
            <a:spAutoFit/>
          </a:bodyPr>
          <a:lstStyle/>
          <a:p>
            <a:pPr algn="r"/>
            <a:r>
              <a:rPr lang="it-IT" sz="2400" b="1" cap="all" dirty="0">
                <a:solidFill>
                  <a:schemeClr val="tx2">
                    <a:lumMod val="75000"/>
                  </a:schemeClr>
                </a:solidFill>
              </a:rPr>
              <a:t>Raccordo Figure di riferimento </a:t>
            </a:r>
            <a:r>
              <a:rPr lang="it-IT" sz="2400" b="1" cap="all" dirty="0" err="1">
                <a:solidFill>
                  <a:schemeClr val="tx2">
                    <a:lumMod val="75000"/>
                  </a:schemeClr>
                </a:solidFill>
              </a:rPr>
              <a:t>IeFP</a:t>
            </a:r>
            <a:endParaRPr lang="it-IT" sz="2400" b="1" cap="all" dirty="0">
              <a:solidFill>
                <a:schemeClr val="tx2">
                  <a:lumMod val="75000"/>
                </a:schemeClr>
              </a:solidFill>
            </a:endParaRPr>
          </a:p>
          <a:p>
            <a:pPr algn="r"/>
            <a:r>
              <a:rPr lang="it-IT" sz="2400" b="1" cap="all" dirty="0">
                <a:solidFill>
                  <a:schemeClr val="tx2">
                    <a:lumMod val="75000"/>
                  </a:schemeClr>
                </a:solidFill>
              </a:rPr>
              <a:t>Indirizzo ENOGASTRONOMIA E </a:t>
            </a:r>
            <a:r>
              <a:rPr lang="it-IT" sz="2400" b="1" cap="all" dirty="0" err="1">
                <a:solidFill>
                  <a:schemeClr val="tx2">
                    <a:lumMod val="75000"/>
                  </a:schemeClr>
                </a:solidFill>
              </a:rPr>
              <a:t>OSPITALITà</a:t>
            </a:r>
            <a:r>
              <a:rPr lang="it-IT" sz="2400" b="1" cap="all" dirty="0">
                <a:solidFill>
                  <a:schemeClr val="tx2">
                    <a:lumMod val="75000"/>
                  </a:schemeClr>
                </a:solidFill>
              </a:rPr>
              <a:t> ALBERGHIERA</a:t>
            </a:r>
          </a:p>
        </p:txBody>
      </p:sp>
      <p:sp>
        <p:nvSpPr>
          <p:cNvPr id="8" name="object 17">
            <a:extLst>
              <a:ext uri="{FF2B5EF4-FFF2-40B4-BE49-F238E27FC236}">
                <a16:creationId xmlns:a16="http://schemas.microsoft.com/office/drawing/2014/main" id="{62AEF778-066E-4D3F-9B76-50F8061A357D}"/>
              </a:ext>
            </a:extLst>
          </p:cNvPr>
          <p:cNvSpPr txBox="1"/>
          <p:nvPr/>
        </p:nvSpPr>
        <p:spPr>
          <a:xfrm>
            <a:off x="494447" y="1119439"/>
            <a:ext cx="3715979" cy="1292317"/>
          </a:xfrm>
          <a:prstGeom prst="rect">
            <a:avLst/>
          </a:prstGeom>
        </p:spPr>
        <p:txBody>
          <a:bodyPr vert="horz" wrap="square" lIns="0" tIns="174919" rIns="0" bIns="0" rtlCol="0">
            <a:spAutoFit/>
          </a:bodyPr>
          <a:lstStyle/>
          <a:p>
            <a:pPr marL="13994" algn="ctr">
              <a:spcBef>
                <a:spcPts val="1377"/>
              </a:spcBef>
            </a:pPr>
            <a:r>
              <a:rPr sz="2000" b="1" dirty="0">
                <a:solidFill>
                  <a:srgbClr val="000099"/>
                </a:solidFill>
                <a:latin typeface="Tahoma"/>
                <a:cs typeface="Tahoma"/>
              </a:rPr>
              <a:t>ISTRUZIONE PROFESSIONALE</a:t>
            </a:r>
            <a:endParaRPr sz="2000" dirty="0">
              <a:latin typeface="Tahoma"/>
              <a:cs typeface="Tahoma"/>
            </a:endParaRPr>
          </a:p>
          <a:p>
            <a:pPr marL="333760" algn="ctr">
              <a:spcBef>
                <a:spcPts val="1515"/>
              </a:spcBef>
            </a:pPr>
            <a:r>
              <a:rPr sz="2000" b="1" dirty="0">
                <a:solidFill>
                  <a:srgbClr val="C00000"/>
                </a:solidFill>
                <a:latin typeface="Tahoma"/>
                <a:cs typeface="Tahoma"/>
              </a:rPr>
              <a:t>PROFILO UNITARIO</a:t>
            </a:r>
            <a:endParaRPr sz="2000" dirty="0">
              <a:solidFill>
                <a:srgbClr val="C00000"/>
              </a:solidFill>
              <a:latin typeface="Tahoma"/>
              <a:cs typeface="Tahoma"/>
            </a:endParaRPr>
          </a:p>
        </p:txBody>
      </p:sp>
      <p:sp>
        <p:nvSpPr>
          <p:cNvPr id="9" name="object 15">
            <a:extLst>
              <a:ext uri="{FF2B5EF4-FFF2-40B4-BE49-F238E27FC236}">
                <a16:creationId xmlns:a16="http://schemas.microsoft.com/office/drawing/2014/main" id="{C2F07211-821C-47F3-A249-ECB1AD369FBC}"/>
              </a:ext>
            </a:extLst>
          </p:cNvPr>
          <p:cNvSpPr txBox="1"/>
          <p:nvPr/>
        </p:nvSpPr>
        <p:spPr>
          <a:xfrm>
            <a:off x="494447" y="2635250"/>
            <a:ext cx="4852253" cy="4640330"/>
          </a:xfrm>
          <a:prstGeom prst="rect">
            <a:avLst/>
          </a:prstGeom>
          <a:solidFill>
            <a:srgbClr val="D1FDFD"/>
          </a:solidFill>
        </p:spPr>
        <p:txBody>
          <a:bodyPr vert="horz" wrap="square" lIns="0" tIns="50377" rIns="0" bIns="0" rtlCol="0">
            <a:spAutoFit/>
          </a:bodyPr>
          <a:lstStyle/>
          <a:p>
            <a:pPr marL="100058">
              <a:spcBef>
                <a:spcPts val="397"/>
              </a:spcBef>
            </a:pPr>
            <a:endParaRPr lang="it-IT" sz="1400" b="1" spc="-6" dirty="0">
              <a:solidFill>
                <a:srgbClr val="000099"/>
              </a:solidFill>
              <a:cs typeface="Arial"/>
            </a:endParaRPr>
          </a:p>
          <a:p>
            <a:pPr marL="100058">
              <a:spcBef>
                <a:spcPts val="397"/>
              </a:spcBef>
            </a:pPr>
            <a:endParaRPr lang="it-IT" sz="1400" b="1" spc="-6" dirty="0">
              <a:solidFill>
                <a:srgbClr val="000099"/>
              </a:solidFill>
              <a:cs typeface="Arial"/>
            </a:endParaRPr>
          </a:p>
          <a:p>
            <a:pPr marL="100058">
              <a:spcBef>
                <a:spcPts val="397"/>
              </a:spcBef>
            </a:pPr>
            <a:endParaRPr lang="it-IT" sz="1400" b="1" spc="-6" dirty="0">
              <a:solidFill>
                <a:srgbClr val="000099"/>
              </a:solidFill>
              <a:cs typeface="Arial"/>
            </a:endParaRPr>
          </a:p>
          <a:p>
            <a:pPr marL="100058">
              <a:spcBef>
                <a:spcPts val="397"/>
              </a:spcBef>
            </a:pPr>
            <a:endParaRPr lang="it-IT" sz="1400" b="1" spc="-6" dirty="0">
              <a:solidFill>
                <a:srgbClr val="000099"/>
              </a:solidFill>
              <a:cs typeface="Arial"/>
            </a:endParaRPr>
          </a:p>
          <a:p>
            <a:pPr marL="100058">
              <a:spcBef>
                <a:spcPts val="397"/>
              </a:spcBef>
            </a:pPr>
            <a:endParaRPr lang="it-IT" sz="1400" b="1" spc="-6" dirty="0">
              <a:solidFill>
                <a:srgbClr val="000099"/>
              </a:solidFill>
              <a:cs typeface="Arial"/>
            </a:endParaRPr>
          </a:p>
          <a:p>
            <a:pPr marL="100058">
              <a:spcBef>
                <a:spcPts val="397"/>
              </a:spcBef>
            </a:pPr>
            <a:endParaRPr lang="it-IT" sz="1400" b="1" spc="-6" dirty="0">
              <a:solidFill>
                <a:srgbClr val="000099"/>
              </a:solidFill>
              <a:cs typeface="Arial"/>
            </a:endParaRPr>
          </a:p>
          <a:p>
            <a:pPr marL="100058">
              <a:spcBef>
                <a:spcPts val="397"/>
              </a:spcBef>
            </a:pPr>
            <a:endParaRPr lang="it-IT" sz="1400" b="1" spc="-6" dirty="0">
              <a:solidFill>
                <a:srgbClr val="000099"/>
              </a:solidFill>
              <a:cs typeface="Arial"/>
            </a:endParaRPr>
          </a:p>
          <a:p>
            <a:pPr marL="100058">
              <a:spcBef>
                <a:spcPts val="397"/>
              </a:spcBef>
            </a:pPr>
            <a:endParaRPr lang="it-IT" sz="1400" b="1" spc="-6" dirty="0">
              <a:solidFill>
                <a:srgbClr val="000099"/>
              </a:solidFill>
              <a:cs typeface="Arial"/>
            </a:endParaRPr>
          </a:p>
          <a:p>
            <a:pPr marL="100058">
              <a:spcBef>
                <a:spcPts val="397"/>
              </a:spcBef>
            </a:pPr>
            <a:r>
              <a:rPr sz="1400" b="1" spc="-6" dirty="0" err="1">
                <a:solidFill>
                  <a:srgbClr val="000099"/>
                </a:solidFill>
                <a:cs typeface="Arial"/>
              </a:rPr>
              <a:t>Referenziazione</a:t>
            </a:r>
            <a:r>
              <a:rPr sz="1400" b="1" spc="-11" dirty="0">
                <a:solidFill>
                  <a:srgbClr val="000099"/>
                </a:solidFill>
                <a:cs typeface="Arial"/>
              </a:rPr>
              <a:t> </a:t>
            </a:r>
            <a:r>
              <a:rPr sz="1400" b="1" spc="-6" dirty="0" err="1">
                <a:solidFill>
                  <a:srgbClr val="000099"/>
                </a:solidFill>
                <a:cs typeface="Arial"/>
              </a:rPr>
              <a:t>codici</a:t>
            </a:r>
            <a:r>
              <a:rPr sz="1400" b="1" spc="-77" dirty="0">
                <a:solidFill>
                  <a:srgbClr val="000099"/>
                </a:solidFill>
                <a:cs typeface="Arial"/>
              </a:rPr>
              <a:t> </a:t>
            </a:r>
            <a:r>
              <a:rPr sz="1400" b="1" spc="-28" dirty="0">
                <a:solidFill>
                  <a:srgbClr val="000099"/>
                </a:solidFill>
                <a:cs typeface="Arial"/>
              </a:rPr>
              <a:t>ATECO</a:t>
            </a:r>
            <a:endParaRPr sz="1400" dirty="0">
              <a:cs typeface="Arial"/>
            </a:endParaRPr>
          </a:p>
          <a:p>
            <a:pPr marL="100058" marR="645829" indent="53877">
              <a:lnSpc>
                <a:spcPct val="101200"/>
              </a:lnSpc>
            </a:pPr>
            <a:r>
              <a:rPr sz="1400" dirty="0">
                <a:cs typeface="Arial MT"/>
              </a:rPr>
              <a:t>I</a:t>
            </a:r>
            <a:r>
              <a:rPr sz="1400" spc="-17" dirty="0">
                <a:cs typeface="Arial MT"/>
              </a:rPr>
              <a:t> </a:t>
            </a:r>
            <a:r>
              <a:rPr sz="1400" dirty="0">
                <a:cs typeface="Arial MT"/>
              </a:rPr>
              <a:t>–</a:t>
            </a:r>
            <a:r>
              <a:rPr sz="1400" spc="-94" dirty="0">
                <a:cs typeface="Arial MT"/>
              </a:rPr>
              <a:t> </a:t>
            </a:r>
            <a:r>
              <a:rPr sz="1400" spc="-22" dirty="0">
                <a:cs typeface="Arial MT"/>
              </a:rPr>
              <a:t>ATTIVITÀ</a:t>
            </a:r>
            <a:r>
              <a:rPr sz="1400" spc="-11" dirty="0">
                <a:cs typeface="Arial MT"/>
              </a:rPr>
              <a:t> </a:t>
            </a:r>
            <a:r>
              <a:rPr sz="1400" dirty="0">
                <a:cs typeface="Arial MT"/>
              </a:rPr>
              <a:t>DEI</a:t>
            </a:r>
            <a:r>
              <a:rPr sz="1400" spc="-17" dirty="0">
                <a:cs typeface="Arial MT"/>
              </a:rPr>
              <a:t> </a:t>
            </a:r>
            <a:r>
              <a:rPr sz="1400" spc="-6" dirty="0">
                <a:cs typeface="Arial MT"/>
              </a:rPr>
              <a:t>SERVIZI</a:t>
            </a:r>
            <a:r>
              <a:rPr sz="1400" spc="-11" dirty="0">
                <a:cs typeface="Arial MT"/>
              </a:rPr>
              <a:t> </a:t>
            </a:r>
            <a:r>
              <a:rPr sz="1400" dirty="0">
                <a:cs typeface="Arial MT"/>
              </a:rPr>
              <a:t>DI</a:t>
            </a:r>
            <a:r>
              <a:rPr sz="1400" spc="-99" dirty="0">
                <a:cs typeface="Arial MT"/>
              </a:rPr>
              <a:t> </a:t>
            </a:r>
            <a:r>
              <a:rPr sz="1400" dirty="0">
                <a:cs typeface="Arial MT"/>
              </a:rPr>
              <a:t>ALLOGGIO</a:t>
            </a:r>
            <a:r>
              <a:rPr sz="1400" spc="-11" dirty="0">
                <a:cs typeface="Arial MT"/>
              </a:rPr>
              <a:t> </a:t>
            </a:r>
            <a:r>
              <a:rPr sz="1400" dirty="0">
                <a:cs typeface="Arial MT"/>
              </a:rPr>
              <a:t>E</a:t>
            </a:r>
            <a:r>
              <a:rPr sz="1400" spc="-11" dirty="0">
                <a:cs typeface="Arial MT"/>
              </a:rPr>
              <a:t> </a:t>
            </a:r>
            <a:r>
              <a:rPr sz="1400" dirty="0">
                <a:cs typeface="Arial MT"/>
              </a:rPr>
              <a:t>DI </a:t>
            </a:r>
            <a:r>
              <a:rPr sz="1400" spc="-413" dirty="0">
                <a:cs typeface="Arial MT"/>
              </a:rPr>
              <a:t> </a:t>
            </a:r>
            <a:r>
              <a:rPr sz="1400" spc="-6" dirty="0">
                <a:cs typeface="Arial MT"/>
              </a:rPr>
              <a:t>RISTORAZIONE</a:t>
            </a:r>
            <a:endParaRPr sz="1400" dirty="0">
              <a:cs typeface="Arial MT"/>
            </a:endParaRPr>
          </a:p>
          <a:p>
            <a:pPr marL="394634">
              <a:spcBef>
                <a:spcPts val="22"/>
              </a:spcBef>
            </a:pPr>
            <a:r>
              <a:rPr sz="1400" dirty="0">
                <a:cs typeface="Arial MT"/>
              </a:rPr>
              <a:t>I</a:t>
            </a:r>
            <a:r>
              <a:rPr sz="1400" spc="-6" dirty="0">
                <a:cs typeface="Arial MT"/>
              </a:rPr>
              <a:t> </a:t>
            </a:r>
            <a:r>
              <a:rPr sz="1400" dirty="0">
                <a:cs typeface="Arial MT"/>
              </a:rPr>
              <a:t>– 55</a:t>
            </a:r>
            <a:r>
              <a:rPr sz="1400" spc="-88" dirty="0">
                <a:cs typeface="Arial MT"/>
              </a:rPr>
              <a:t> </a:t>
            </a:r>
            <a:r>
              <a:rPr sz="1400" dirty="0">
                <a:cs typeface="Arial MT"/>
              </a:rPr>
              <a:t>ALLOGGIO</a:t>
            </a:r>
          </a:p>
          <a:p>
            <a:pPr marL="394634">
              <a:spcBef>
                <a:spcPts val="22"/>
              </a:spcBef>
            </a:pPr>
            <a:r>
              <a:rPr sz="1400" dirty="0">
                <a:cs typeface="Arial MT"/>
              </a:rPr>
              <a:t>I</a:t>
            </a:r>
            <a:r>
              <a:rPr sz="1400" spc="-11" dirty="0">
                <a:cs typeface="Arial MT"/>
              </a:rPr>
              <a:t> </a:t>
            </a:r>
            <a:r>
              <a:rPr sz="1400" dirty="0">
                <a:cs typeface="Arial MT"/>
              </a:rPr>
              <a:t>-</a:t>
            </a:r>
            <a:r>
              <a:rPr sz="1400" spc="-11" dirty="0">
                <a:cs typeface="Arial MT"/>
              </a:rPr>
              <a:t> </a:t>
            </a:r>
            <a:r>
              <a:rPr sz="1400" dirty="0">
                <a:cs typeface="Arial MT"/>
              </a:rPr>
              <a:t>56</a:t>
            </a:r>
            <a:r>
              <a:rPr sz="1400" spc="-94" dirty="0">
                <a:cs typeface="Arial MT"/>
              </a:rPr>
              <a:t> </a:t>
            </a:r>
            <a:r>
              <a:rPr sz="1400" spc="-22" dirty="0">
                <a:cs typeface="Arial MT"/>
              </a:rPr>
              <a:t>ATTIVITÀ</a:t>
            </a:r>
            <a:r>
              <a:rPr sz="1400" spc="-6" dirty="0">
                <a:cs typeface="Arial MT"/>
              </a:rPr>
              <a:t> </a:t>
            </a:r>
            <a:r>
              <a:rPr sz="1400" dirty="0">
                <a:cs typeface="Arial MT"/>
              </a:rPr>
              <a:t>DEI</a:t>
            </a:r>
            <a:r>
              <a:rPr sz="1400" spc="-11" dirty="0">
                <a:cs typeface="Arial MT"/>
              </a:rPr>
              <a:t> </a:t>
            </a:r>
            <a:r>
              <a:rPr sz="1400" spc="-6" dirty="0">
                <a:cs typeface="Arial MT"/>
              </a:rPr>
              <a:t>SERVIZI</a:t>
            </a:r>
            <a:r>
              <a:rPr sz="1400" spc="-11" dirty="0">
                <a:cs typeface="Arial MT"/>
              </a:rPr>
              <a:t> </a:t>
            </a:r>
            <a:r>
              <a:rPr sz="1400" dirty="0">
                <a:cs typeface="Arial MT"/>
              </a:rPr>
              <a:t>DI</a:t>
            </a:r>
            <a:r>
              <a:rPr sz="1400" spc="-11" dirty="0">
                <a:cs typeface="Arial MT"/>
              </a:rPr>
              <a:t> </a:t>
            </a:r>
            <a:r>
              <a:rPr sz="1400" spc="-6" dirty="0">
                <a:cs typeface="Arial MT"/>
              </a:rPr>
              <a:t>RISTORAZIONE</a:t>
            </a:r>
            <a:endParaRPr sz="1400" dirty="0">
              <a:cs typeface="Arial MT"/>
            </a:endParaRPr>
          </a:p>
          <a:p>
            <a:pPr marL="154635"/>
            <a:r>
              <a:rPr sz="1400" dirty="0">
                <a:cs typeface="Arial MT"/>
              </a:rPr>
              <a:t>C</a:t>
            </a:r>
            <a:r>
              <a:rPr sz="1400" spc="-6" dirty="0">
                <a:cs typeface="Arial MT"/>
              </a:rPr>
              <a:t> </a:t>
            </a:r>
            <a:r>
              <a:rPr sz="1400" dirty="0">
                <a:cs typeface="Arial MT"/>
              </a:rPr>
              <a:t>-</a:t>
            </a:r>
            <a:r>
              <a:rPr sz="1400" spc="-11" dirty="0">
                <a:cs typeface="Arial MT"/>
              </a:rPr>
              <a:t> </a:t>
            </a:r>
            <a:r>
              <a:rPr sz="1400" dirty="0">
                <a:cs typeface="Arial MT"/>
              </a:rPr>
              <a:t>10 </a:t>
            </a:r>
            <a:r>
              <a:rPr sz="1400" spc="-6" dirty="0">
                <a:cs typeface="Arial MT"/>
              </a:rPr>
              <a:t>INDUSTRIE</a:t>
            </a:r>
            <a:r>
              <a:rPr sz="1400" spc="-94" dirty="0">
                <a:cs typeface="Arial MT"/>
              </a:rPr>
              <a:t> </a:t>
            </a:r>
            <a:r>
              <a:rPr sz="1400" spc="-17" dirty="0">
                <a:cs typeface="Arial MT"/>
              </a:rPr>
              <a:t>ALIMENTARI</a:t>
            </a:r>
            <a:endParaRPr sz="1400" dirty="0">
              <a:cs typeface="Arial MT"/>
            </a:endParaRPr>
          </a:p>
          <a:p>
            <a:pPr marL="100058" marR="297375">
              <a:lnSpc>
                <a:spcPct val="101200"/>
              </a:lnSpc>
            </a:pPr>
            <a:r>
              <a:rPr sz="1400" dirty="0">
                <a:cs typeface="Arial MT"/>
              </a:rPr>
              <a:t>N</a:t>
            </a:r>
            <a:r>
              <a:rPr sz="1400" spc="-11" dirty="0">
                <a:cs typeface="Arial MT"/>
              </a:rPr>
              <a:t> </a:t>
            </a:r>
            <a:r>
              <a:rPr sz="1400" dirty="0">
                <a:cs typeface="Arial MT"/>
              </a:rPr>
              <a:t>-</a:t>
            </a:r>
            <a:r>
              <a:rPr sz="1400" spc="-11" dirty="0">
                <a:cs typeface="Arial MT"/>
              </a:rPr>
              <a:t> </a:t>
            </a:r>
            <a:r>
              <a:rPr sz="1400" dirty="0">
                <a:cs typeface="Arial MT"/>
              </a:rPr>
              <a:t>79</a:t>
            </a:r>
            <a:r>
              <a:rPr sz="1400" spc="-88" dirty="0">
                <a:cs typeface="Arial MT"/>
              </a:rPr>
              <a:t> </a:t>
            </a:r>
            <a:r>
              <a:rPr sz="1400" spc="-22" dirty="0">
                <a:cs typeface="Arial MT"/>
              </a:rPr>
              <a:t>ATTIVITÀ</a:t>
            </a:r>
            <a:r>
              <a:rPr sz="1400" spc="-6" dirty="0">
                <a:cs typeface="Arial MT"/>
              </a:rPr>
              <a:t> </a:t>
            </a:r>
            <a:r>
              <a:rPr sz="1400" dirty="0">
                <a:cs typeface="Arial MT"/>
              </a:rPr>
              <a:t>DEI</a:t>
            </a:r>
            <a:r>
              <a:rPr sz="1400" spc="-11" dirty="0">
                <a:cs typeface="Arial MT"/>
              </a:rPr>
              <a:t> </a:t>
            </a:r>
            <a:r>
              <a:rPr sz="1400" spc="-6" dirty="0">
                <a:cs typeface="Arial MT"/>
              </a:rPr>
              <a:t>SERVIZI</a:t>
            </a:r>
            <a:r>
              <a:rPr sz="1400" spc="-11" dirty="0">
                <a:cs typeface="Arial MT"/>
              </a:rPr>
              <a:t> </a:t>
            </a:r>
            <a:r>
              <a:rPr sz="1400" dirty="0">
                <a:cs typeface="Arial MT"/>
              </a:rPr>
              <a:t>DELLE</a:t>
            </a:r>
            <a:r>
              <a:rPr sz="1400" spc="-94" dirty="0">
                <a:cs typeface="Arial MT"/>
              </a:rPr>
              <a:t> </a:t>
            </a:r>
            <a:r>
              <a:rPr sz="1400" spc="-6" dirty="0">
                <a:cs typeface="Arial MT"/>
              </a:rPr>
              <a:t>AGENZIE </a:t>
            </a:r>
            <a:r>
              <a:rPr sz="1400" dirty="0">
                <a:cs typeface="Arial MT"/>
              </a:rPr>
              <a:t>DI </a:t>
            </a:r>
            <a:r>
              <a:rPr sz="1400" spc="-413" dirty="0">
                <a:cs typeface="Arial MT"/>
              </a:rPr>
              <a:t> </a:t>
            </a:r>
            <a:r>
              <a:rPr sz="1400" spc="-22" dirty="0">
                <a:cs typeface="Arial MT"/>
              </a:rPr>
              <a:t>VAGGIO, </a:t>
            </a:r>
            <a:r>
              <a:rPr sz="1400" dirty="0">
                <a:cs typeface="Arial MT"/>
              </a:rPr>
              <a:t>DEI </a:t>
            </a:r>
            <a:r>
              <a:rPr sz="1400" spc="-11" dirty="0">
                <a:cs typeface="Arial MT"/>
              </a:rPr>
              <a:t>TOUR </a:t>
            </a:r>
            <a:r>
              <a:rPr sz="1400" spc="-22" dirty="0">
                <a:cs typeface="Arial MT"/>
              </a:rPr>
              <a:t>OPERATOR </a:t>
            </a:r>
            <a:r>
              <a:rPr sz="1400" dirty="0">
                <a:cs typeface="Arial MT"/>
              </a:rPr>
              <a:t>E </a:t>
            </a:r>
            <a:r>
              <a:rPr sz="1400" spc="-6" dirty="0">
                <a:cs typeface="Arial MT"/>
              </a:rPr>
              <a:t>SERVIZI </a:t>
            </a:r>
            <a:r>
              <a:rPr sz="1400" dirty="0">
                <a:cs typeface="Arial MT"/>
              </a:rPr>
              <a:t>DI </a:t>
            </a:r>
            <a:r>
              <a:rPr sz="1400" spc="6" dirty="0">
                <a:cs typeface="Arial MT"/>
              </a:rPr>
              <a:t> </a:t>
            </a:r>
            <a:r>
              <a:rPr sz="1400" spc="-11" dirty="0">
                <a:cs typeface="Arial MT"/>
              </a:rPr>
              <a:t>PRENOTAZIONE</a:t>
            </a:r>
            <a:r>
              <a:rPr sz="1400" spc="-6" dirty="0">
                <a:cs typeface="Arial MT"/>
              </a:rPr>
              <a:t> </a:t>
            </a:r>
            <a:r>
              <a:rPr sz="1400" dirty="0">
                <a:cs typeface="Arial MT"/>
              </a:rPr>
              <a:t>E</a:t>
            </a:r>
            <a:r>
              <a:rPr sz="1400" spc="-94" dirty="0">
                <a:cs typeface="Arial MT"/>
              </a:rPr>
              <a:t> </a:t>
            </a:r>
            <a:r>
              <a:rPr sz="1400" spc="-22" dirty="0">
                <a:cs typeface="Arial MT"/>
              </a:rPr>
              <a:t>ATTIVITÀ</a:t>
            </a:r>
            <a:r>
              <a:rPr sz="1400" dirty="0">
                <a:cs typeface="Arial MT"/>
              </a:rPr>
              <a:t> CONNESSE</a:t>
            </a:r>
          </a:p>
          <a:p>
            <a:pPr marL="100058" marR="1162212">
              <a:spcBef>
                <a:spcPts val="600"/>
              </a:spcBef>
            </a:pPr>
            <a:r>
              <a:rPr sz="1400" b="1" spc="-6" dirty="0" err="1">
                <a:solidFill>
                  <a:srgbClr val="000099"/>
                </a:solidFill>
                <a:cs typeface="Arial"/>
              </a:rPr>
              <a:t>Referenziazione</a:t>
            </a:r>
            <a:r>
              <a:rPr sz="1400" b="1" dirty="0">
                <a:solidFill>
                  <a:srgbClr val="000099"/>
                </a:solidFill>
                <a:cs typeface="Arial"/>
              </a:rPr>
              <a:t> </a:t>
            </a:r>
            <a:r>
              <a:rPr sz="1400" b="1" spc="-6" dirty="0" err="1">
                <a:solidFill>
                  <a:srgbClr val="000099"/>
                </a:solidFill>
                <a:cs typeface="Arial"/>
              </a:rPr>
              <a:t>Settori</a:t>
            </a:r>
            <a:r>
              <a:rPr sz="1400" b="1" dirty="0">
                <a:solidFill>
                  <a:srgbClr val="000099"/>
                </a:solidFill>
                <a:cs typeface="Arial"/>
              </a:rPr>
              <a:t> </a:t>
            </a:r>
            <a:r>
              <a:rPr sz="1400" b="1" spc="-6" dirty="0" err="1">
                <a:solidFill>
                  <a:srgbClr val="000099"/>
                </a:solidFill>
                <a:cs typeface="Arial"/>
              </a:rPr>
              <a:t>Economico</a:t>
            </a:r>
            <a:r>
              <a:rPr sz="1400" b="1" spc="-6" dirty="0">
                <a:solidFill>
                  <a:srgbClr val="000099"/>
                </a:solidFill>
                <a:cs typeface="Arial"/>
              </a:rPr>
              <a:t>- </a:t>
            </a:r>
            <a:r>
              <a:rPr sz="1400" b="1" spc="-441" dirty="0">
                <a:solidFill>
                  <a:srgbClr val="000099"/>
                </a:solidFill>
                <a:cs typeface="Arial"/>
              </a:rPr>
              <a:t> </a:t>
            </a:r>
            <a:r>
              <a:rPr sz="1400" b="1" spc="-6" dirty="0" err="1">
                <a:solidFill>
                  <a:srgbClr val="000099"/>
                </a:solidFill>
                <a:cs typeface="Arial"/>
              </a:rPr>
              <a:t>Professionali</a:t>
            </a:r>
            <a:endParaRPr lang="it-IT" sz="1400" b="1" dirty="0">
              <a:solidFill>
                <a:srgbClr val="000099"/>
              </a:solidFill>
              <a:cs typeface="Arial"/>
            </a:endParaRPr>
          </a:p>
          <a:p>
            <a:pPr marL="100058" marR="1162212"/>
            <a:r>
              <a:rPr sz="1400" i="1" spc="-6" dirty="0">
                <a:cs typeface="Arial"/>
              </a:rPr>
              <a:t>SERVIZI TURISTICI </a:t>
            </a:r>
            <a:endParaRPr lang="it-IT" sz="1400" i="1" spc="-6" dirty="0">
              <a:cs typeface="Arial"/>
            </a:endParaRPr>
          </a:p>
          <a:p>
            <a:pPr marL="100058" marR="1162212"/>
            <a:r>
              <a:rPr sz="1400" i="1" dirty="0">
                <a:cs typeface="Arial"/>
              </a:rPr>
              <a:t> </a:t>
            </a:r>
            <a:r>
              <a:rPr sz="1400" i="1" spc="-6" dirty="0">
                <a:cs typeface="Arial"/>
              </a:rPr>
              <a:t>PRODUZIONI</a:t>
            </a:r>
            <a:r>
              <a:rPr sz="1400" i="1" spc="-72" dirty="0">
                <a:cs typeface="Arial"/>
              </a:rPr>
              <a:t> </a:t>
            </a:r>
            <a:r>
              <a:rPr sz="1400" i="1" spc="-17" dirty="0">
                <a:cs typeface="Arial"/>
              </a:rPr>
              <a:t>ALIMENTARI</a:t>
            </a:r>
            <a:endParaRPr sz="1400" dirty="0">
              <a:cs typeface="Arial"/>
            </a:endParaRPr>
          </a:p>
        </p:txBody>
      </p:sp>
      <p:sp>
        <p:nvSpPr>
          <p:cNvPr id="11" name="object 14">
            <a:extLst>
              <a:ext uri="{FF2B5EF4-FFF2-40B4-BE49-F238E27FC236}">
                <a16:creationId xmlns:a16="http://schemas.microsoft.com/office/drawing/2014/main" id="{5701513E-B466-416D-B482-721C25742D17}"/>
              </a:ext>
            </a:extLst>
          </p:cNvPr>
          <p:cNvSpPr txBox="1"/>
          <p:nvPr/>
        </p:nvSpPr>
        <p:spPr>
          <a:xfrm>
            <a:off x="5727700" y="1370505"/>
            <a:ext cx="4648200" cy="5509353"/>
          </a:xfrm>
          <a:prstGeom prst="rect">
            <a:avLst/>
          </a:prstGeom>
        </p:spPr>
        <p:txBody>
          <a:bodyPr vert="horz" wrap="square" lIns="0" tIns="13994" rIns="0" bIns="0" rtlCol="0">
            <a:spAutoFit/>
          </a:bodyPr>
          <a:lstStyle/>
          <a:p>
            <a:pPr marL="1041163" marR="464605" indent="-733292">
              <a:spcBef>
                <a:spcPts val="110"/>
              </a:spcBef>
            </a:pPr>
            <a:r>
              <a:rPr b="1" dirty="0">
                <a:solidFill>
                  <a:srgbClr val="C00000"/>
                </a:solidFill>
                <a:latin typeface="Tahoma"/>
                <a:cs typeface="Tahoma"/>
              </a:rPr>
              <a:t>ISTRUZIONE E FORMAZIONE  PROFESSIONALE</a:t>
            </a:r>
            <a:endParaRPr dirty="0">
              <a:solidFill>
                <a:srgbClr val="C00000"/>
              </a:solidFill>
              <a:latin typeface="Tahoma"/>
              <a:cs typeface="Tahoma"/>
            </a:endParaRPr>
          </a:p>
          <a:p>
            <a:pPr marL="13994" marR="183323" algn="ctr">
              <a:lnSpc>
                <a:spcPts val="2094"/>
              </a:lnSpc>
            </a:pPr>
            <a:endParaRPr lang="it-IT" sz="2000" b="1" spc="-6"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marL="13994" marR="183323" algn="ctr">
              <a:lnSpc>
                <a:spcPts val="2094"/>
              </a:lnSpc>
            </a:pPr>
            <a:r>
              <a:rPr sz="2000" b="1" spc="-6"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FIGURE </a:t>
            </a:r>
            <a:r>
              <a:rPr sz="20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DI </a:t>
            </a:r>
            <a:r>
              <a:rPr sz="2000" b="1" spc="-6"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RIFERIMENTO </a:t>
            </a:r>
            <a:r>
              <a:rPr sz="2000" b="1" spc="-6" dirty="0">
                <a:solidFill>
                  <a:srgbClr val="C00000"/>
                </a:solidFill>
                <a:latin typeface="Tahoma" panose="020B0604030504040204" pitchFamily="34" charset="0"/>
                <a:ea typeface="Tahoma" panose="020B0604030504040204" pitchFamily="34" charset="0"/>
                <a:cs typeface="Tahoma" panose="020B0604030504040204" pitchFamily="34" charset="0"/>
              </a:rPr>
              <a:t>QUALIFICHE </a:t>
            </a:r>
            <a:r>
              <a:rPr sz="2000" b="1" spc="-474"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sz="2000" b="1" spc="-6" dirty="0">
                <a:solidFill>
                  <a:srgbClr val="C00000"/>
                </a:solidFill>
                <a:latin typeface="Tahoma" panose="020B0604030504040204" pitchFamily="34" charset="0"/>
                <a:ea typeface="Tahoma" panose="020B0604030504040204" pitchFamily="34" charset="0"/>
                <a:cs typeface="Tahoma" panose="020B0604030504040204" pitchFamily="34" charset="0"/>
              </a:rPr>
              <a:t>TRIENNALI</a:t>
            </a:r>
            <a:endParaRPr lang="it-IT" sz="2000" b="1" spc="-6"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13994" marR="183323" algn="ctr">
              <a:lnSpc>
                <a:spcPts val="2094"/>
              </a:lnSpc>
            </a:pPr>
            <a:endParaRPr sz="20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marR="531077">
              <a:lnSpc>
                <a:spcPts val="2094"/>
              </a:lnSpc>
              <a:spcBef>
                <a:spcPts val="661"/>
              </a:spcBef>
              <a:tabLst>
                <a:tab pos="360349" algn="l"/>
                <a:tab pos="361049" algn="l"/>
              </a:tabLst>
            </a:pPr>
            <a:r>
              <a:rPr sz="1763" b="1" spc="-22" dirty="0">
                <a:solidFill>
                  <a:srgbClr val="06436B"/>
                </a:solidFill>
                <a:latin typeface="Arial"/>
                <a:cs typeface="Arial"/>
              </a:rPr>
              <a:t>OPERATORE </a:t>
            </a:r>
            <a:r>
              <a:rPr sz="1763" b="1" dirty="0">
                <a:solidFill>
                  <a:srgbClr val="06436B"/>
                </a:solidFill>
                <a:latin typeface="Arial"/>
                <a:cs typeface="Arial"/>
              </a:rPr>
              <a:t>AI </a:t>
            </a:r>
            <a:r>
              <a:rPr sz="1763" b="1" spc="-11" dirty="0">
                <a:solidFill>
                  <a:srgbClr val="06436B"/>
                </a:solidFill>
                <a:latin typeface="Arial"/>
                <a:cs typeface="Arial"/>
              </a:rPr>
              <a:t>SERVIZI </a:t>
            </a:r>
            <a:r>
              <a:rPr sz="1763" b="1" dirty="0">
                <a:solidFill>
                  <a:srgbClr val="06436B"/>
                </a:solidFill>
                <a:latin typeface="Arial"/>
                <a:cs typeface="Arial"/>
              </a:rPr>
              <a:t>DI </a:t>
            </a:r>
            <a:r>
              <a:rPr sz="1763" b="1" spc="6" dirty="0">
                <a:solidFill>
                  <a:srgbClr val="06436B"/>
                </a:solidFill>
                <a:latin typeface="Arial"/>
                <a:cs typeface="Arial"/>
              </a:rPr>
              <a:t> </a:t>
            </a:r>
            <a:r>
              <a:rPr sz="1763" b="1" spc="-6" dirty="0">
                <a:solidFill>
                  <a:srgbClr val="06436B"/>
                </a:solidFill>
                <a:latin typeface="Arial"/>
                <a:cs typeface="Arial"/>
              </a:rPr>
              <a:t>PROMOZIONE</a:t>
            </a:r>
            <a:r>
              <a:rPr sz="1763" b="1" spc="-28" dirty="0">
                <a:solidFill>
                  <a:srgbClr val="06436B"/>
                </a:solidFill>
                <a:latin typeface="Arial"/>
                <a:cs typeface="Arial"/>
              </a:rPr>
              <a:t> </a:t>
            </a:r>
            <a:r>
              <a:rPr sz="1763" b="1" dirty="0">
                <a:solidFill>
                  <a:srgbClr val="06436B"/>
                </a:solidFill>
                <a:latin typeface="Arial"/>
                <a:cs typeface="Arial"/>
              </a:rPr>
              <a:t>E</a:t>
            </a:r>
            <a:r>
              <a:rPr sz="1763" b="1" spc="-88" dirty="0">
                <a:solidFill>
                  <a:srgbClr val="06436B"/>
                </a:solidFill>
                <a:latin typeface="Arial"/>
                <a:cs typeface="Arial"/>
              </a:rPr>
              <a:t> </a:t>
            </a:r>
            <a:r>
              <a:rPr sz="1763" b="1" spc="-6" dirty="0">
                <a:solidFill>
                  <a:srgbClr val="06436B"/>
                </a:solidFill>
                <a:latin typeface="Arial"/>
                <a:cs typeface="Arial"/>
              </a:rPr>
              <a:t>ACCOGLIENZA</a:t>
            </a:r>
            <a:endParaRPr sz="1763" dirty="0">
              <a:latin typeface="Arial"/>
              <a:cs typeface="Arial"/>
            </a:endParaRPr>
          </a:p>
          <a:p>
            <a:pPr marL="13994">
              <a:spcBef>
                <a:spcPts val="573"/>
              </a:spcBef>
            </a:pPr>
            <a:r>
              <a:rPr sz="1763" b="1" spc="-22" dirty="0">
                <a:solidFill>
                  <a:srgbClr val="06436B"/>
                </a:solidFill>
                <a:latin typeface="Arial"/>
                <a:cs typeface="Arial"/>
              </a:rPr>
              <a:t>OPERATORE </a:t>
            </a:r>
            <a:r>
              <a:rPr sz="1763" b="1" spc="-6" dirty="0">
                <a:solidFill>
                  <a:srgbClr val="06436B"/>
                </a:solidFill>
                <a:latin typeface="Arial"/>
                <a:cs typeface="Arial"/>
              </a:rPr>
              <a:t>DELLA</a:t>
            </a:r>
            <a:r>
              <a:rPr sz="1763" b="1" spc="-83" dirty="0">
                <a:solidFill>
                  <a:srgbClr val="06436B"/>
                </a:solidFill>
                <a:latin typeface="Arial"/>
                <a:cs typeface="Arial"/>
              </a:rPr>
              <a:t> </a:t>
            </a:r>
            <a:r>
              <a:rPr sz="1763" b="1" spc="-6" dirty="0">
                <a:solidFill>
                  <a:srgbClr val="06436B"/>
                </a:solidFill>
                <a:latin typeface="Arial"/>
                <a:cs typeface="Arial"/>
              </a:rPr>
              <a:t>RISTORAZIONE</a:t>
            </a:r>
            <a:r>
              <a:rPr sz="1763" spc="-6" dirty="0">
                <a:solidFill>
                  <a:srgbClr val="06436B"/>
                </a:solidFill>
                <a:latin typeface="Arial MT"/>
                <a:cs typeface="Arial MT"/>
              </a:rPr>
              <a:t>:</a:t>
            </a:r>
            <a:endParaRPr sz="1763" dirty="0">
              <a:latin typeface="Arial MT"/>
              <a:cs typeface="Arial MT"/>
            </a:endParaRPr>
          </a:p>
          <a:p>
            <a:pPr marL="541338" marR="913817" indent="-271463">
              <a:lnSpc>
                <a:spcPts val="2094"/>
              </a:lnSpc>
              <a:spcBef>
                <a:spcPts val="837"/>
              </a:spcBef>
              <a:tabLst>
                <a:tab pos="358775" algn="l"/>
                <a:tab pos="360363" algn="l"/>
              </a:tabLst>
            </a:pPr>
            <a:r>
              <a:rPr lang="it-IT" sz="1763" b="1" spc="-6" dirty="0">
                <a:solidFill>
                  <a:srgbClr val="06436B"/>
                </a:solidFill>
                <a:latin typeface="Arial"/>
                <a:cs typeface="Arial"/>
              </a:rPr>
              <a:t>1. </a:t>
            </a:r>
            <a:r>
              <a:rPr sz="1763" b="1" spc="-6" dirty="0" err="1">
                <a:solidFill>
                  <a:srgbClr val="06436B"/>
                </a:solidFill>
                <a:latin typeface="Arial"/>
                <a:cs typeface="Arial"/>
              </a:rPr>
              <a:t>Preparazione</a:t>
            </a:r>
            <a:r>
              <a:rPr sz="1763" b="1" spc="-6" dirty="0">
                <a:solidFill>
                  <a:srgbClr val="06436B"/>
                </a:solidFill>
                <a:latin typeface="Arial"/>
                <a:cs typeface="Arial"/>
              </a:rPr>
              <a:t> </a:t>
            </a:r>
            <a:r>
              <a:rPr sz="1763" b="1" spc="-6" dirty="0" err="1">
                <a:solidFill>
                  <a:srgbClr val="06436B"/>
                </a:solidFill>
                <a:latin typeface="Arial"/>
                <a:cs typeface="Arial"/>
              </a:rPr>
              <a:t>degli</a:t>
            </a:r>
            <a:r>
              <a:rPr sz="1763" b="1" spc="-6" dirty="0">
                <a:solidFill>
                  <a:srgbClr val="06436B"/>
                </a:solidFill>
                <a:latin typeface="Arial"/>
                <a:cs typeface="Arial"/>
              </a:rPr>
              <a:t> </a:t>
            </a:r>
            <a:r>
              <a:rPr sz="1763" b="1" spc="-6" dirty="0" err="1">
                <a:solidFill>
                  <a:srgbClr val="06436B"/>
                </a:solidFill>
                <a:latin typeface="Arial"/>
                <a:cs typeface="Arial"/>
              </a:rPr>
              <a:t>alimenti</a:t>
            </a:r>
            <a:r>
              <a:rPr sz="1763" b="1" spc="-6" dirty="0">
                <a:solidFill>
                  <a:srgbClr val="06436B"/>
                </a:solidFill>
                <a:latin typeface="Arial"/>
                <a:cs typeface="Arial"/>
              </a:rPr>
              <a:t> </a:t>
            </a:r>
            <a:r>
              <a:rPr sz="1763" b="1" dirty="0">
                <a:solidFill>
                  <a:srgbClr val="06436B"/>
                </a:solidFill>
                <a:latin typeface="Arial"/>
                <a:cs typeface="Arial"/>
              </a:rPr>
              <a:t>e </a:t>
            </a:r>
            <a:r>
              <a:rPr sz="1763" b="1" spc="-474" dirty="0">
                <a:solidFill>
                  <a:srgbClr val="06436B"/>
                </a:solidFill>
                <a:latin typeface="Arial"/>
                <a:cs typeface="Arial"/>
              </a:rPr>
              <a:t> </a:t>
            </a:r>
            <a:r>
              <a:rPr sz="1763" b="1" spc="-6" dirty="0" err="1">
                <a:solidFill>
                  <a:srgbClr val="06436B"/>
                </a:solidFill>
                <a:latin typeface="Arial"/>
                <a:cs typeface="Arial"/>
              </a:rPr>
              <a:t>allestimento</a:t>
            </a:r>
            <a:r>
              <a:rPr sz="1763" b="1" spc="-11" dirty="0">
                <a:solidFill>
                  <a:srgbClr val="06436B"/>
                </a:solidFill>
                <a:latin typeface="Arial"/>
                <a:cs typeface="Arial"/>
              </a:rPr>
              <a:t> </a:t>
            </a:r>
            <a:r>
              <a:rPr sz="1763" b="1" spc="-6" dirty="0" err="1">
                <a:solidFill>
                  <a:srgbClr val="06436B"/>
                </a:solidFill>
                <a:latin typeface="Arial"/>
                <a:cs typeface="Arial"/>
              </a:rPr>
              <a:t>piatti</a:t>
            </a:r>
            <a:endParaRPr sz="1763" dirty="0">
              <a:latin typeface="Arial"/>
              <a:cs typeface="Arial"/>
            </a:endParaRPr>
          </a:p>
          <a:p>
            <a:pPr marL="541338" marR="5598" indent="-271463">
              <a:lnSpc>
                <a:spcPts val="2094"/>
              </a:lnSpc>
              <a:spcBef>
                <a:spcPts val="661"/>
              </a:spcBef>
              <a:buAutoNum type="arabicPeriod" startAt="2"/>
              <a:tabLst>
                <a:tab pos="358775" algn="l"/>
                <a:tab pos="360363" algn="l"/>
              </a:tabLst>
            </a:pPr>
            <a:r>
              <a:rPr sz="1763" b="1" spc="-6" dirty="0" err="1">
                <a:solidFill>
                  <a:srgbClr val="06436B"/>
                </a:solidFill>
                <a:latin typeface="Arial"/>
                <a:cs typeface="Arial"/>
              </a:rPr>
              <a:t>Allestimento</a:t>
            </a:r>
            <a:r>
              <a:rPr sz="1763" b="1" spc="-6" dirty="0">
                <a:solidFill>
                  <a:srgbClr val="06436B"/>
                </a:solidFill>
                <a:latin typeface="Arial"/>
                <a:cs typeface="Arial"/>
              </a:rPr>
              <a:t> </a:t>
            </a:r>
            <a:r>
              <a:rPr sz="1763" b="1" spc="-6" dirty="0" err="1">
                <a:solidFill>
                  <a:srgbClr val="06436B"/>
                </a:solidFill>
                <a:latin typeface="Arial"/>
                <a:cs typeface="Arial"/>
              </a:rPr>
              <a:t>sala</a:t>
            </a:r>
            <a:r>
              <a:rPr sz="1763" b="1" dirty="0">
                <a:solidFill>
                  <a:srgbClr val="06436B"/>
                </a:solidFill>
                <a:latin typeface="Arial"/>
                <a:cs typeface="Arial"/>
              </a:rPr>
              <a:t> e </a:t>
            </a:r>
            <a:r>
              <a:rPr sz="1763" b="1" spc="-6" dirty="0" err="1">
                <a:solidFill>
                  <a:srgbClr val="06436B"/>
                </a:solidFill>
                <a:latin typeface="Arial"/>
                <a:cs typeface="Arial"/>
              </a:rPr>
              <a:t>somministrazione</a:t>
            </a:r>
            <a:r>
              <a:rPr sz="1763" b="1" spc="-6" dirty="0">
                <a:solidFill>
                  <a:srgbClr val="06436B"/>
                </a:solidFill>
                <a:latin typeface="Arial"/>
                <a:cs typeface="Arial"/>
              </a:rPr>
              <a:t> </a:t>
            </a:r>
            <a:r>
              <a:rPr sz="1763" b="1" spc="-474" dirty="0">
                <a:solidFill>
                  <a:srgbClr val="06436B"/>
                </a:solidFill>
                <a:latin typeface="Arial"/>
                <a:cs typeface="Arial"/>
              </a:rPr>
              <a:t> </a:t>
            </a:r>
            <a:r>
              <a:rPr sz="1763" b="1" spc="-6" dirty="0" err="1">
                <a:solidFill>
                  <a:srgbClr val="06436B"/>
                </a:solidFill>
                <a:latin typeface="Arial"/>
                <a:cs typeface="Arial"/>
              </a:rPr>
              <a:t>piatti</a:t>
            </a:r>
            <a:r>
              <a:rPr sz="1763" b="1" spc="-11" dirty="0">
                <a:solidFill>
                  <a:srgbClr val="06436B"/>
                </a:solidFill>
                <a:latin typeface="Arial"/>
                <a:cs typeface="Arial"/>
              </a:rPr>
              <a:t> </a:t>
            </a:r>
            <a:r>
              <a:rPr sz="1763" b="1" dirty="0">
                <a:solidFill>
                  <a:srgbClr val="06436B"/>
                </a:solidFill>
                <a:latin typeface="Arial"/>
                <a:cs typeface="Arial"/>
              </a:rPr>
              <a:t>e </a:t>
            </a:r>
            <a:r>
              <a:rPr sz="1763" b="1" spc="-6" dirty="0" err="1">
                <a:solidFill>
                  <a:srgbClr val="06436B"/>
                </a:solidFill>
                <a:latin typeface="Arial"/>
                <a:cs typeface="Arial"/>
              </a:rPr>
              <a:t>bevande</a:t>
            </a:r>
            <a:endParaRPr sz="1763" dirty="0">
              <a:latin typeface="Arial"/>
              <a:cs typeface="Arial"/>
            </a:endParaRPr>
          </a:p>
          <a:p>
            <a:pPr marL="13994" marR="684313">
              <a:lnSpc>
                <a:spcPts val="2094"/>
              </a:lnSpc>
              <a:spcBef>
                <a:spcPts val="661"/>
              </a:spcBef>
            </a:pPr>
            <a:r>
              <a:rPr sz="1763" b="1" spc="-22" dirty="0">
                <a:solidFill>
                  <a:srgbClr val="06436B"/>
                </a:solidFill>
                <a:latin typeface="Arial"/>
                <a:cs typeface="Arial"/>
              </a:rPr>
              <a:t>OPERATORE </a:t>
            </a:r>
            <a:r>
              <a:rPr sz="1763" b="1" spc="-6" dirty="0">
                <a:solidFill>
                  <a:srgbClr val="06436B"/>
                </a:solidFill>
                <a:latin typeface="Arial"/>
                <a:cs typeface="Arial"/>
              </a:rPr>
              <a:t>DELLE PRODUZIONI </a:t>
            </a:r>
            <a:r>
              <a:rPr sz="1763" b="1" spc="-474" dirty="0">
                <a:solidFill>
                  <a:srgbClr val="06436B"/>
                </a:solidFill>
                <a:latin typeface="Arial"/>
                <a:cs typeface="Arial"/>
              </a:rPr>
              <a:t> </a:t>
            </a:r>
            <a:r>
              <a:rPr sz="1763" b="1" spc="-17" dirty="0">
                <a:solidFill>
                  <a:srgbClr val="06436B"/>
                </a:solidFill>
                <a:latin typeface="Arial"/>
                <a:cs typeface="Arial"/>
              </a:rPr>
              <a:t>ALIMENTARI</a:t>
            </a:r>
            <a:endParaRPr sz="1763" dirty="0">
              <a:latin typeface="Arial"/>
              <a:cs typeface="Arial"/>
            </a:endParaRPr>
          </a:p>
          <a:p>
            <a:pPr marL="13994">
              <a:spcBef>
                <a:spcPts val="683"/>
              </a:spcBef>
            </a:pPr>
            <a:r>
              <a:rPr sz="1763" dirty="0">
                <a:solidFill>
                  <a:srgbClr val="06436B"/>
                </a:solidFill>
                <a:latin typeface="Arial MT"/>
                <a:cs typeface="Arial MT"/>
              </a:rPr>
              <a:t>6</a:t>
            </a:r>
            <a:r>
              <a:rPr sz="1763" spc="-22" dirty="0">
                <a:solidFill>
                  <a:srgbClr val="06436B"/>
                </a:solidFill>
                <a:latin typeface="Arial MT"/>
                <a:cs typeface="Arial MT"/>
              </a:rPr>
              <a:t> </a:t>
            </a:r>
            <a:r>
              <a:rPr sz="1763" spc="-6" dirty="0">
                <a:solidFill>
                  <a:srgbClr val="06436B"/>
                </a:solidFill>
                <a:latin typeface="Arial MT"/>
                <a:cs typeface="Arial MT"/>
              </a:rPr>
              <a:t>INDIRIZZI</a:t>
            </a:r>
            <a:r>
              <a:rPr sz="1763" spc="-22" dirty="0">
                <a:solidFill>
                  <a:srgbClr val="06436B"/>
                </a:solidFill>
                <a:latin typeface="Arial MT"/>
                <a:cs typeface="Arial MT"/>
              </a:rPr>
              <a:t> </a:t>
            </a:r>
            <a:r>
              <a:rPr sz="1763" spc="-6" dirty="0" err="1">
                <a:solidFill>
                  <a:srgbClr val="06436B"/>
                </a:solidFill>
                <a:latin typeface="Arial MT"/>
                <a:cs typeface="Arial MT"/>
              </a:rPr>
              <a:t>tra</a:t>
            </a:r>
            <a:r>
              <a:rPr sz="1763" spc="-17" dirty="0">
                <a:solidFill>
                  <a:srgbClr val="06436B"/>
                </a:solidFill>
                <a:latin typeface="Arial MT"/>
                <a:cs typeface="Arial MT"/>
              </a:rPr>
              <a:t> </a:t>
            </a:r>
            <a:r>
              <a:rPr sz="1763" dirty="0">
                <a:solidFill>
                  <a:srgbClr val="06436B"/>
                </a:solidFill>
                <a:latin typeface="Arial MT"/>
                <a:cs typeface="Arial MT"/>
              </a:rPr>
              <a:t>cui:</a:t>
            </a:r>
            <a:endParaRPr sz="1763" dirty="0">
              <a:latin typeface="Arial MT"/>
              <a:cs typeface="Arial MT"/>
            </a:endParaRPr>
          </a:p>
          <a:p>
            <a:pPr marL="391836" marR="37084" indent="-377842">
              <a:lnSpc>
                <a:spcPts val="2094"/>
              </a:lnSpc>
              <a:spcBef>
                <a:spcPts val="727"/>
              </a:spcBef>
              <a:tabLst>
                <a:tab pos="360349" algn="l"/>
              </a:tabLst>
            </a:pPr>
            <a:r>
              <a:rPr sz="1763" b="1" dirty="0">
                <a:solidFill>
                  <a:srgbClr val="06436B"/>
                </a:solidFill>
                <a:latin typeface="Arial"/>
                <a:cs typeface="Arial"/>
              </a:rPr>
              <a:t>4.	</a:t>
            </a:r>
            <a:r>
              <a:rPr sz="1763" b="1" spc="-6" dirty="0" err="1">
                <a:solidFill>
                  <a:srgbClr val="06436B"/>
                </a:solidFill>
                <a:latin typeface="Arial"/>
                <a:cs typeface="Arial"/>
              </a:rPr>
              <a:t>Lavorazione</a:t>
            </a:r>
            <a:r>
              <a:rPr sz="1763" b="1" spc="-6" dirty="0">
                <a:solidFill>
                  <a:srgbClr val="06436B"/>
                </a:solidFill>
                <a:latin typeface="Arial"/>
                <a:cs typeface="Arial"/>
              </a:rPr>
              <a:t> </a:t>
            </a:r>
            <a:r>
              <a:rPr sz="1763" b="1" dirty="0">
                <a:solidFill>
                  <a:srgbClr val="06436B"/>
                </a:solidFill>
                <a:latin typeface="Arial"/>
                <a:cs typeface="Arial"/>
              </a:rPr>
              <a:t>e</a:t>
            </a:r>
            <a:r>
              <a:rPr sz="1763" b="1" spc="-6" dirty="0">
                <a:solidFill>
                  <a:srgbClr val="06436B"/>
                </a:solidFill>
                <a:latin typeface="Arial"/>
                <a:cs typeface="Arial"/>
              </a:rPr>
              <a:t> </a:t>
            </a:r>
            <a:r>
              <a:rPr sz="1763" b="1" spc="-6" dirty="0" err="1">
                <a:solidFill>
                  <a:srgbClr val="06436B"/>
                </a:solidFill>
                <a:latin typeface="Arial"/>
                <a:cs typeface="Arial"/>
              </a:rPr>
              <a:t>produzione</a:t>
            </a:r>
            <a:r>
              <a:rPr sz="1763" b="1" dirty="0">
                <a:solidFill>
                  <a:srgbClr val="06436B"/>
                </a:solidFill>
                <a:latin typeface="Arial"/>
                <a:cs typeface="Arial"/>
              </a:rPr>
              <a:t> </a:t>
            </a:r>
            <a:r>
              <a:rPr sz="1763" b="1" spc="-6" dirty="0">
                <a:solidFill>
                  <a:srgbClr val="06436B"/>
                </a:solidFill>
                <a:latin typeface="Arial"/>
                <a:cs typeface="Arial"/>
              </a:rPr>
              <a:t>di </a:t>
            </a:r>
            <a:r>
              <a:rPr sz="1763" b="1" dirty="0">
                <a:solidFill>
                  <a:srgbClr val="06436B"/>
                </a:solidFill>
                <a:latin typeface="Arial"/>
                <a:cs typeface="Arial"/>
              </a:rPr>
              <a:t> </a:t>
            </a:r>
            <a:r>
              <a:rPr sz="1763" b="1" spc="-6" dirty="0" err="1">
                <a:solidFill>
                  <a:srgbClr val="06436B"/>
                </a:solidFill>
                <a:latin typeface="Arial"/>
                <a:cs typeface="Arial"/>
              </a:rPr>
              <a:t>pasticceria</a:t>
            </a:r>
            <a:r>
              <a:rPr sz="1763" b="1" spc="-6" dirty="0">
                <a:solidFill>
                  <a:srgbClr val="06436B"/>
                </a:solidFill>
                <a:latin typeface="Arial"/>
                <a:cs typeface="Arial"/>
              </a:rPr>
              <a:t>, pasta</a:t>
            </a:r>
            <a:r>
              <a:rPr sz="1763" b="1" dirty="0">
                <a:solidFill>
                  <a:srgbClr val="06436B"/>
                </a:solidFill>
                <a:latin typeface="Arial"/>
                <a:cs typeface="Arial"/>
              </a:rPr>
              <a:t> e </a:t>
            </a:r>
            <a:r>
              <a:rPr sz="1763" b="1" spc="-6" dirty="0" err="1">
                <a:solidFill>
                  <a:srgbClr val="06436B"/>
                </a:solidFill>
                <a:latin typeface="Arial"/>
                <a:cs typeface="Arial"/>
              </a:rPr>
              <a:t>prodotti</a:t>
            </a:r>
            <a:r>
              <a:rPr sz="1763" b="1" spc="-6" dirty="0">
                <a:solidFill>
                  <a:srgbClr val="06436B"/>
                </a:solidFill>
                <a:latin typeface="Arial"/>
                <a:cs typeface="Arial"/>
              </a:rPr>
              <a:t> da</a:t>
            </a:r>
            <a:r>
              <a:rPr sz="1763" b="1" dirty="0">
                <a:solidFill>
                  <a:srgbClr val="06436B"/>
                </a:solidFill>
                <a:latin typeface="Arial"/>
                <a:cs typeface="Arial"/>
              </a:rPr>
              <a:t> </a:t>
            </a:r>
            <a:r>
              <a:rPr sz="1763" b="1" spc="-6" dirty="0" err="1">
                <a:solidFill>
                  <a:srgbClr val="06436B"/>
                </a:solidFill>
                <a:latin typeface="Arial"/>
                <a:cs typeface="Arial"/>
              </a:rPr>
              <a:t>forno</a:t>
            </a:r>
            <a:endParaRPr sz="1763" dirty="0">
              <a:latin typeface="Arial"/>
              <a:cs typeface="Arial"/>
            </a:endParaRPr>
          </a:p>
        </p:txBody>
      </p:sp>
      <p:sp>
        <p:nvSpPr>
          <p:cNvPr id="2" name="CasellaDiTesto 1">
            <a:extLst>
              <a:ext uri="{FF2B5EF4-FFF2-40B4-BE49-F238E27FC236}">
                <a16:creationId xmlns:a16="http://schemas.microsoft.com/office/drawing/2014/main" id="{98C0D902-1A82-EF14-F7B1-9CAEC58A111B}"/>
              </a:ext>
            </a:extLst>
          </p:cNvPr>
          <p:cNvSpPr txBox="1"/>
          <p:nvPr/>
        </p:nvSpPr>
        <p:spPr>
          <a:xfrm rot="20354734">
            <a:off x="318657" y="527149"/>
            <a:ext cx="1981200" cy="400110"/>
          </a:xfrm>
          <a:prstGeom prst="rect">
            <a:avLst/>
          </a:prstGeom>
          <a:solidFill>
            <a:srgbClr val="FFFD78"/>
          </a:solidFill>
        </p:spPr>
        <p:txBody>
          <a:bodyPr wrap="square" rtlCol="0">
            <a:spAutoFit/>
          </a:bodyPr>
          <a:lstStyle/>
          <a:p>
            <a:pPr algn="ctr"/>
            <a:r>
              <a:rPr lang="it-IT" sz="2000" b="1" dirty="0">
                <a:solidFill>
                  <a:srgbClr val="0432FF"/>
                </a:solidFill>
              </a:rPr>
              <a:t>ESEMPIO</a:t>
            </a:r>
          </a:p>
        </p:txBody>
      </p:sp>
      <p:sp>
        <p:nvSpPr>
          <p:cNvPr id="4" name="Segnaposto contenuto 2">
            <a:extLst>
              <a:ext uri="{FF2B5EF4-FFF2-40B4-BE49-F238E27FC236}">
                <a16:creationId xmlns:a16="http://schemas.microsoft.com/office/drawing/2014/main" id="{DBC089E9-FBE8-5556-62B8-904C148E5A48}"/>
              </a:ext>
            </a:extLst>
          </p:cNvPr>
          <p:cNvSpPr txBox="1">
            <a:spLocks/>
          </p:cNvSpPr>
          <p:nvPr/>
        </p:nvSpPr>
        <p:spPr bwMode="auto">
          <a:xfrm>
            <a:off x="494447" y="2642630"/>
            <a:ext cx="4852253" cy="2057400"/>
          </a:xfrm>
          <a:prstGeom prst="rect">
            <a:avLst/>
          </a:prstGeom>
          <a:solidFill>
            <a:srgbClr val="FFFD78"/>
          </a:solidFill>
          <a:ln w="38100">
            <a:solidFill>
              <a:srgbClr val="0066FF"/>
            </a:solidFill>
            <a:prstDash val="sysDash"/>
            <a:miter lim="800000"/>
            <a:headEnd/>
            <a:tailEnd/>
          </a:ln>
        </p:spPr>
        <p:txBody>
          <a:bodyPr/>
          <a:lstStyle/>
          <a:p>
            <a:pPr algn="just">
              <a:buClr>
                <a:srgbClr val="000000"/>
              </a:buClr>
            </a:pPr>
            <a:r>
              <a:rPr lang="it-IT" sz="1200" kern="0" dirty="0">
                <a:solidFill>
                  <a:srgbClr val="000000"/>
                </a:solidFill>
                <a:cs typeface="Arial" pitchFamily="34" charset="0"/>
                <a:sym typeface="Arial"/>
              </a:rPr>
              <a:t>Il Diplomato di istruzione professionale nell’indirizzo “</a:t>
            </a:r>
            <a:r>
              <a:rPr lang="it-IT" sz="1200" b="1" kern="0" dirty="0">
                <a:solidFill>
                  <a:srgbClr val="000000"/>
                </a:solidFill>
                <a:cs typeface="Arial" pitchFamily="34" charset="0"/>
                <a:sym typeface="Arial"/>
              </a:rPr>
              <a:t>Enogastronomia e ospitalità alberghiera</a:t>
            </a:r>
            <a:r>
              <a:rPr lang="it-IT" sz="1200" kern="0" dirty="0">
                <a:solidFill>
                  <a:srgbClr val="000000"/>
                </a:solidFill>
                <a:cs typeface="Arial" pitchFamily="34" charset="0"/>
                <a:sym typeface="Arial"/>
              </a:rPr>
              <a:t>“ possiede specifiche competenze tecnico pratiche, organizzative e gestionali nell’intero ciclo di produzione, erogazione e commercializzazione della filiera dell’enogastronomia e dell’ospitalità alberghiera. Nell’ambito degli specifici settori di riferimento delle aziende turistico-ristorative, opera curando i rapporti con il cliente, intervenendo </a:t>
            </a:r>
          </a:p>
          <a:p>
            <a:pPr algn="just">
              <a:buClr>
                <a:srgbClr val="000000"/>
              </a:buClr>
            </a:pPr>
            <a:r>
              <a:rPr lang="it-IT" sz="1200" kern="0" dirty="0">
                <a:solidFill>
                  <a:srgbClr val="000000"/>
                </a:solidFill>
                <a:cs typeface="Arial" pitchFamily="34" charset="0"/>
                <a:sym typeface="Arial"/>
              </a:rPr>
              <a:t>nella produzione, promozione e vendita dei prodotti e dei servizi, valorizzando le risorse enogastronomiche secondo gli aspetti culturali, artistici e del Made in Italy in relazione al territorio</a:t>
            </a:r>
          </a:p>
          <a:p>
            <a:pPr algn="r">
              <a:spcBef>
                <a:spcPts val="1200"/>
              </a:spcBef>
              <a:buClr>
                <a:srgbClr val="000000"/>
              </a:buClr>
            </a:pPr>
            <a:r>
              <a:rPr lang="it-IT" sz="1200" b="1" i="1" kern="0" dirty="0">
                <a:solidFill>
                  <a:srgbClr val="000000"/>
                </a:solidFill>
                <a:cs typeface="Arial" pitchFamily="34" charset="0"/>
                <a:sym typeface="Arial"/>
              </a:rPr>
              <a:t>Profilo in uscita Allegato 2–G al D.M. 92/2018</a:t>
            </a:r>
            <a:endParaRPr lang="it-IT" altLang="it-IT" sz="1200" i="1" kern="0" dirty="0">
              <a:solidFill>
                <a:srgbClr val="000000"/>
              </a:solidFill>
              <a:cs typeface="Arial" pitchFamily="34" charset="0"/>
              <a:sym typeface="Arial"/>
            </a:endParaRPr>
          </a:p>
        </p:txBody>
      </p:sp>
    </p:spTree>
    <p:extLst>
      <p:ext uri="{BB962C8B-B14F-4D97-AF65-F5344CB8AC3E}">
        <p14:creationId xmlns:p14="http://schemas.microsoft.com/office/powerpoint/2010/main" val="1764713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7">
            <a:extLst>
              <a:ext uri="{FF2B5EF4-FFF2-40B4-BE49-F238E27FC236}">
                <a16:creationId xmlns:a16="http://schemas.microsoft.com/office/drawing/2014/main" id="{62AEF778-066E-4D3F-9B76-50F8061A357D}"/>
              </a:ext>
            </a:extLst>
          </p:cNvPr>
          <p:cNvSpPr txBox="1"/>
          <p:nvPr/>
        </p:nvSpPr>
        <p:spPr>
          <a:xfrm>
            <a:off x="241300" y="1168273"/>
            <a:ext cx="3715979" cy="1292317"/>
          </a:xfrm>
          <a:prstGeom prst="rect">
            <a:avLst/>
          </a:prstGeom>
        </p:spPr>
        <p:txBody>
          <a:bodyPr vert="horz" wrap="square" lIns="0" tIns="174919" rIns="0" bIns="0" rtlCol="0">
            <a:spAutoFit/>
          </a:bodyPr>
          <a:lstStyle/>
          <a:p>
            <a:pPr marL="13994" algn="ctr">
              <a:spcBef>
                <a:spcPts val="1377"/>
              </a:spcBef>
            </a:pPr>
            <a:r>
              <a:rPr sz="2000" b="1">
                <a:solidFill>
                  <a:srgbClr val="000099"/>
                </a:solidFill>
                <a:latin typeface="Tahoma"/>
                <a:cs typeface="Tahoma"/>
              </a:rPr>
              <a:t>ISTRUZIONE PROFESSIONALE</a:t>
            </a:r>
            <a:endParaRPr sz="2000">
              <a:latin typeface="Tahoma"/>
              <a:cs typeface="Tahoma"/>
            </a:endParaRPr>
          </a:p>
          <a:p>
            <a:pPr marL="333760" algn="ctr">
              <a:spcBef>
                <a:spcPts val="1515"/>
              </a:spcBef>
            </a:pPr>
            <a:r>
              <a:rPr sz="2000" b="1">
                <a:solidFill>
                  <a:srgbClr val="FF0000"/>
                </a:solidFill>
                <a:latin typeface="Tahoma"/>
                <a:cs typeface="Tahoma"/>
              </a:rPr>
              <a:t>PROFILO UNITARIO</a:t>
            </a:r>
            <a:endParaRPr sz="2000">
              <a:latin typeface="Tahoma"/>
              <a:cs typeface="Tahoma"/>
            </a:endParaRPr>
          </a:p>
        </p:txBody>
      </p:sp>
      <p:sp>
        <p:nvSpPr>
          <p:cNvPr id="11" name="object 14">
            <a:extLst>
              <a:ext uri="{FF2B5EF4-FFF2-40B4-BE49-F238E27FC236}">
                <a16:creationId xmlns:a16="http://schemas.microsoft.com/office/drawing/2014/main" id="{5701513E-B466-416D-B482-721C25742D17}"/>
              </a:ext>
            </a:extLst>
          </p:cNvPr>
          <p:cNvSpPr txBox="1"/>
          <p:nvPr/>
        </p:nvSpPr>
        <p:spPr>
          <a:xfrm>
            <a:off x="5727700" y="1370505"/>
            <a:ext cx="4368776" cy="5972172"/>
          </a:xfrm>
          <a:prstGeom prst="rect">
            <a:avLst/>
          </a:prstGeom>
        </p:spPr>
        <p:txBody>
          <a:bodyPr vert="horz" wrap="square" lIns="0" tIns="13994" rIns="0" bIns="0" rtlCol="0">
            <a:spAutoFit/>
          </a:bodyPr>
          <a:lstStyle/>
          <a:p>
            <a:pPr marL="1041163" marR="464605" indent="-733292" algn="ctr">
              <a:spcBef>
                <a:spcPts val="110"/>
              </a:spcBef>
            </a:pPr>
            <a:r>
              <a:rPr lang="it-IT" sz="2000" b="1" dirty="0" err="1">
                <a:solidFill>
                  <a:srgbClr val="C00000"/>
                </a:solidFill>
                <a:latin typeface="Tahoma"/>
                <a:cs typeface="Tahoma"/>
              </a:rPr>
              <a:t>IeFP</a:t>
            </a:r>
            <a:endParaRPr sz="2000" dirty="0">
              <a:solidFill>
                <a:srgbClr val="C00000"/>
              </a:solidFill>
              <a:latin typeface="Tahoma"/>
              <a:cs typeface="Tahoma"/>
            </a:endParaRPr>
          </a:p>
          <a:p>
            <a:pPr marL="13994" marR="183323" algn="ctr">
              <a:lnSpc>
                <a:spcPts val="2094"/>
              </a:lnSpc>
            </a:pPr>
            <a:endParaRPr lang="it-IT" sz="2000" b="1" spc="-6"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marL="13994" marR="183323" algn="ctr">
              <a:lnSpc>
                <a:spcPts val="2094"/>
              </a:lnSpc>
            </a:pPr>
            <a:r>
              <a:rPr sz="2000" b="1" spc="-6"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FIGURE </a:t>
            </a:r>
            <a:r>
              <a:rPr sz="20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DI </a:t>
            </a:r>
            <a:r>
              <a:rPr sz="2000" b="1" spc="-6"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RIFERIMENTO </a:t>
            </a:r>
            <a:r>
              <a:rPr lang="it-IT" sz="2000" b="1" spc="-6" dirty="0">
                <a:solidFill>
                  <a:srgbClr val="C00000"/>
                </a:solidFill>
                <a:latin typeface="Tahoma" panose="020B0604030504040204" pitchFamily="34" charset="0"/>
                <a:ea typeface="Tahoma" panose="020B0604030504040204" pitchFamily="34" charset="0"/>
                <a:cs typeface="Tahoma" panose="020B0604030504040204" pitchFamily="34" charset="0"/>
              </a:rPr>
              <a:t>DIPLOMI</a:t>
            </a:r>
            <a:r>
              <a:rPr sz="2000" b="1" spc="-6"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sz="2000" b="1" spc="-474"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it-IT" sz="2000" b="1" spc="-6" dirty="0">
                <a:solidFill>
                  <a:srgbClr val="C00000"/>
                </a:solidFill>
                <a:latin typeface="Tahoma" panose="020B0604030504040204" pitchFamily="34" charset="0"/>
                <a:ea typeface="Tahoma" panose="020B0604030504040204" pitchFamily="34" charset="0"/>
                <a:cs typeface="Tahoma" panose="020B0604030504040204" pitchFamily="34" charset="0"/>
              </a:rPr>
              <a:t>QUAD</a:t>
            </a:r>
            <a:r>
              <a:rPr sz="2000" b="1" spc="-6" dirty="0">
                <a:solidFill>
                  <a:srgbClr val="C00000"/>
                </a:solidFill>
                <a:latin typeface="Tahoma" panose="020B0604030504040204" pitchFamily="34" charset="0"/>
                <a:ea typeface="Tahoma" panose="020B0604030504040204" pitchFamily="34" charset="0"/>
                <a:cs typeface="Tahoma" panose="020B0604030504040204" pitchFamily="34" charset="0"/>
              </a:rPr>
              <a:t>RIENNALI</a:t>
            </a:r>
            <a:endParaRPr lang="it-IT" sz="2000" b="1" spc="-6"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13994" marR="5598">
              <a:lnSpc>
                <a:spcPts val="2094"/>
              </a:lnSpc>
              <a:spcBef>
                <a:spcPts val="661"/>
              </a:spcBef>
            </a:pPr>
            <a:r>
              <a:rPr lang="it-IT" b="1" spc="-6" dirty="0">
                <a:solidFill>
                  <a:srgbClr val="06436B"/>
                </a:solidFill>
                <a:latin typeface="Arial"/>
                <a:cs typeface="Arial"/>
              </a:rPr>
              <a:t>TECNICO </a:t>
            </a:r>
            <a:r>
              <a:rPr lang="it-IT" b="1" dirty="0">
                <a:solidFill>
                  <a:srgbClr val="06436B"/>
                </a:solidFill>
                <a:latin typeface="Arial"/>
                <a:cs typeface="Arial"/>
              </a:rPr>
              <a:t>DEI </a:t>
            </a:r>
            <a:r>
              <a:rPr lang="it-IT" b="1" spc="-11" dirty="0">
                <a:solidFill>
                  <a:srgbClr val="06436B"/>
                </a:solidFill>
                <a:latin typeface="Arial"/>
                <a:cs typeface="Arial"/>
              </a:rPr>
              <a:t>SERVIZI </a:t>
            </a:r>
            <a:r>
              <a:rPr lang="it-IT" b="1" dirty="0">
                <a:solidFill>
                  <a:srgbClr val="06436B"/>
                </a:solidFill>
                <a:latin typeface="Arial"/>
                <a:cs typeface="Arial"/>
              </a:rPr>
              <a:t>DI </a:t>
            </a:r>
            <a:r>
              <a:rPr lang="it-IT" b="1" spc="-6" dirty="0">
                <a:solidFill>
                  <a:srgbClr val="06436B"/>
                </a:solidFill>
                <a:latin typeface="Arial"/>
                <a:cs typeface="Arial"/>
              </a:rPr>
              <a:t>PROMOZIONE </a:t>
            </a:r>
            <a:r>
              <a:rPr lang="it-IT" b="1" dirty="0">
                <a:solidFill>
                  <a:srgbClr val="06436B"/>
                </a:solidFill>
                <a:latin typeface="Arial"/>
                <a:cs typeface="Arial"/>
              </a:rPr>
              <a:t>E </a:t>
            </a:r>
            <a:r>
              <a:rPr lang="it-IT" b="1" spc="-474" dirty="0">
                <a:solidFill>
                  <a:srgbClr val="06436B"/>
                </a:solidFill>
                <a:latin typeface="Arial"/>
                <a:cs typeface="Arial"/>
              </a:rPr>
              <a:t> </a:t>
            </a:r>
            <a:r>
              <a:rPr lang="it-IT" b="1" spc="-6" dirty="0">
                <a:solidFill>
                  <a:srgbClr val="06436B"/>
                </a:solidFill>
                <a:latin typeface="Arial"/>
                <a:cs typeface="Arial"/>
              </a:rPr>
              <a:t>ACCOGLIENZA</a:t>
            </a:r>
            <a:endParaRPr lang="it-IT" dirty="0">
              <a:latin typeface="Arial"/>
              <a:cs typeface="Arial"/>
            </a:endParaRPr>
          </a:p>
          <a:p>
            <a:pPr marL="556267" indent="-249096">
              <a:spcBef>
                <a:spcPts val="573"/>
              </a:spcBef>
              <a:buAutoNum type="arabicPeriod"/>
              <a:tabLst>
                <a:tab pos="556965" algn="l"/>
              </a:tabLst>
            </a:pPr>
            <a:r>
              <a:rPr lang="it-IT" b="1" spc="-6" dirty="0">
                <a:solidFill>
                  <a:srgbClr val="06436B"/>
                </a:solidFill>
                <a:latin typeface="Arial"/>
                <a:cs typeface="Arial"/>
              </a:rPr>
              <a:t>Ricettività</a:t>
            </a:r>
            <a:r>
              <a:rPr lang="it-IT" b="1" spc="-17" dirty="0">
                <a:solidFill>
                  <a:srgbClr val="06436B"/>
                </a:solidFill>
                <a:latin typeface="Arial"/>
                <a:cs typeface="Arial"/>
              </a:rPr>
              <a:t> </a:t>
            </a:r>
            <a:r>
              <a:rPr lang="it-IT" b="1" spc="-6" dirty="0">
                <a:solidFill>
                  <a:srgbClr val="06436B"/>
                </a:solidFill>
                <a:latin typeface="Arial"/>
                <a:cs typeface="Arial"/>
              </a:rPr>
              <a:t>turistica</a:t>
            </a:r>
            <a:endParaRPr lang="it-IT" dirty="0">
              <a:latin typeface="Arial"/>
              <a:cs typeface="Arial"/>
            </a:endParaRPr>
          </a:p>
          <a:p>
            <a:pPr marL="547870" indent="-240699">
              <a:spcBef>
                <a:spcPts val="749"/>
              </a:spcBef>
              <a:buAutoNum type="arabicPeriod"/>
              <a:tabLst>
                <a:tab pos="548570" algn="l"/>
              </a:tabLst>
            </a:pPr>
            <a:r>
              <a:rPr lang="it-IT" b="1" spc="-6" dirty="0">
                <a:solidFill>
                  <a:srgbClr val="06436B"/>
                </a:solidFill>
                <a:latin typeface="Arial"/>
                <a:cs typeface="Arial"/>
              </a:rPr>
              <a:t>Agenzie</a:t>
            </a:r>
            <a:r>
              <a:rPr lang="it-IT" b="1" spc="-28" dirty="0">
                <a:solidFill>
                  <a:srgbClr val="06436B"/>
                </a:solidFill>
                <a:latin typeface="Arial"/>
                <a:cs typeface="Arial"/>
              </a:rPr>
              <a:t> </a:t>
            </a:r>
            <a:r>
              <a:rPr lang="it-IT" b="1" spc="-6" dirty="0">
                <a:solidFill>
                  <a:srgbClr val="06436B"/>
                </a:solidFill>
                <a:latin typeface="Arial"/>
                <a:cs typeface="Arial"/>
              </a:rPr>
              <a:t>turistiche</a:t>
            </a:r>
            <a:endParaRPr lang="it-IT" dirty="0">
              <a:latin typeface="Arial"/>
              <a:cs typeface="Arial"/>
            </a:endParaRPr>
          </a:p>
          <a:p>
            <a:pPr marL="556267" indent="-249096">
              <a:spcBef>
                <a:spcPts val="639"/>
              </a:spcBef>
              <a:buAutoNum type="arabicPeriod"/>
              <a:tabLst>
                <a:tab pos="556965" algn="l"/>
              </a:tabLst>
            </a:pPr>
            <a:r>
              <a:rPr lang="it-IT" b="1" spc="-6" dirty="0">
                <a:solidFill>
                  <a:srgbClr val="06436B"/>
                </a:solidFill>
                <a:latin typeface="Arial"/>
                <a:cs typeface="Arial"/>
              </a:rPr>
              <a:t>Convegnistica </a:t>
            </a:r>
            <a:r>
              <a:rPr lang="it-IT" b="1" dirty="0">
                <a:solidFill>
                  <a:srgbClr val="06436B"/>
                </a:solidFill>
                <a:latin typeface="Arial"/>
                <a:cs typeface="Arial"/>
              </a:rPr>
              <a:t>ed</a:t>
            </a:r>
            <a:r>
              <a:rPr lang="it-IT" b="1" spc="-11" dirty="0">
                <a:solidFill>
                  <a:srgbClr val="06436B"/>
                </a:solidFill>
                <a:latin typeface="Arial"/>
                <a:cs typeface="Arial"/>
              </a:rPr>
              <a:t> </a:t>
            </a:r>
            <a:r>
              <a:rPr lang="it-IT" b="1" spc="-6" dirty="0">
                <a:solidFill>
                  <a:srgbClr val="06436B"/>
                </a:solidFill>
                <a:latin typeface="Arial"/>
                <a:cs typeface="Arial"/>
              </a:rPr>
              <a:t>eventi</a:t>
            </a:r>
            <a:r>
              <a:rPr lang="it-IT" b="1" spc="-11" dirty="0">
                <a:solidFill>
                  <a:srgbClr val="06436B"/>
                </a:solidFill>
                <a:latin typeface="Arial"/>
                <a:cs typeface="Arial"/>
              </a:rPr>
              <a:t> </a:t>
            </a:r>
            <a:r>
              <a:rPr lang="it-IT" b="1" spc="-6" dirty="0">
                <a:solidFill>
                  <a:srgbClr val="06436B"/>
                </a:solidFill>
                <a:latin typeface="Arial"/>
                <a:cs typeface="Arial"/>
              </a:rPr>
              <a:t>culturali</a:t>
            </a:r>
            <a:endParaRPr lang="it-IT" dirty="0">
              <a:latin typeface="Arial"/>
              <a:cs typeface="Arial"/>
            </a:endParaRPr>
          </a:p>
          <a:p>
            <a:pPr marL="13294">
              <a:spcBef>
                <a:spcPts val="639"/>
              </a:spcBef>
              <a:tabLst>
                <a:tab pos="263090" algn="l"/>
              </a:tabLst>
            </a:pPr>
            <a:r>
              <a:rPr lang="it-IT" b="1" spc="-6" dirty="0">
                <a:solidFill>
                  <a:srgbClr val="06436B"/>
                </a:solidFill>
                <a:latin typeface="Arial"/>
                <a:cs typeface="Arial"/>
              </a:rPr>
              <a:t>TECNICO</a:t>
            </a:r>
            <a:r>
              <a:rPr lang="it-IT" b="1" spc="-28" dirty="0">
                <a:solidFill>
                  <a:srgbClr val="06436B"/>
                </a:solidFill>
                <a:latin typeface="Arial"/>
                <a:cs typeface="Arial"/>
              </a:rPr>
              <a:t> </a:t>
            </a:r>
            <a:r>
              <a:rPr lang="it-IT" b="1" dirty="0">
                <a:solidFill>
                  <a:srgbClr val="06436B"/>
                </a:solidFill>
                <a:latin typeface="Arial"/>
                <a:cs typeface="Arial"/>
              </a:rPr>
              <a:t>DI</a:t>
            </a:r>
            <a:r>
              <a:rPr lang="it-IT" b="1" spc="-22" dirty="0">
                <a:solidFill>
                  <a:srgbClr val="06436B"/>
                </a:solidFill>
                <a:latin typeface="Arial"/>
                <a:cs typeface="Arial"/>
              </a:rPr>
              <a:t> </a:t>
            </a:r>
            <a:r>
              <a:rPr lang="it-IT" b="1" spc="-6" dirty="0">
                <a:solidFill>
                  <a:srgbClr val="06436B"/>
                </a:solidFill>
                <a:latin typeface="Arial"/>
                <a:cs typeface="Arial"/>
              </a:rPr>
              <a:t>CUCINA</a:t>
            </a:r>
            <a:endParaRPr lang="it-IT" dirty="0">
              <a:latin typeface="Arial"/>
              <a:cs typeface="Arial"/>
            </a:endParaRPr>
          </a:p>
          <a:p>
            <a:pPr marL="13294">
              <a:spcBef>
                <a:spcPts val="639"/>
              </a:spcBef>
              <a:tabLst>
                <a:tab pos="263090" algn="l"/>
              </a:tabLst>
            </a:pPr>
            <a:r>
              <a:rPr lang="it-IT" b="1" spc="-6" dirty="0">
                <a:solidFill>
                  <a:srgbClr val="06436B"/>
                </a:solidFill>
                <a:latin typeface="Arial"/>
                <a:cs typeface="Arial"/>
              </a:rPr>
              <a:t>TECNICO</a:t>
            </a:r>
            <a:r>
              <a:rPr lang="it-IT" b="1" spc="-11" dirty="0">
                <a:solidFill>
                  <a:srgbClr val="06436B"/>
                </a:solidFill>
                <a:latin typeface="Arial"/>
                <a:cs typeface="Arial"/>
              </a:rPr>
              <a:t> </a:t>
            </a:r>
            <a:r>
              <a:rPr lang="it-IT" b="1" dirty="0">
                <a:solidFill>
                  <a:srgbClr val="06436B"/>
                </a:solidFill>
                <a:latin typeface="Arial"/>
                <a:cs typeface="Arial"/>
              </a:rPr>
              <a:t>DEI</a:t>
            </a:r>
            <a:r>
              <a:rPr lang="it-IT" b="1" spc="-11" dirty="0">
                <a:solidFill>
                  <a:srgbClr val="06436B"/>
                </a:solidFill>
                <a:latin typeface="Arial"/>
                <a:cs typeface="Arial"/>
              </a:rPr>
              <a:t> SERVIZI </a:t>
            </a:r>
            <a:r>
              <a:rPr lang="it-IT" b="1" dirty="0">
                <a:solidFill>
                  <a:srgbClr val="06436B"/>
                </a:solidFill>
                <a:latin typeface="Arial"/>
                <a:cs typeface="Arial"/>
              </a:rPr>
              <a:t>DI</a:t>
            </a:r>
            <a:r>
              <a:rPr lang="it-IT" b="1" spc="-11" dirty="0">
                <a:solidFill>
                  <a:srgbClr val="06436B"/>
                </a:solidFill>
                <a:latin typeface="Arial"/>
                <a:cs typeface="Arial"/>
              </a:rPr>
              <a:t> </a:t>
            </a:r>
            <a:r>
              <a:rPr lang="it-IT" b="1" spc="-6" dirty="0">
                <a:solidFill>
                  <a:srgbClr val="06436B"/>
                </a:solidFill>
                <a:latin typeface="Arial"/>
                <a:cs typeface="Arial"/>
              </a:rPr>
              <a:t>SALA</a:t>
            </a:r>
            <a:r>
              <a:rPr lang="it-IT" b="1" spc="-72" dirty="0">
                <a:solidFill>
                  <a:srgbClr val="06436B"/>
                </a:solidFill>
                <a:latin typeface="Arial"/>
                <a:cs typeface="Arial"/>
              </a:rPr>
              <a:t> </a:t>
            </a:r>
            <a:r>
              <a:rPr lang="it-IT" b="1" dirty="0">
                <a:solidFill>
                  <a:srgbClr val="06436B"/>
                </a:solidFill>
                <a:latin typeface="Arial"/>
                <a:cs typeface="Arial"/>
              </a:rPr>
              <a:t>-</a:t>
            </a:r>
            <a:r>
              <a:rPr lang="it-IT" b="1" spc="-6" dirty="0">
                <a:solidFill>
                  <a:srgbClr val="06436B"/>
                </a:solidFill>
                <a:latin typeface="Arial"/>
                <a:cs typeface="Arial"/>
              </a:rPr>
              <a:t> </a:t>
            </a:r>
            <a:r>
              <a:rPr lang="it-IT" b="1" dirty="0">
                <a:solidFill>
                  <a:srgbClr val="06436B"/>
                </a:solidFill>
                <a:latin typeface="Arial"/>
                <a:cs typeface="Arial"/>
              </a:rPr>
              <a:t>BAR</a:t>
            </a:r>
            <a:endParaRPr lang="it-IT" dirty="0">
              <a:latin typeface="Arial"/>
              <a:cs typeface="Arial"/>
            </a:endParaRPr>
          </a:p>
          <a:p>
            <a:pPr marL="13994" marR="1195798">
              <a:lnSpc>
                <a:spcPts val="2094"/>
              </a:lnSpc>
              <a:spcBef>
                <a:spcPts val="727"/>
              </a:spcBef>
            </a:pPr>
            <a:r>
              <a:rPr lang="it-IT" b="1" spc="-6" dirty="0">
                <a:solidFill>
                  <a:srgbClr val="06436B"/>
                </a:solidFill>
                <a:latin typeface="Arial"/>
                <a:cs typeface="Arial"/>
              </a:rPr>
              <a:t>TECNICO DELLE PRODUZIONI </a:t>
            </a:r>
            <a:r>
              <a:rPr lang="it-IT" b="1" spc="-474" dirty="0">
                <a:solidFill>
                  <a:srgbClr val="06436B"/>
                </a:solidFill>
                <a:latin typeface="Arial"/>
                <a:cs typeface="Arial"/>
              </a:rPr>
              <a:t> </a:t>
            </a:r>
            <a:r>
              <a:rPr lang="it-IT" b="1" spc="-17" dirty="0">
                <a:solidFill>
                  <a:srgbClr val="06436B"/>
                </a:solidFill>
                <a:latin typeface="Arial"/>
                <a:cs typeface="Arial"/>
              </a:rPr>
              <a:t>ALIMENTARI</a:t>
            </a:r>
            <a:endParaRPr lang="it-IT" dirty="0">
              <a:latin typeface="Arial"/>
              <a:cs typeface="Arial"/>
            </a:endParaRPr>
          </a:p>
          <a:p>
            <a:pPr marL="1021571">
              <a:spcBef>
                <a:spcPts val="683"/>
              </a:spcBef>
            </a:pPr>
            <a:r>
              <a:rPr lang="it-IT" dirty="0">
                <a:solidFill>
                  <a:srgbClr val="06436B"/>
                </a:solidFill>
                <a:latin typeface="Arial MT"/>
                <a:cs typeface="Arial MT"/>
              </a:rPr>
              <a:t>6</a:t>
            </a:r>
            <a:r>
              <a:rPr lang="it-IT" spc="-22" dirty="0">
                <a:solidFill>
                  <a:srgbClr val="06436B"/>
                </a:solidFill>
                <a:latin typeface="Arial MT"/>
                <a:cs typeface="Arial MT"/>
              </a:rPr>
              <a:t> </a:t>
            </a:r>
            <a:r>
              <a:rPr lang="it-IT" spc="-6" dirty="0">
                <a:solidFill>
                  <a:srgbClr val="06436B"/>
                </a:solidFill>
                <a:latin typeface="Arial MT"/>
                <a:cs typeface="Arial MT"/>
              </a:rPr>
              <a:t>INDIRIZZI</a:t>
            </a:r>
            <a:r>
              <a:rPr lang="it-IT" spc="-22" dirty="0">
                <a:solidFill>
                  <a:srgbClr val="06436B"/>
                </a:solidFill>
                <a:latin typeface="Arial MT"/>
                <a:cs typeface="Arial MT"/>
              </a:rPr>
              <a:t> </a:t>
            </a:r>
            <a:r>
              <a:rPr lang="it-IT" spc="-6" dirty="0">
                <a:solidFill>
                  <a:srgbClr val="06436B"/>
                </a:solidFill>
                <a:latin typeface="Arial MT"/>
                <a:cs typeface="Arial MT"/>
              </a:rPr>
              <a:t>tra</a:t>
            </a:r>
            <a:r>
              <a:rPr lang="it-IT" spc="-17" dirty="0">
                <a:solidFill>
                  <a:srgbClr val="06436B"/>
                </a:solidFill>
                <a:latin typeface="Arial MT"/>
                <a:cs typeface="Arial MT"/>
              </a:rPr>
              <a:t> </a:t>
            </a:r>
            <a:r>
              <a:rPr lang="it-IT" dirty="0">
                <a:solidFill>
                  <a:srgbClr val="06436B"/>
                </a:solidFill>
                <a:latin typeface="Arial MT"/>
                <a:cs typeface="Arial MT"/>
              </a:rPr>
              <a:t>cui:</a:t>
            </a:r>
            <a:endParaRPr lang="it-IT" dirty="0">
              <a:latin typeface="Arial MT"/>
              <a:cs typeface="Arial MT"/>
            </a:endParaRPr>
          </a:p>
          <a:p>
            <a:pPr marL="360349" marR="158134" indent="-360349">
              <a:lnSpc>
                <a:spcPts val="2094"/>
              </a:lnSpc>
              <a:spcBef>
                <a:spcPts val="727"/>
              </a:spcBef>
              <a:buAutoNum type="arabicPeriod" startAt="6"/>
              <a:tabLst>
                <a:tab pos="360349" algn="l"/>
                <a:tab pos="361049" algn="l"/>
              </a:tabLst>
            </a:pPr>
            <a:r>
              <a:rPr lang="it-IT" b="1" spc="-6" dirty="0">
                <a:solidFill>
                  <a:srgbClr val="06436B"/>
                </a:solidFill>
                <a:latin typeface="Arial"/>
                <a:cs typeface="Arial"/>
              </a:rPr>
              <a:t>Lavorazione </a:t>
            </a:r>
            <a:r>
              <a:rPr lang="it-IT" b="1" dirty="0">
                <a:solidFill>
                  <a:srgbClr val="06436B"/>
                </a:solidFill>
                <a:latin typeface="Arial"/>
                <a:cs typeface="Arial"/>
              </a:rPr>
              <a:t>e</a:t>
            </a:r>
            <a:r>
              <a:rPr lang="it-IT" b="1" spc="-6" dirty="0">
                <a:solidFill>
                  <a:srgbClr val="06436B"/>
                </a:solidFill>
                <a:latin typeface="Arial"/>
                <a:cs typeface="Arial"/>
              </a:rPr>
              <a:t> produzione</a:t>
            </a:r>
            <a:r>
              <a:rPr lang="it-IT" b="1" dirty="0">
                <a:solidFill>
                  <a:srgbClr val="06436B"/>
                </a:solidFill>
                <a:latin typeface="Arial"/>
                <a:cs typeface="Arial"/>
              </a:rPr>
              <a:t> </a:t>
            </a:r>
            <a:r>
              <a:rPr lang="it-IT" b="1" spc="-6" dirty="0">
                <a:solidFill>
                  <a:srgbClr val="06436B"/>
                </a:solidFill>
                <a:latin typeface="Arial"/>
                <a:cs typeface="Arial"/>
              </a:rPr>
              <a:t>di </a:t>
            </a:r>
            <a:r>
              <a:rPr lang="it-IT" b="1" dirty="0">
                <a:solidFill>
                  <a:srgbClr val="06436B"/>
                </a:solidFill>
                <a:latin typeface="Arial"/>
                <a:cs typeface="Arial"/>
              </a:rPr>
              <a:t> </a:t>
            </a:r>
            <a:r>
              <a:rPr lang="it-IT" b="1" spc="-6" dirty="0">
                <a:solidFill>
                  <a:srgbClr val="06436B"/>
                </a:solidFill>
                <a:latin typeface="Arial"/>
                <a:cs typeface="Arial"/>
              </a:rPr>
              <a:t>pasticceria, pasta</a:t>
            </a:r>
            <a:r>
              <a:rPr lang="it-IT" b="1" dirty="0">
                <a:solidFill>
                  <a:srgbClr val="06436B"/>
                </a:solidFill>
                <a:latin typeface="Arial"/>
                <a:cs typeface="Arial"/>
              </a:rPr>
              <a:t> e </a:t>
            </a:r>
            <a:r>
              <a:rPr lang="it-IT" b="1" spc="-6" dirty="0">
                <a:solidFill>
                  <a:srgbClr val="06436B"/>
                </a:solidFill>
                <a:latin typeface="Arial"/>
                <a:cs typeface="Arial"/>
              </a:rPr>
              <a:t>prodotti da</a:t>
            </a:r>
            <a:r>
              <a:rPr lang="it-IT" b="1" dirty="0">
                <a:solidFill>
                  <a:srgbClr val="06436B"/>
                </a:solidFill>
                <a:latin typeface="Arial"/>
                <a:cs typeface="Arial"/>
              </a:rPr>
              <a:t> </a:t>
            </a:r>
            <a:r>
              <a:rPr lang="it-IT" b="1" spc="-6" dirty="0">
                <a:solidFill>
                  <a:srgbClr val="06436B"/>
                </a:solidFill>
                <a:latin typeface="Arial"/>
                <a:cs typeface="Arial"/>
              </a:rPr>
              <a:t>forno</a:t>
            </a:r>
            <a:endParaRPr lang="it-IT" dirty="0">
              <a:latin typeface="Arial"/>
              <a:cs typeface="Arial"/>
            </a:endParaRPr>
          </a:p>
          <a:p>
            <a:pPr marL="13994" marR="183323" algn="ctr">
              <a:lnSpc>
                <a:spcPts val="2094"/>
              </a:lnSpc>
            </a:pPr>
            <a:endParaRPr lang="it-IT" sz="2000" b="1" spc="-6"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marL="13994" marR="183323" algn="ctr">
              <a:lnSpc>
                <a:spcPts val="2094"/>
              </a:lnSpc>
            </a:pPr>
            <a:endParaRPr sz="20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CasellaDiTesto 1">
            <a:extLst>
              <a:ext uri="{FF2B5EF4-FFF2-40B4-BE49-F238E27FC236}">
                <a16:creationId xmlns:a16="http://schemas.microsoft.com/office/drawing/2014/main" id="{AD5BA094-3851-A035-9EAB-9FCADCDC0E28}"/>
              </a:ext>
            </a:extLst>
          </p:cNvPr>
          <p:cNvSpPr txBox="1"/>
          <p:nvPr/>
        </p:nvSpPr>
        <p:spPr>
          <a:xfrm rot="20354734">
            <a:off x="318657" y="527149"/>
            <a:ext cx="1981200" cy="400110"/>
          </a:xfrm>
          <a:prstGeom prst="rect">
            <a:avLst/>
          </a:prstGeom>
          <a:solidFill>
            <a:srgbClr val="FFFD78"/>
          </a:solidFill>
        </p:spPr>
        <p:txBody>
          <a:bodyPr wrap="square" rtlCol="0">
            <a:spAutoFit/>
          </a:bodyPr>
          <a:lstStyle/>
          <a:p>
            <a:pPr algn="ctr"/>
            <a:r>
              <a:rPr lang="it-IT" sz="2000" b="1" dirty="0">
                <a:solidFill>
                  <a:srgbClr val="0432FF"/>
                </a:solidFill>
              </a:rPr>
              <a:t>ESEMPIO</a:t>
            </a:r>
          </a:p>
        </p:txBody>
      </p:sp>
      <p:sp>
        <p:nvSpPr>
          <p:cNvPr id="3" name="CasellaDiTesto 2">
            <a:extLst>
              <a:ext uri="{FF2B5EF4-FFF2-40B4-BE49-F238E27FC236}">
                <a16:creationId xmlns:a16="http://schemas.microsoft.com/office/drawing/2014/main" id="{752FC6D1-7C71-DB26-E33A-17A83633CB8C}"/>
              </a:ext>
            </a:extLst>
          </p:cNvPr>
          <p:cNvSpPr txBox="1"/>
          <p:nvPr/>
        </p:nvSpPr>
        <p:spPr>
          <a:xfrm>
            <a:off x="322953" y="196850"/>
            <a:ext cx="10058400" cy="830997"/>
          </a:xfrm>
          <a:prstGeom prst="rect">
            <a:avLst/>
          </a:prstGeom>
          <a:noFill/>
        </p:spPr>
        <p:txBody>
          <a:bodyPr wrap="square" rtlCol="0">
            <a:spAutoFit/>
          </a:bodyPr>
          <a:lstStyle/>
          <a:p>
            <a:pPr algn="r"/>
            <a:r>
              <a:rPr lang="it-IT" sz="2400" b="1" cap="all" dirty="0">
                <a:solidFill>
                  <a:schemeClr val="tx2">
                    <a:lumMod val="75000"/>
                  </a:schemeClr>
                </a:solidFill>
              </a:rPr>
              <a:t>Raccordo Figure di riferimento </a:t>
            </a:r>
            <a:r>
              <a:rPr lang="it-IT" sz="2400" b="1" cap="all" dirty="0" err="1">
                <a:solidFill>
                  <a:schemeClr val="tx2">
                    <a:lumMod val="75000"/>
                  </a:schemeClr>
                </a:solidFill>
              </a:rPr>
              <a:t>IeFP</a:t>
            </a:r>
            <a:endParaRPr lang="it-IT" sz="2400" b="1" cap="all" dirty="0">
              <a:solidFill>
                <a:schemeClr val="tx2">
                  <a:lumMod val="75000"/>
                </a:schemeClr>
              </a:solidFill>
            </a:endParaRPr>
          </a:p>
          <a:p>
            <a:pPr algn="r"/>
            <a:r>
              <a:rPr lang="it-IT" sz="2400" b="1" cap="all" dirty="0">
                <a:solidFill>
                  <a:schemeClr val="tx2">
                    <a:lumMod val="75000"/>
                  </a:schemeClr>
                </a:solidFill>
              </a:rPr>
              <a:t>Indirizzo ENOGASTRONOMIA E </a:t>
            </a:r>
            <a:r>
              <a:rPr lang="it-IT" sz="2400" b="1" cap="all" dirty="0" err="1">
                <a:solidFill>
                  <a:schemeClr val="tx2">
                    <a:lumMod val="75000"/>
                  </a:schemeClr>
                </a:solidFill>
              </a:rPr>
              <a:t>OSPITALITà</a:t>
            </a:r>
            <a:r>
              <a:rPr lang="it-IT" sz="2400" b="1" cap="all" dirty="0">
                <a:solidFill>
                  <a:schemeClr val="tx2">
                    <a:lumMod val="75000"/>
                  </a:schemeClr>
                </a:solidFill>
              </a:rPr>
              <a:t> ALBERGHIERA</a:t>
            </a:r>
          </a:p>
        </p:txBody>
      </p:sp>
      <p:sp>
        <p:nvSpPr>
          <p:cNvPr id="5" name="object 15">
            <a:extLst>
              <a:ext uri="{FF2B5EF4-FFF2-40B4-BE49-F238E27FC236}">
                <a16:creationId xmlns:a16="http://schemas.microsoft.com/office/drawing/2014/main" id="{78F47635-4C1D-4DFD-AC19-6A6CE57C6A99}"/>
              </a:ext>
            </a:extLst>
          </p:cNvPr>
          <p:cNvSpPr txBox="1"/>
          <p:nvPr/>
        </p:nvSpPr>
        <p:spPr>
          <a:xfrm>
            <a:off x="494447" y="2635250"/>
            <a:ext cx="4852253" cy="4640330"/>
          </a:xfrm>
          <a:prstGeom prst="rect">
            <a:avLst/>
          </a:prstGeom>
          <a:solidFill>
            <a:srgbClr val="D1FDFD"/>
          </a:solidFill>
        </p:spPr>
        <p:txBody>
          <a:bodyPr vert="horz" wrap="square" lIns="0" tIns="50377" rIns="0" bIns="0" rtlCol="0">
            <a:spAutoFit/>
          </a:bodyPr>
          <a:lstStyle/>
          <a:p>
            <a:pPr marL="100058">
              <a:spcBef>
                <a:spcPts val="397"/>
              </a:spcBef>
            </a:pPr>
            <a:endParaRPr lang="it-IT" sz="1400" b="1" spc="-6" dirty="0">
              <a:solidFill>
                <a:srgbClr val="000099"/>
              </a:solidFill>
              <a:cs typeface="Arial"/>
            </a:endParaRPr>
          </a:p>
          <a:p>
            <a:pPr marL="100058">
              <a:spcBef>
                <a:spcPts val="397"/>
              </a:spcBef>
            </a:pPr>
            <a:endParaRPr lang="it-IT" sz="1400" b="1" spc="-6" dirty="0">
              <a:solidFill>
                <a:srgbClr val="000099"/>
              </a:solidFill>
              <a:cs typeface="Arial"/>
            </a:endParaRPr>
          </a:p>
          <a:p>
            <a:pPr marL="100058">
              <a:spcBef>
                <a:spcPts val="397"/>
              </a:spcBef>
            </a:pPr>
            <a:endParaRPr lang="it-IT" sz="1400" b="1" spc="-6" dirty="0">
              <a:solidFill>
                <a:srgbClr val="000099"/>
              </a:solidFill>
              <a:cs typeface="Arial"/>
            </a:endParaRPr>
          </a:p>
          <a:p>
            <a:pPr marL="100058">
              <a:spcBef>
                <a:spcPts val="397"/>
              </a:spcBef>
            </a:pPr>
            <a:endParaRPr lang="it-IT" sz="1400" b="1" spc="-6" dirty="0">
              <a:solidFill>
                <a:srgbClr val="000099"/>
              </a:solidFill>
              <a:cs typeface="Arial"/>
            </a:endParaRPr>
          </a:p>
          <a:p>
            <a:pPr marL="100058">
              <a:spcBef>
                <a:spcPts val="397"/>
              </a:spcBef>
            </a:pPr>
            <a:endParaRPr lang="it-IT" sz="1400" b="1" spc="-6" dirty="0">
              <a:solidFill>
                <a:srgbClr val="000099"/>
              </a:solidFill>
              <a:cs typeface="Arial"/>
            </a:endParaRPr>
          </a:p>
          <a:p>
            <a:pPr marL="100058">
              <a:spcBef>
                <a:spcPts val="397"/>
              </a:spcBef>
            </a:pPr>
            <a:endParaRPr lang="it-IT" sz="1400" b="1" spc="-6" dirty="0">
              <a:solidFill>
                <a:srgbClr val="000099"/>
              </a:solidFill>
              <a:cs typeface="Arial"/>
            </a:endParaRPr>
          </a:p>
          <a:p>
            <a:pPr marL="100058">
              <a:spcBef>
                <a:spcPts val="397"/>
              </a:spcBef>
            </a:pPr>
            <a:endParaRPr lang="it-IT" sz="1400" b="1" spc="-6" dirty="0">
              <a:solidFill>
                <a:srgbClr val="000099"/>
              </a:solidFill>
              <a:cs typeface="Arial"/>
            </a:endParaRPr>
          </a:p>
          <a:p>
            <a:pPr marL="100058">
              <a:spcBef>
                <a:spcPts val="397"/>
              </a:spcBef>
            </a:pPr>
            <a:endParaRPr lang="it-IT" sz="1400" b="1" spc="-6" dirty="0">
              <a:solidFill>
                <a:srgbClr val="000099"/>
              </a:solidFill>
              <a:cs typeface="Arial"/>
            </a:endParaRPr>
          </a:p>
          <a:p>
            <a:pPr marL="100058">
              <a:spcBef>
                <a:spcPts val="397"/>
              </a:spcBef>
            </a:pPr>
            <a:r>
              <a:rPr sz="1400" b="1" spc="-6" dirty="0" err="1">
                <a:solidFill>
                  <a:srgbClr val="000099"/>
                </a:solidFill>
                <a:cs typeface="Arial"/>
              </a:rPr>
              <a:t>Referenziazione</a:t>
            </a:r>
            <a:r>
              <a:rPr sz="1400" b="1" spc="-11" dirty="0">
                <a:solidFill>
                  <a:srgbClr val="000099"/>
                </a:solidFill>
                <a:cs typeface="Arial"/>
              </a:rPr>
              <a:t> </a:t>
            </a:r>
            <a:r>
              <a:rPr sz="1400" b="1" spc="-6" dirty="0" err="1">
                <a:solidFill>
                  <a:srgbClr val="000099"/>
                </a:solidFill>
                <a:cs typeface="Arial"/>
              </a:rPr>
              <a:t>codici</a:t>
            </a:r>
            <a:r>
              <a:rPr sz="1400" b="1" spc="-77" dirty="0">
                <a:solidFill>
                  <a:srgbClr val="000099"/>
                </a:solidFill>
                <a:cs typeface="Arial"/>
              </a:rPr>
              <a:t> </a:t>
            </a:r>
            <a:r>
              <a:rPr sz="1400" b="1" spc="-28" dirty="0">
                <a:solidFill>
                  <a:srgbClr val="000099"/>
                </a:solidFill>
                <a:cs typeface="Arial"/>
              </a:rPr>
              <a:t>ATECO</a:t>
            </a:r>
            <a:endParaRPr sz="1400" dirty="0">
              <a:cs typeface="Arial"/>
            </a:endParaRPr>
          </a:p>
          <a:p>
            <a:pPr marL="100058" marR="645829" indent="53877">
              <a:lnSpc>
                <a:spcPct val="101200"/>
              </a:lnSpc>
            </a:pPr>
            <a:r>
              <a:rPr sz="1400" dirty="0">
                <a:cs typeface="Arial MT"/>
              </a:rPr>
              <a:t>I</a:t>
            </a:r>
            <a:r>
              <a:rPr sz="1400" spc="-17" dirty="0">
                <a:cs typeface="Arial MT"/>
              </a:rPr>
              <a:t> </a:t>
            </a:r>
            <a:r>
              <a:rPr sz="1400" dirty="0">
                <a:cs typeface="Arial MT"/>
              </a:rPr>
              <a:t>–</a:t>
            </a:r>
            <a:r>
              <a:rPr sz="1400" spc="-94" dirty="0">
                <a:cs typeface="Arial MT"/>
              </a:rPr>
              <a:t> </a:t>
            </a:r>
            <a:r>
              <a:rPr sz="1400" spc="-22" dirty="0">
                <a:cs typeface="Arial MT"/>
              </a:rPr>
              <a:t>ATTIVITÀ</a:t>
            </a:r>
            <a:r>
              <a:rPr sz="1400" spc="-11" dirty="0">
                <a:cs typeface="Arial MT"/>
              </a:rPr>
              <a:t> </a:t>
            </a:r>
            <a:r>
              <a:rPr sz="1400" dirty="0">
                <a:cs typeface="Arial MT"/>
              </a:rPr>
              <a:t>DEI</a:t>
            </a:r>
            <a:r>
              <a:rPr sz="1400" spc="-17" dirty="0">
                <a:cs typeface="Arial MT"/>
              </a:rPr>
              <a:t> </a:t>
            </a:r>
            <a:r>
              <a:rPr sz="1400" spc="-6" dirty="0">
                <a:cs typeface="Arial MT"/>
              </a:rPr>
              <a:t>SERVIZI</a:t>
            </a:r>
            <a:r>
              <a:rPr sz="1400" spc="-11" dirty="0">
                <a:cs typeface="Arial MT"/>
              </a:rPr>
              <a:t> </a:t>
            </a:r>
            <a:r>
              <a:rPr sz="1400" dirty="0">
                <a:cs typeface="Arial MT"/>
              </a:rPr>
              <a:t>DI</a:t>
            </a:r>
            <a:r>
              <a:rPr sz="1400" spc="-99" dirty="0">
                <a:cs typeface="Arial MT"/>
              </a:rPr>
              <a:t> </a:t>
            </a:r>
            <a:r>
              <a:rPr sz="1400" dirty="0">
                <a:cs typeface="Arial MT"/>
              </a:rPr>
              <a:t>ALLOGGIO</a:t>
            </a:r>
            <a:r>
              <a:rPr sz="1400" spc="-11" dirty="0">
                <a:cs typeface="Arial MT"/>
              </a:rPr>
              <a:t> </a:t>
            </a:r>
            <a:r>
              <a:rPr sz="1400" dirty="0">
                <a:cs typeface="Arial MT"/>
              </a:rPr>
              <a:t>E</a:t>
            </a:r>
            <a:r>
              <a:rPr sz="1400" spc="-11" dirty="0">
                <a:cs typeface="Arial MT"/>
              </a:rPr>
              <a:t> </a:t>
            </a:r>
            <a:r>
              <a:rPr sz="1400" dirty="0">
                <a:cs typeface="Arial MT"/>
              </a:rPr>
              <a:t>DI </a:t>
            </a:r>
            <a:r>
              <a:rPr sz="1400" spc="-413" dirty="0">
                <a:cs typeface="Arial MT"/>
              </a:rPr>
              <a:t> </a:t>
            </a:r>
            <a:r>
              <a:rPr sz="1400" spc="-6" dirty="0">
                <a:cs typeface="Arial MT"/>
              </a:rPr>
              <a:t>RISTORAZIONE</a:t>
            </a:r>
            <a:endParaRPr sz="1400" dirty="0">
              <a:cs typeface="Arial MT"/>
            </a:endParaRPr>
          </a:p>
          <a:p>
            <a:pPr marL="394634">
              <a:spcBef>
                <a:spcPts val="22"/>
              </a:spcBef>
            </a:pPr>
            <a:r>
              <a:rPr sz="1400" dirty="0">
                <a:cs typeface="Arial MT"/>
              </a:rPr>
              <a:t>I</a:t>
            </a:r>
            <a:r>
              <a:rPr sz="1400" spc="-6" dirty="0">
                <a:cs typeface="Arial MT"/>
              </a:rPr>
              <a:t> </a:t>
            </a:r>
            <a:r>
              <a:rPr sz="1400" dirty="0">
                <a:cs typeface="Arial MT"/>
              </a:rPr>
              <a:t>– 55</a:t>
            </a:r>
            <a:r>
              <a:rPr sz="1400" spc="-88" dirty="0">
                <a:cs typeface="Arial MT"/>
              </a:rPr>
              <a:t> </a:t>
            </a:r>
            <a:r>
              <a:rPr sz="1400" dirty="0">
                <a:cs typeface="Arial MT"/>
              </a:rPr>
              <a:t>ALLOGGIO</a:t>
            </a:r>
          </a:p>
          <a:p>
            <a:pPr marL="394634">
              <a:spcBef>
                <a:spcPts val="22"/>
              </a:spcBef>
            </a:pPr>
            <a:r>
              <a:rPr sz="1400" dirty="0">
                <a:cs typeface="Arial MT"/>
              </a:rPr>
              <a:t>I</a:t>
            </a:r>
            <a:r>
              <a:rPr sz="1400" spc="-11" dirty="0">
                <a:cs typeface="Arial MT"/>
              </a:rPr>
              <a:t> </a:t>
            </a:r>
            <a:r>
              <a:rPr sz="1400" dirty="0">
                <a:cs typeface="Arial MT"/>
              </a:rPr>
              <a:t>-</a:t>
            </a:r>
            <a:r>
              <a:rPr sz="1400" spc="-11" dirty="0">
                <a:cs typeface="Arial MT"/>
              </a:rPr>
              <a:t> </a:t>
            </a:r>
            <a:r>
              <a:rPr sz="1400" dirty="0">
                <a:cs typeface="Arial MT"/>
              </a:rPr>
              <a:t>56</a:t>
            </a:r>
            <a:r>
              <a:rPr sz="1400" spc="-94" dirty="0">
                <a:cs typeface="Arial MT"/>
              </a:rPr>
              <a:t> </a:t>
            </a:r>
            <a:r>
              <a:rPr sz="1400" spc="-22" dirty="0">
                <a:cs typeface="Arial MT"/>
              </a:rPr>
              <a:t>ATTIVITÀ</a:t>
            </a:r>
            <a:r>
              <a:rPr sz="1400" spc="-6" dirty="0">
                <a:cs typeface="Arial MT"/>
              </a:rPr>
              <a:t> </a:t>
            </a:r>
            <a:r>
              <a:rPr sz="1400" dirty="0">
                <a:cs typeface="Arial MT"/>
              </a:rPr>
              <a:t>DEI</a:t>
            </a:r>
            <a:r>
              <a:rPr sz="1400" spc="-11" dirty="0">
                <a:cs typeface="Arial MT"/>
              </a:rPr>
              <a:t> </a:t>
            </a:r>
            <a:r>
              <a:rPr sz="1400" spc="-6" dirty="0">
                <a:cs typeface="Arial MT"/>
              </a:rPr>
              <a:t>SERVIZI</a:t>
            </a:r>
            <a:r>
              <a:rPr sz="1400" spc="-11" dirty="0">
                <a:cs typeface="Arial MT"/>
              </a:rPr>
              <a:t> </a:t>
            </a:r>
            <a:r>
              <a:rPr sz="1400" dirty="0">
                <a:cs typeface="Arial MT"/>
              </a:rPr>
              <a:t>DI</a:t>
            </a:r>
            <a:r>
              <a:rPr sz="1400" spc="-11" dirty="0">
                <a:cs typeface="Arial MT"/>
              </a:rPr>
              <a:t> </a:t>
            </a:r>
            <a:r>
              <a:rPr sz="1400" spc="-6" dirty="0">
                <a:cs typeface="Arial MT"/>
              </a:rPr>
              <a:t>RISTORAZIONE</a:t>
            </a:r>
            <a:endParaRPr sz="1400" dirty="0">
              <a:cs typeface="Arial MT"/>
            </a:endParaRPr>
          </a:p>
          <a:p>
            <a:pPr marL="154635"/>
            <a:r>
              <a:rPr sz="1400" dirty="0">
                <a:cs typeface="Arial MT"/>
              </a:rPr>
              <a:t>C</a:t>
            </a:r>
            <a:r>
              <a:rPr sz="1400" spc="-6" dirty="0">
                <a:cs typeface="Arial MT"/>
              </a:rPr>
              <a:t> </a:t>
            </a:r>
            <a:r>
              <a:rPr sz="1400" dirty="0">
                <a:cs typeface="Arial MT"/>
              </a:rPr>
              <a:t>-</a:t>
            </a:r>
            <a:r>
              <a:rPr sz="1400" spc="-11" dirty="0">
                <a:cs typeface="Arial MT"/>
              </a:rPr>
              <a:t> </a:t>
            </a:r>
            <a:r>
              <a:rPr sz="1400" dirty="0">
                <a:cs typeface="Arial MT"/>
              </a:rPr>
              <a:t>10 </a:t>
            </a:r>
            <a:r>
              <a:rPr sz="1400" spc="-6" dirty="0">
                <a:cs typeface="Arial MT"/>
              </a:rPr>
              <a:t>INDUSTRIE</a:t>
            </a:r>
            <a:r>
              <a:rPr sz="1400" spc="-94" dirty="0">
                <a:cs typeface="Arial MT"/>
              </a:rPr>
              <a:t> </a:t>
            </a:r>
            <a:r>
              <a:rPr sz="1400" spc="-17" dirty="0">
                <a:cs typeface="Arial MT"/>
              </a:rPr>
              <a:t>ALIMENTARI</a:t>
            </a:r>
            <a:endParaRPr sz="1400" dirty="0">
              <a:cs typeface="Arial MT"/>
            </a:endParaRPr>
          </a:p>
          <a:p>
            <a:pPr marL="100058" marR="297375">
              <a:lnSpc>
                <a:spcPct val="101200"/>
              </a:lnSpc>
            </a:pPr>
            <a:r>
              <a:rPr sz="1400" dirty="0">
                <a:cs typeface="Arial MT"/>
              </a:rPr>
              <a:t>N</a:t>
            </a:r>
            <a:r>
              <a:rPr sz="1400" spc="-11" dirty="0">
                <a:cs typeface="Arial MT"/>
              </a:rPr>
              <a:t> </a:t>
            </a:r>
            <a:r>
              <a:rPr sz="1400" dirty="0">
                <a:cs typeface="Arial MT"/>
              </a:rPr>
              <a:t>-</a:t>
            </a:r>
            <a:r>
              <a:rPr sz="1400" spc="-11" dirty="0">
                <a:cs typeface="Arial MT"/>
              </a:rPr>
              <a:t> </a:t>
            </a:r>
            <a:r>
              <a:rPr sz="1400" dirty="0">
                <a:cs typeface="Arial MT"/>
              </a:rPr>
              <a:t>79</a:t>
            </a:r>
            <a:r>
              <a:rPr sz="1400" spc="-88" dirty="0">
                <a:cs typeface="Arial MT"/>
              </a:rPr>
              <a:t> </a:t>
            </a:r>
            <a:r>
              <a:rPr sz="1400" spc="-22" dirty="0">
                <a:cs typeface="Arial MT"/>
              </a:rPr>
              <a:t>ATTIVITÀ</a:t>
            </a:r>
            <a:r>
              <a:rPr sz="1400" spc="-6" dirty="0">
                <a:cs typeface="Arial MT"/>
              </a:rPr>
              <a:t> </a:t>
            </a:r>
            <a:r>
              <a:rPr sz="1400" dirty="0">
                <a:cs typeface="Arial MT"/>
              </a:rPr>
              <a:t>DEI</a:t>
            </a:r>
            <a:r>
              <a:rPr sz="1400" spc="-11" dirty="0">
                <a:cs typeface="Arial MT"/>
              </a:rPr>
              <a:t> </a:t>
            </a:r>
            <a:r>
              <a:rPr sz="1400" spc="-6" dirty="0">
                <a:cs typeface="Arial MT"/>
              </a:rPr>
              <a:t>SERVIZI</a:t>
            </a:r>
            <a:r>
              <a:rPr sz="1400" spc="-11" dirty="0">
                <a:cs typeface="Arial MT"/>
              </a:rPr>
              <a:t> </a:t>
            </a:r>
            <a:r>
              <a:rPr sz="1400" dirty="0">
                <a:cs typeface="Arial MT"/>
              </a:rPr>
              <a:t>DELLE</a:t>
            </a:r>
            <a:r>
              <a:rPr sz="1400" spc="-94" dirty="0">
                <a:cs typeface="Arial MT"/>
              </a:rPr>
              <a:t> </a:t>
            </a:r>
            <a:r>
              <a:rPr sz="1400" spc="-6" dirty="0">
                <a:cs typeface="Arial MT"/>
              </a:rPr>
              <a:t>AGENZIE </a:t>
            </a:r>
            <a:r>
              <a:rPr sz="1400" dirty="0">
                <a:cs typeface="Arial MT"/>
              </a:rPr>
              <a:t>DI </a:t>
            </a:r>
            <a:r>
              <a:rPr sz="1400" spc="-413" dirty="0">
                <a:cs typeface="Arial MT"/>
              </a:rPr>
              <a:t> </a:t>
            </a:r>
            <a:r>
              <a:rPr sz="1400" spc="-22" dirty="0">
                <a:cs typeface="Arial MT"/>
              </a:rPr>
              <a:t>VAGGIO, </a:t>
            </a:r>
            <a:r>
              <a:rPr sz="1400" dirty="0">
                <a:cs typeface="Arial MT"/>
              </a:rPr>
              <a:t>DEI </a:t>
            </a:r>
            <a:r>
              <a:rPr sz="1400" spc="-11" dirty="0">
                <a:cs typeface="Arial MT"/>
              </a:rPr>
              <a:t>TOUR </a:t>
            </a:r>
            <a:r>
              <a:rPr sz="1400" spc="-22" dirty="0">
                <a:cs typeface="Arial MT"/>
              </a:rPr>
              <a:t>OPERATOR </a:t>
            </a:r>
            <a:r>
              <a:rPr sz="1400" dirty="0">
                <a:cs typeface="Arial MT"/>
              </a:rPr>
              <a:t>E </a:t>
            </a:r>
            <a:r>
              <a:rPr sz="1400" spc="-6" dirty="0">
                <a:cs typeface="Arial MT"/>
              </a:rPr>
              <a:t>SERVIZI </a:t>
            </a:r>
            <a:r>
              <a:rPr sz="1400" dirty="0">
                <a:cs typeface="Arial MT"/>
              </a:rPr>
              <a:t>DI </a:t>
            </a:r>
            <a:r>
              <a:rPr sz="1400" spc="6" dirty="0">
                <a:cs typeface="Arial MT"/>
              </a:rPr>
              <a:t> </a:t>
            </a:r>
            <a:r>
              <a:rPr sz="1400" spc="-11" dirty="0">
                <a:cs typeface="Arial MT"/>
              </a:rPr>
              <a:t>PRENOTAZIONE</a:t>
            </a:r>
            <a:r>
              <a:rPr sz="1400" spc="-6" dirty="0">
                <a:cs typeface="Arial MT"/>
              </a:rPr>
              <a:t> </a:t>
            </a:r>
            <a:r>
              <a:rPr sz="1400" dirty="0">
                <a:cs typeface="Arial MT"/>
              </a:rPr>
              <a:t>E</a:t>
            </a:r>
            <a:r>
              <a:rPr sz="1400" spc="-94" dirty="0">
                <a:cs typeface="Arial MT"/>
              </a:rPr>
              <a:t> </a:t>
            </a:r>
            <a:r>
              <a:rPr sz="1400" spc="-22" dirty="0">
                <a:cs typeface="Arial MT"/>
              </a:rPr>
              <a:t>ATTIVITÀ</a:t>
            </a:r>
            <a:r>
              <a:rPr sz="1400" dirty="0">
                <a:cs typeface="Arial MT"/>
              </a:rPr>
              <a:t> CONNESSE</a:t>
            </a:r>
          </a:p>
          <a:p>
            <a:pPr marL="100058" marR="1162212">
              <a:spcBef>
                <a:spcPts val="600"/>
              </a:spcBef>
            </a:pPr>
            <a:r>
              <a:rPr sz="1400" b="1" spc="-6" dirty="0" err="1">
                <a:solidFill>
                  <a:srgbClr val="000099"/>
                </a:solidFill>
                <a:cs typeface="Arial"/>
              </a:rPr>
              <a:t>Referenziazione</a:t>
            </a:r>
            <a:r>
              <a:rPr sz="1400" b="1" dirty="0">
                <a:solidFill>
                  <a:srgbClr val="000099"/>
                </a:solidFill>
                <a:cs typeface="Arial"/>
              </a:rPr>
              <a:t> </a:t>
            </a:r>
            <a:r>
              <a:rPr sz="1400" b="1" spc="-6" dirty="0" err="1">
                <a:solidFill>
                  <a:srgbClr val="000099"/>
                </a:solidFill>
                <a:cs typeface="Arial"/>
              </a:rPr>
              <a:t>Settori</a:t>
            </a:r>
            <a:r>
              <a:rPr sz="1400" b="1" dirty="0">
                <a:solidFill>
                  <a:srgbClr val="000099"/>
                </a:solidFill>
                <a:cs typeface="Arial"/>
              </a:rPr>
              <a:t> </a:t>
            </a:r>
            <a:r>
              <a:rPr sz="1400" b="1" spc="-6" dirty="0" err="1">
                <a:solidFill>
                  <a:srgbClr val="000099"/>
                </a:solidFill>
                <a:cs typeface="Arial"/>
              </a:rPr>
              <a:t>Economico</a:t>
            </a:r>
            <a:r>
              <a:rPr sz="1400" b="1" spc="-6" dirty="0">
                <a:solidFill>
                  <a:srgbClr val="000099"/>
                </a:solidFill>
                <a:cs typeface="Arial"/>
              </a:rPr>
              <a:t>- </a:t>
            </a:r>
            <a:r>
              <a:rPr sz="1400" b="1" spc="-441" dirty="0">
                <a:solidFill>
                  <a:srgbClr val="000099"/>
                </a:solidFill>
                <a:cs typeface="Arial"/>
              </a:rPr>
              <a:t> </a:t>
            </a:r>
            <a:r>
              <a:rPr sz="1400" b="1" spc="-6" dirty="0" err="1">
                <a:solidFill>
                  <a:srgbClr val="000099"/>
                </a:solidFill>
                <a:cs typeface="Arial"/>
              </a:rPr>
              <a:t>Professionali</a:t>
            </a:r>
            <a:endParaRPr lang="it-IT" sz="1400" b="1" dirty="0">
              <a:solidFill>
                <a:srgbClr val="000099"/>
              </a:solidFill>
              <a:cs typeface="Arial"/>
            </a:endParaRPr>
          </a:p>
          <a:p>
            <a:pPr marL="100058" marR="1162212"/>
            <a:r>
              <a:rPr sz="1400" i="1" spc="-6" dirty="0">
                <a:cs typeface="Arial"/>
              </a:rPr>
              <a:t>SERVIZI TURISTICI </a:t>
            </a:r>
            <a:endParaRPr lang="it-IT" sz="1400" i="1" spc="-6" dirty="0">
              <a:cs typeface="Arial"/>
            </a:endParaRPr>
          </a:p>
          <a:p>
            <a:pPr marL="100058" marR="1162212"/>
            <a:r>
              <a:rPr sz="1400" i="1" dirty="0">
                <a:cs typeface="Arial"/>
              </a:rPr>
              <a:t> </a:t>
            </a:r>
            <a:r>
              <a:rPr sz="1400" i="1" spc="-6" dirty="0">
                <a:cs typeface="Arial"/>
              </a:rPr>
              <a:t>PRODUZIONI</a:t>
            </a:r>
            <a:r>
              <a:rPr sz="1400" i="1" spc="-72" dirty="0">
                <a:cs typeface="Arial"/>
              </a:rPr>
              <a:t> </a:t>
            </a:r>
            <a:r>
              <a:rPr sz="1400" i="1" spc="-17" dirty="0">
                <a:cs typeface="Arial"/>
              </a:rPr>
              <a:t>ALIMENTARI</a:t>
            </a:r>
            <a:endParaRPr sz="1400" dirty="0">
              <a:cs typeface="Arial"/>
            </a:endParaRPr>
          </a:p>
        </p:txBody>
      </p:sp>
      <p:sp>
        <p:nvSpPr>
          <p:cNvPr id="6" name="Segnaposto contenuto 2">
            <a:extLst>
              <a:ext uri="{FF2B5EF4-FFF2-40B4-BE49-F238E27FC236}">
                <a16:creationId xmlns:a16="http://schemas.microsoft.com/office/drawing/2014/main" id="{77975645-EF41-E8CB-4A1D-6291DE33E6A4}"/>
              </a:ext>
            </a:extLst>
          </p:cNvPr>
          <p:cNvSpPr txBox="1">
            <a:spLocks/>
          </p:cNvSpPr>
          <p:nvPr/>
        </p:nvSpPr>
        <p:spPr bwMode="auto">
          <a:xfrm>
            <a:off x="494447" y="2642630"/>
            <a:ext cx="4852253" cy="2057400"/>
          </a:xfrm>
          <a:prstGeom prst="rect">
            <a:avLst/>
          </a:prstGeom>
          <a:solidFill>
            <a:srgbClr val="FFFD78"/>
          </a:solidFill>
          <a:ln w="38100">
            <a:solidFill>
              <a:srgbClr val="0066FF"/>
            </a:solidFill>
            <a:prstDash val="sysDash"/>
            <a:miter lim="800000"/>
            <a:headEnd/>
            <a:tailEnd/>
          </a:ln>
        </p:spPr>
        <p:txBody>
          <a:bodyPr/>
          <a:lstStyle/>
          <a:p>
            <a:pPr algn="just">
              <a:buClr>
                <a:srgbClr val="000000"/>
              </a:buClr>
            </a:pPr>
            <a:r>
              <a:rPr lang="it-IT" sz="1200" kern="0" dirty="0">
                <a:solidFill>
                  <a:srgbClr val="000000"/>
                </a:solidFill>
                <a:cs typeface="Arial" pitchFamily="34" charset="0"/>
                <a:sym typeface="Arial"/>
              </a:rPr>
              <a:t>Il Diplomato di istruzione professionale nell’indirizzo “</a:t>
            </a:r>
            <a:r>
              <a:rPr lang="it-IT" sz="1200" b="1" kern="0" dirty="0">
                <a:solidFill>
                  <a:srgbClr val="000000"/>
                </a:solidFill>
                <a:cs typeface="Arial" pitchFamily="34" charset="0"/>
                <a:sym typeface="Arial"/>
              </a:rPr>
              <a:t>Enogastronomia e ospitalità alberghiera</a:t>
            </a:r>
            <a:r>
              <a:rPr lang="it-IT" sz="1200" kern="0" dirty="0">
                <a:solidFill>
                  <a:srgbClr val="000000"/>
                </a:solidFill>
                <a:cs typeface="Arial" pitchFamily="34" charset="0"/>
                <a:sym typeface="Arial"/>
              </a:rPr>
              <a:t>“ possiede specifiche competenze tecnico pratiche, organizzative e gestionali nell’intero ciclo di produzione, erogazione e commercializzazione della filiera dell’enogastronomia e dell’ospitalità alberghiera. Nell’ambito degli specifici settori di riferimento delle aziende turistico-ristorative, opera curando i rapporti con il cliente, intervenendo </a:t>
            </a:r>
          </a:p>
          <a:p>
            <a:pPr algn="just">
              <a:buClr>
                <a:srgbClr val="000000"/>
              </a:buClr>
            </a:pPr>
            <a:r>
              <a:rPr lang="it-IT" sz="1200" kern="0" dirty="0">
                <a:solidFill>
                  <a:srgbClr val="000000"/>
                </a:solidFill>
                <a:cs typeface="Arial" pitchFamily="34" charset="0"/>
                <a:sym typeface="Arial"/>
              </a:rPr>
              <a:t>nella produzione, promozione e vendita dei prodotti e dei servizi, valorizzando le risorse enogastronomiche secondo gli aspetti culturali, artistici e del Made in Italy in relazione al territorio</a:t>
            </a:r>
          </a:p>
          <a:p>
            <a:pPr algn="r">
              <a:spcBef>
                <a:spcPts val="1200"/>
              </a:spcBef>
              <a:buClr>
                <a:srgbClr val="000000"/>
              </a:buClr>
            </a:pPr>
            <a:r>
              <a:rPr lang="it-IT" sz="1200" b="1" i="1" kern="0" dirty="0">
                <a:solidFill>
                  <a:srgbClr val="000000"/>
                </a:solidFill>
                <a:cs typeface="Arial" pitchFamily="34" charset="0"/>
                <a:sym typeface="Arial"/>
              </a:rPr>
              <a:t>Profilo in uscita Allegato 2–G al D.M. 92/2018</a:t>
            </a:r>
            <a:endParaRPr lang="it-IT" altLang="it-IT" sz="1200" i="1" kern="0" dirty="0">
              <a:solidFill>
                <a:srgbClr val="000000"/>
              </a:solidFill>
              <a:cs typeface="Arial" pitchFamily="34" charset="0"/>
              <a:sym typeface="Arial"/>
            </a:endParaRPr>
          </a:p>
        </p:txBody>
      </p:sp>
    </p:spTree>
    <p:extLst>
      <p:ext uri="{BB962C8B-B14F-4D97-AF65-F5344CB8AC3E}">
        <p14:creationId xmlns:p14="http://schemas.microsoft.com/office/powerpoint/2010/main" val="1515122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9F6881-7651-4CA8-9C05-B6DD3C459B2C}"/>
              </a:ext>
            </a:extLst>
          </p:cNvPr>
          <p:cNvSpPr>
            <a:spLocks noGrp="1"/>
          </p:cNvSpPr>
          <p:nvPr>
            <p:ph type="title"/>
          </p:nvPr>
        </p:nvSpPr>
        <p:spPr>
          <a:xfrm>
            <a:off x="469900" y="195746"/>
            <a:ext cx="9829800" cy="1107996"/>
          </a:xfrm>
        </p:spPr>
        <p:txBody>
          <a:bodyPr/>
          <a:lstStyle/>
          <a:p>
            <a:r>
              <a:rPr lang="it-IT" sz="2400" dirty="0">
                <a:solidFill>
                  <a:srgbClr val="C00000"/>
                </a:solidFill>
                <a:latin typeface="+mn-lt"/>
              </a:rPr>
              <a:t>ESEMPIO: Raccordo INDIRIZZO «Enogastronomia e ospitalità alberghiera» con Qualifica </a:t>
            </a:r>
            <a:r>
              <a:rPr lang="it-IT" sz="2400" dirty="0" err="1">
                <a:solidFill>
                  <a:srgbClr val="C00000"/>
                </a:solidFill>
                <a:latin typeface="+mn-lt"/>
              </a:rPr>
              <a:t>IeFP</a:t>
            </a:r>
            <a:r>
              <a:rPr lang="it-IT" sz="2400" dirty="0">
                <a:solidFill>
                  <a:srgbClr val="C00000"/>
                </a:solidFill>
                <a:latin typeface="+mn-lt"/>
              </a:rPr>
              <a:t> «Operatore della ristorazione / Indirizzo «Allestimento sala e somministrazione piatti e bevande»</a:t>
            </a:r>
          </a:p>
        </p:txBody>
      </p:sp>
      <p:graphicFrame>
        <p:nvGraphicFramePr>
          <p:cNvPr id="4" name="Diagram 6">
            <a:extLst>
              <a:ext uri="{FF2B5EF4-FFF2-40B4-BE49-F238E27FC236}">
                <a16:creationId xmlns:a16="http://schemas.microsoft.com/office/drawing/2014/main" id="{0EFFB8D3-FED6-42C7-A469-38119750FCC9}"/>
              </a:ext>
            </a:extLst>
          </p:cNvPr>
          <p:cNvGraphicFramePr/>
          <p:nvPr/>
        </p:nvGraphicFramePr>
        <p:xfrm>
          <a:off x="393700" y="1873250"/>
          <a:ext cx="6152516" cy="4975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8">
            <a:extLst>
              <a:ext uri="{FF2B5EF4-FFF2-40B4-BE49-F238E27FC236}">
                <a16:creationId xmlns:a16="http://schemas.microsoft.com/office/drawing/2014/main" id="{E5FEC2F3-451F-4334-BACC-3549E9981E49}"/>
              </a:ext>
            </a:extLst>
          </p:cNvPr>
          <p:cNvSpPr txBox="1"/>
          <p:nvPr/>
        </p:nvSpPr>
        <p:spPr>
          <a:xfrm>
            <a:off x="4182329" y="7052408"/>
            <a:ext cx="1147763" cy="430213"/>
          </a:xfrm>
          <a:prstGeom prst="rect">
            <a:avLst/>
          </a:prstGeom>
          <a:noFill/>
        </p:spPr>
        <p:txBody>
          <a:bodyPr wrap="none">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it-IT" sz="2200" b="1" i="0" u="none" strike="noStrike" kern="1200" cap="none" spc="0" normalizeH="0" baseline="0" noProof="0">
                <a:ln>
                  <a:noFill/>
                </a:ln>
                <a:solidFill>
                  <a:schemeClr val="accent6">
                    <a:lumMod val="75000"/>
                  </a:schemeClr>
                </a:solidFill>
                <a:effectLst>
                  <a:outerShdw blurRad="38100" dist="38100" dir="2700000" algn="tl">
                    <a:srgbClr val="000000">
                      <a:alpha val="43137"/>
                    </a:srgbClr>
                  </a:outerShdw>
                </a:effectLst>
                <a:uLnTx/>
                <a:uFillTx/>
                <a:latin typeface="Century Gothic" pitchFamily="34" charset="0"/>
                <a:ea typeface="ＭＳ Ｐゴシック"/>
                <a:cs typeface="Arial" pitchFamily="34" charset="0"/>
              </a:rPr>
              <a:t>P.T.O.F.</a:t>
            </a:r>
          </a:p>
        </p:txBody>
      </p:sp>
      <p:cxnSp>
        <p:nvCxnSpPr>
          <p:cNvPr id="6" name="Straight Connector 23">
            <a:extLst>
              <a:ext uri="{FF2B5EF4-FFF2-40B4-BE49-F238E27FC236}">
                <a16:creationId xmlns:a16="http://schemas.microsoft.com/office/drawing/2014/main" id="{4DFA1D8D-963C-4F77-9A10-E48C87075707}"/>
              </a:ext>
            </a:extLst>
          </p:cNvPr>
          <p:cNvCxnSpPr>
            <a:cxnSpLocks noChangeShapeType="1"/>
          </p:cNvCxnSpPr>
          <p:nvPr/>
        </p:nvCxnSpPr>
        <p:spPr bwMode="auto">
          <a:xfrm>
            <a:off x="6546216" y="2025650"/>
            <a:ext cx="52387" cy="4343400"/>
          </a:xfrm>
          <a:prstGeom prst="line">
            <a:avLst/>
          </a:prstGeom>
          <a:noFill/>
          <a:ln w="317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24">
            <a:extLst>
              <a:ext uri="{FF2B5EF4-FFF2-40B4-BE49-F238E27FC236}">
                <a16:creationId xmlns:a16="http://schemas.microsoft.com/office/drawing/2014/main" id="{D8F6CA98-9DA1-4499-B6C6-1AE746364A11}"/>
              </a:ext>
            </a:extLst>
          </p:cNvPr>
          <p:cNvCxnSpPr>
            <a:cxnSpLocks noChangeShapeType="1"/>
          </p:cNvCxnSpPr>
          <p:nvPr/>
        </p:nvCxnSpPr>
        <p:spPr bwMode="auto">
          <a:xfrm flipH="1">
            <a:off x="6041391" y="2059160"/>
            <a:ext cx="504825" cy="0"/>
          </a:xfrm>
          <a:prstGeom prst="line">
            <a:avLst/>
          </a:prstGeom>
          <a:noFill/>
          <a:ln w="317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24">
            <a:extLst>
              <a:ext uri="{FF2B5EF4-FFF2-40B4-BE49-F238E27FC236}">
                <a16:creationId xmlns:a16="http://schemas.microsoft.com/office/drawing/2014/main" id="{F4A824B0-3246-4286-B1DF-22970BF7B93E}"/>
              </a:ext>
            </a:extLst>
          </p:cNvPr>
          <p:cNvCxnSpPr>
            <a:cxnSpLocks noChangeShapeType="1"/>
          </p:cNvCxnSpPr>
          <p:nvPr/>
        </p:nvCxnSpPr>
        <p:spPr bwMode="auto">
          <a:xfrm flipH="1">
            <a:off x="6095769" y="4997450"/>
            <a:ext cx="504825" cy="0"/>
          </a:xfrm>
          <a:prstGeom prst="line">
            <a:avLst/>
          </a:prstGeom>
          <a:noFill/>
          <a:ln w="317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24">
            <a:extLst>
              <a:ext uri="{FF2B5EF4-FFF2-40B4-BE49-F238E27FC236}">
                <a16:creationId xmlns:a16="http://schemas.microsoft.com/office/drawing/2014/main" id="{0A730025-6A97-4087-A9B6-2A82ED861264}"/>
              </a:ext>
            </a:extLst>
          </p:cNvPr>
          <p:cNvCxnSpPr>
            <a:cxnSpLocks noChangeShapeType="1"/>
          </p:cNvCxnSpPr>
          <p:nvPr/>
        </p:nvCxnSpPr>
        <p:spPr bwMode="auto">
          <a:xfrm flipH="1">
            <a:off x="6093778" y="3625850"/>
            <a:ext cx="504825" cy="0"/>
          </a:xfrm>
          <a:prstGeom prst="line">
            <a:avLst/>
          </a:prstGeom>
          <a:noFill/>
          <a:ln w="317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24">
            <a:extLst>
              <a:ext uri="{FF2B5EF4-FFF2-40B4-BE49-F238E27FC236}">
                <a16:creationId xmlns:a16="http://schemas.microsoft.com/office/drawing/2014/main" id="{2C396AE9-B42C-4A00-A19F-57C3F8F8E05D}"/>
              </a:ext>
            </a:extLst>
          </p:cNvPr>
          <p:cNvCxnSpPr>
            <a:cxnSpLocks noChangeShapeType="1"/>
          </p:cNvCxnSpPr>
          <p:nvPr/>
        </p:nvCxnSpPr>
        <p:spPr bwMode="auto">
          <a:xfrm flipH="1">
            <a:off x="6093778" y="6369050"/>
            <a:ext cx="504825" cy="0"/>
          </a:xfrm>
          <a:prstGeom prst="line">
            <a:avLst/>
          </a:prstGeom>
          <a:noFill/>
          <a:ln w="317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ounded Rectangle 12">
            <a:extLst>
              <a:ext uri="{FF2B5EF4-FFF2-40B4-BE49-F238E27FC236}">
                <a16:creationId xmlns:a16="http://schemas.microsoft.com/office/drawing/2014/main" id="{3F24F9A4-791D-477F-ADBB-6CC80768A080}"/>
              </a:ext>
            </a:extLst>
          </p:cNvPr>
          <p:cNvSpPr/>
          <p:nvPr/>
        </p:nvSpPr>
        <p:spPr>
          <a:xfrm>
            <a:off x="6870700" y="2252039"/>
            <a:ext cx="3303828" cy="959175"/>
          </a:xfrm>
          <a:prstGeom prst="roundRect">
            <a:avLst>
              <a:gd name="adj" fmla="val 10000"/>
            </a:avLst>
          </a:prstGeom>
          <a:solidFill>
            <a:schemeClr val="accent5">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80000"/>
              <a:hueOff val="0"/>
              <a:satOff val="0"/>
              <a:lumOff val="0"/>
              <a:alphaOff val="0"/>
            </a:schemeClr>
          </a:fillRef>
          <a:effectRef idx="1">
            <a:schemeClr val="accent1">
              <a:shade val="80000"/>
              <a:hueOff val="0"/>
              <a:satOff val="0"/>
              <a:lumOff val="0"/>
              <a:alphaOff val="0"/>
            </a:schemeClr>
          </a:effectRef>
          <a:fontRef idx="minor">
            <a:schemeClr val="lt1"/>
          </a:fontRef>
        </p:style>
        <p:txBody>
          <a:bodyPr/>
          <a:lstStyle/>
          <a:p>
            <a:pPr marL="0" marR="0" lvl="0" indent="0" algn="ctr" defTabSz="1333500" rtl="0" eaLnBrk="0" fontAlgn="base" latinLnBrk="0" hangingPunct="0">
              <a:lnSpc>
                <a:spcPct val="100000"/>
              </a:lnSpc>
              <a:spcBef>
                <a:spcPct val="0"/>
              </a:spcBef>
              <a:spcAft>
                <a:spcPts val="0"/>
              </a:spcAft>
              <a:buClrTx/>
              <a:buSzTx/>
              <a:buFontTx/>
              <a:buNone/>
              <a:tabLst/>
              <a:defRPr/>
            </a:pPr>
            <a:r>
              <a:rPr kumimoji="0" lang="it-IT"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a:ea typeface="ＭＳ Ｐゴシック"/>
                <a:cs typeface="+mn-cs"/>
              </a:rPr>
              <a:t>Articolazione del curricolo </a:t>
            </a:r>
          </a:p>
          <a:p>
            <a:pPr marL="0" marR="0" lvl="0" indent="0" algn="ctr" defTabSz="1333500" rtl="0" eaLnBrk="0" fontAlgn="base" latinLnBrk="0" hangingPunct="0">
              <a:lnSpc>
                <a:spcPct val="100000"/>
              </a:lnSpc>
              <a:spcBef>
                <a:spcPct val="0"/>
              </a:spcBef>
              <a:spcAft>
                <a:spcPts val="0"/>
              </a:spcAft>
              <a:buClrTx/>
              <a:buSzTx/>
              <a:buFontTx/>
              <a:buNone/>
              <a:tabLst/>
              <a:defRPr/>
            </a:pPr>
            <a:r>
              <a:rPr kumimoji="0" lang="it-IT"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a:ea typeface="ＭＳ Ｐゴシック"/>
                <a:cs typeface="+mn-cs"/>
              </a:rPr>
              <a:t>d’istituto</a:t>
            </a:r>
          </a:p>
          <a:p>
            <a:pPr marL="0" marR="0" lvl="0" indent="0" algn="ctr" defTabSz="1333500" rtl="0" eaLnBrk="0" fontAlgn="base" latinLnBrk="0" hangingPunct="0">
              <a:lnSpc>
                <a:spcPct val="100000"/>
              </a:lnSpc>
              <a:spcBef>
                <a:spcPct val="0"/>
              </a:spcBef>
              <a:spcAft>
                <a:spcPts val="600"/>
              </a:spcAft>
              <a:buClrTx/>
              <a:buSzTx/>
              <a:buFontTx/>
              <a:buNone/>
              <a:tabLst/>
              <a:defRPr/>
            </a:pPr>
            <a:r>
              <a:rPr kumimoji="0" lang="it-IT"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a:ea typeface="ＭＳ Ｐゴシック"/>
                <a:cs typeface="+mn-cs"/>
              </a:rPr>
              <a:t>(</a:t>
            </a:r>
            <a:r>
              <a:rPr kumimoji="0" lang="it-IT" sz="1800" b="0" i="1" u="none" strike="noStrike" kern="1200" cap="none" spc="0" normalizeH="0" baseline="0" noProof="0">
                <a:ln>
                  <a:noFill/>
                </a:ln>
                <a:solidFill>
                  <a:srgbClr val="FFFFFF"/>
                </a:solidFill>
                <a:effectLst/>
                <a:uLnTx/>
                <a:uFillTx/>
                <a:latin typeface="Calibri"/>
                <a:ea typeface="ＭＳ Ｐゴシック"/>
                <a:cs typeface="+mn-cs"/>
              </a:rPr>
              <a:t>Collegio docenti / Dipartimenti)</a:t>
            </a:r>
            <a:endParaRPr kumimoji="0" lang="it-IT" sz="1800" b="1" i="1" u="none" strike="noStrike" kern="1200" cap="none" spc="0" normalizeH="0" baseline="0" noProof="0">
              <a:ln>
                <a:noFill/>
              </a:ln>
              <a:solidFill>
                <a:srgbClr val="FFFFFF"/>
              </a:solidFill>
              <a:effectLst/>
              <a:uLnTx/>
              <a:uFillTx/>
              <a:latin typeface="Calibri"/>
              <a:ea typeface="ＭＳ Ｐゴシック"/>
              <a:cs typeface="+mn-cs"/>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a:ea typeface="ＭＳ Ｐゴシック"/>
              <a:cs typeface="+mn-cs"/>
            </a:endParaRPr>
          </a:p>
        </p:txBody>
      </p:sp>
      <p:sp>
        <p:nvSpPr>
          <p:cNvPr id="15" name="Rounded Rectangle 20">
            <a:extLst>
              <a:ext uri="{FF2B5EF4-FFF2-40B4-BE49-F238E27FC236}">
                <a16:creationId xmlns:a16="http://schemas.microsoft.com/office/drawing/2014/main" id="{64F7D8C2-4969-4456-8593-BE322A80B947}"/>
              </a:ext>
            </a:extLst>
          </p:cNvPr>
          <p:cNvSpPr/>
          <p:nvPr/>
        </p:nvSpPr>
        <p:spPr>
          <a:xfrm>
            <a:off x="6906846" y="3717762"/>
            <a:ext cx="3303828" cy="959175"/>
          </a:xfrm>
          <a:prstGeom prst="roundRect">
            <a:avLst>
              <a:gd name="adj" fmla="val 10000"/>
            </a:avLst>
          </a:prstGeom>
          <a:solidFill>
            <a:schemeClr val="accent5">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80000"/>
              <a:hueOff val="0"/>
              <a:satOff val="0"/>
              <a:lumOff val="0"/>
              <a:alphaOff val="0"/>
            </a:schemeClr>
          </a:fillRef>
          <a:effectRef idx="1">
            <a:schemeClr val="accent1">
              <a:shade val="80000"/>
              <a:hueOff val="0"/>
              <a:satOff val="0"/>
              <a:lumOff val="0"/>
              <a:alphaOff val="0"/>
            </a:schemeClr>
          </a:effectRef>
          <a:fontRef idx="minor">
            <a:schemeClr val="lt1"/>
          </a:fontRef>
        </p:style>
        <p:txBody>
          <a:bodyPr/>
          <a:lstStyle/>
          <a:p>
            <a:pPr marL="0" marR="0" lvl="0" indent="0" algn="ctr" defTabSz="13335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a:ea typeface="ＭＳ Ｐゴシック"/>
                <a:cs typeface="+mn-cs"/>
              </a:rPr>
              <a:t>Curricolo della classe</a:t>
            </a:r>
          </a:p>
          <a:p>
            <a:pPr marL="0" marR="0" lvl="0" indent="0" algn="ctr" defTabSz="1333500"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a:ea typeface="ＭＳ Ｐゴシック"/>
                <a:cs typeface="+mn-cs"/>
              </a:rPr>
              <a:t>(Consiglio di classe)</a:t>
            </a:r>
            <a:endParaRPr kumimoji="0" lang="it-IT" sz="1800" b="0" i="0" u="none" strike="noStrike" kern="1200" cap="none" spc="0" normalizeH="0" baseline="0" noProof="0">
              <a:ln>
                <a:noFill/>
              </a:ln>
              <a:solidFill>
                <a:srgbClr val="FFFFFF"/>
              </a:solidFill>
              <a:effectLst/>
              <a:uLnTx/>
              <a:uFillTx/>
              <a:latin typeface="Calibri"/>
              <a:ea typeface="ＭＳ Ｐゴシック"/>
              <a:cs typeface="+mn-cs"/>
            </a:endParaRPr>
          </a:p>
          <a:p>
            <a:pPr marL="0" marR="0" lvl="0" indent="0" algn="ctr" defTabSz="1333500" rtl="0" eaLnBrk="0" fontAlgn="base" latinLnBrk="0" hangingPunct="0">
              <a:lnSpc>
                <a:spcPct val="100000"/>
              </a:lnSpc>
              <a:spcBef>
                <a:spcPct val="0"/>
              </a:spcBef>
              <a:spcAft>
                <a:spcPct val="0"/>
              </a:spcAft>
              <a:buClrTx/>
              <a:buSzTx/>
              <a:buFontTx/>
              <a:buNone/>
              <a:tabLst/>
              <a:defRPr/>
            </a:pPr>
            <a:endParaRPr kumimoji="0" lang="it-IT" sz="2000" b="0" i="0" u="none" strike="noStrike" kern="1200" cap="none" spc="0" normalizeH="0" baseline="0" noProof="0">
              <a:ln>
                <a:noFill/>
              </a:ln>
              <a:solidFill>
                <a:srgbClr val="FFFFFF"/>
              </a:solidFill>
              <a:effectLst/>
              <a:uLnTx/>
              <a:uFillTx/>
              <a:latin typeface="Calibri"/>
              <a:ea typeface="ＭＳ Ｐゴシック"/>
              <a:cs typeface="+mn-cs"/>
            </a:endParaRPr>
          </a:p>
        </p:txBody>
      </p:sp>
      <p:sp>
        <p:nvSpPr>
          <p:cNvPr id="16" name="Rounded Rectangle 21">
            <a:extLst>
              <a:ext uri="{FF2B5EF4-FFF2-40B4-BE49-F238E27FC236}">
                <a16:creationId xmlns:a16="http://schemas.microsoft.com/office/drawing/2014/main" id="{BB3185AB-8DE0-4C1C-8245-F44E9B52103A}"/>
              </a:ext>
            </a:extLst>
          </p:cNvPr>
          <p:cNvSpPr/>
          <p:nvPr/>
        </p:nvSpPr>
        <p:spPr>
          <a:xfrm>
            <a:off x="6940976" y="5110704"/>
            <a:ext cx="3303828" cy="1080120"/>
          </a:xfrm>
          <a:prstGeom prst="roundRect">
            <a:avLst>
              <a:gd name="adj" fmla="val 10000"/>
            </a:avLst>
          </a:prstGeom>
          <a:solidFill>
            <a:schemeClr val="accent5">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80000"/>
              <a:hueOff val="0"/>
              <a:satOff val="0"/>
              <a:lumOff val="0"/>
              <a:alphaOff val="0"/>
            </a:schemeClr>
          </a:fillRef>
          <a:effectRef idx="1">
            <a:schemeClr val="accent1">
              <a:shade val="80000"/>
              <a:hueOff val="0"/>
              <a:satOff val="0"/>
              <a:lumOff val="0"/>
              <a:alphaOff val="0"/>
            </a:schemeClr>
          </a:effectRef>
          <a:fontRef idx="minor">
            <a:schemeClr val="lt1"/>
          </a:fontRef>
        </p:style>
        <p:txBody>
          <a:bodyPr/>
          <a:lstStyle/>
          <a:p>
            <a:pPr marL="0" marR="0" lvl="0" indent="0" algn="ctr" defTabSz="13335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a:ea typeface="ＭＳ Ｐゴシック"/>
                <a:cs typeface="+mn-cs"/>
              </a:rPr>
              <a:t>Curricolo personalizzato</a:t>
            </a:r>
          </a:p>
          <a:p>
            <a:pPr marL="0" marR="0" lvl="0" indent="0" algn="ctr" defTabSz="13335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a:ea typeface="ＭＳ Ｐゴシック"/>
                <a:cs typeface="+mn-cs"/>
              </a:rPr>
              <a:t>P.F.I.</a:t>
            </a:r>
            <a:endParaRPr kumimoji="0" lang="it-IT" sz="1800" b="0" i="0" u="none" strike="noStrike" kern="1200" cap="none" spc="0" normalizeH="0" baseline="0" noProof="0">
              <a:ln>
                <a:noFill/>
              </a:ln>
              <a:solidFill>
                <a:srgbClr val="FFFFFF"/>
              </a:solidFill>
              <a:effectLst/>
              <a:uLnTx/>
              <a:uFillTx/>
              <a:latin typeface="Calibri"/>
              <a:ea typeface="ＭＳ Ｐゴシック"/>
              <a:cs typeface="+mn-cs"/>
            </a:endParaRPr>
          </a:p>
          <a:p>
            <a:pPr marL="0" marR="0" lvl="0" indent="0" algn="ctr" defTabSz="1333500"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a:ln>
                  <a:noFill/>
                </a:ln>
                <a:solidFill>
                  <a:srgbClr val="FFFFFF"/>
                </a:solidFill>
                <a:effectLst/>
                <a:uLnTx/>
                <a:uFillTx/>
                <a:latin typeface="Calibri"/>
                <a:ea typeface="ＭＳ Ｐゴシック"/>
                <a:cs typeface="+mn-cs"/>
              </a:rPr>
              <a:t>(Consiglio di classe)</a:t>
            </a:r>
          </a:p>
        </p:txBody>
      </p:sp>
    </p:spTree>
    <p:extLst>
      <p:ext uri="{BB962C8B-B14F-4D97-AF65-F5344CB8AC3E}">
        <p14:creationId xmlns:p14="http://schemas.microsoft.com/office/powerpoint/2010/main" val="3047361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970228" y="383378"/>
            <a:ext cx="9067800" cy="423962"/>
          </a:xfrm>
        </p:spPr>
        <p:txBody>
          <a:bodyPr rtlCol="0"/>
          <a:lstStyle/>
          <a:p>
            <a:pPr>
              <a:defRPr/>
            </a:pPr>
            <a:r>
              <a:rPr lang="it-IT" altLang="it-IT" sz="2755">
                <a:solidFill>
                  <a:schemeClr val="accent2">
                    <a:lumMod val="75000"/>
                  </a:schemeClr>
                </a:solidFill>
                <a:effectLst>
                  <a:outerShdw blurRad="38100" dist="38100" dir="2700000" algn="tl">
                    <a:srgbClr val="C0C0C0"/>
                  </a:outerShdw>
                </a:effectLst>
              </a:rPr>
              <a:t>Gli strumenti per la declinazione dei profili</a:t>
            </a:r>
          </a:p>
        </p:txBody>
      </p:sp>
      <p:cxnSp>
        <p:nvCxnSpPr>
          <p:cNvPr id="6" name="Connettore 1 5"/>
          <p:cNvCxnSpPr>
            <a:cxnSpLocks/>
          </p:cNvCxnSpPr>
          <p:nvPr/>
        </p:nvCxnSpPr>
        <p:spPr>
          <a:xfrm>
            <a:off x="753327" y="827367"/>
            <a:ext cx="8936773" cy="0"/>
          </a:xfrm>
          <a:prstGeom prst="line">
            <a:avLst/>
          </a:prstGeom>
          <a:ln w="38100">
            <a:solidFill>
              <a:srgbClr val="0432FF"/>
            </a:solidFill>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753326" y="929320"/>
            <a:ext cx="8936773" cy="707886"/>
          </a:xfrm>
          <a:prstGeom prst="rect">
            <a:avLst/>
          </a:prstGeom>
          <a:solidFill>
            <a:srgbClr val="0432FF"/>
          </a:solidFill>
        </p:spPr>
        <p:txBody>
          <a:bodyPr wrap="square">
            <a:spAutoFit/>
          </a:bodyPr>
          <a:lstStyle/>
          <a:p>
            <a:pPr algn="ctr">
              <a:defRPr/>
            </a:pPr>
            <a:r>
              <a:rPr lang="it-IT" sz="2000" b="1" dirty="0">
                <a:solidFill>
                  <a:schemeClr val="bg1"/>
                </a:solidFill>
                <a:effectLst>
                  <a:outerShdw blurRad="38100" dist="38100" dir="2700000" algn="tl">
                    <a:srgbClr val="000000">
                      <a:alpha val="43137"/>
                    </a:srgbClr>
                  </a:outerShdw>
                </a:effectLst>
                <a:ea typeface="+mj-ea"/>
                <a:cs typeface="+mj-cs"/>
              </a:rPr>
              <a:t>I LIVELLI DI REFERENZIAZIONE DEI PERCORSI DELL’INDIRIZZO </a:t>
            </a:r>
          </a:p>
          <a:p>
            <a:pPr algn="ctr">
              <a:defRPr/>
            </a:pPr>
            <a:r>
              <a:rPr lang="it-IT" sz="2000" b="1" dirty="0">
                <a:solidFill>
                  <a:schemeClr val="bg1"/>
                </a:solidFill>
                <a:effectLst>
                  <a:outerShdw blurRad="38100" dist="38100" dir="2700000" algn="tl">
                    <a:srgbClr val="000000">
                      <a:alpha val="43137"/>
                    </a:srgbClr>
                  </a:outerShdw>
                </a:effectLst>
                <a:ea typeface="+mj-ea"/>
                <a:cs typeface="+mj-cs"/>
              </a:rPr>
              <a:t>«ENOGASTRONOMIA E OSPITALITÀ ALBERGHIERA»</a:t>
            </a:r>
            <a:endParaRPr lang="it-IT" sz="2000" dirty="0">
              <a:solidFill>
                <a:schemeClr val="bg1"/>
              </a:solidFill>
            </a:endParaRPr>
          </a:p>
        </p:txBody>
      </p:sp>
      <p:sp>
        <p:nvSpPr>
          <p:cNvPr id="2" name="Segnaposto numero diapositiva 1">
            <a:extLst>
              <a:ext uri="{FF2B5EF4-FFF2-40B4-BE49-F238E27FC236}">
                <a16:creationId xmlns:a16="http://schemas.microsoft.com/office/drawing/2014/main" id="{6B2A5909-F203-47FF-B0EA-16951B81B870}"/>
              </a:ext>
            </a:extLst>
          </p:cNvPr>
          <p:cNvSpPr>
            <a:spLocks noGrp="1"/>
          </p:cNvSpPr>
          <p:nvPr>
            <p:ph type="sldNum" sz="quarter" idx="15"/>
          </p:nvPr>
        </p:nvSpPr>
        <p:spPr>
          <a:xfrm>
            <a:off x="8129016" y="5734050"/>
            <a:ext cx="609600" cy="521208"/>
          </a:xfrm>
          <a:prstGeom prst="rect">
            <a:avLst/>
          </a:prstGeom>
        </p:spPr>
        <p:txBody>
          <a:bodyPr vert="horz" rtlCol="0" anchor="ctr"/>
          <a:lstStyle>
            <a:defPPr>
              <a:defRPr lang="it-IT"/>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A53257-A935-4C46-921E-85EF37147881}" type="slidenum">
              <a:rPr lang="it-IT" smtClean="0"/>
              <a:pPr/>
              <a:t>36</a:t>
            </a:fld>
            <a:endParaRPr lang="it-IT"/>
          </a:p>
        </p:txBody>
      </p:sp>
      <p:graphicFrame>
        <p:nvGraphicFramePr>
          <p:cNvPr id="16" name="Tabella 15">
            <a:extLst>
              <a:ext uri="{FF2B5EF4-FFF2-40B4-BE49-F238E27FC236}">
                <a16:creationId xmlns:a16="http://schemas.microsoft.com/office/drawing/2014/main" id="{5443ABFC-865B-44FD-8F84-459A6AE249A8}"/>
              </a:ext>
            </a:extLst>
          </p:cNvPr>
          <p:cNvGraphicFramePr>
            <a:graphicFrameLocks noGrp="1"/>
          </p:cNvGraphicFramePr>
          <p:nvPr>
            <p:extLst>
              <p:ext uri="{D42A27DB-BD31-4B8C-83A1-F6EECF244321}">
                <p14:modId xmlns:p14="http://schemas.microsoft.com/office/powerpoint/2010/main" val="1738113080"/>
              </p:ext>
            </p:extLst>
          </p:nvPr>
        </p:nvGraphicFramePr>
        <p:xfrm>
          <a:off x="533828" y="1817809"/>
          <a:ext cx="4781086" cy="1502151"/>
        </p:xfrm>
        <a:graphic>
          <a:graphicData uri="http://schemas.openxmlformats.org/drawingml/2006/table">
            <a:tbl>
              <a:tblPr firstRow="1" firstCol="1" bandRow="1"/>
              <a:tblGrid>
                <a:gridCol w="1592945">
                  <a:extLst>
                    <a:ext uri="{9D8B030D-6E8A-4147-A177-3AD203B41FA5}">
                      <a16:colId xmlns:a16="http://schemas.microsoft.com/office/drawing/2014/main" val="296700425"/>
                    </a:ext>
                  </a:extLst>
                </a:gridCol>
                <a:gridCol w="3188141">
                  <a:extLst>
                    <a:ext uri="{9D8B030D-6E8A-4147-A177-3AD203B41FA5}">
                      <a16:colId xmlns:a16="http://schemas.microsoft.com/office/drawing/2014/main" val="3206511580"/>
                    </a:ext>
                  </a:extLst>
                </a:gridCol>
              </a:tblGrid>
              <a:tr h="307014">
                <a:tc>
                  <a:txBody>
                    <a:bodyPr/>
                    <a:lstStyle/>
                    <a:p>
                      <a:r>
                        <a:rPr lang="it-IT" sz="14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PERCORSO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b="1" cap="all" dirty="0">
                          <a:effectLst/>
                          <a:highlight>
                            <a:srgbClr val="FFFF00"/>
                          </a:highlight>
                          <a:latin typeface="Calibri" panose="020F0502020204030204" pitchFamily="34" charset="0"/>
                          <a:ea typeface="Calibri" panose="020F0502020204030204" pitchFamily="34" charset="0"/>
                          <a:cs typeface="Times New Roman (Corpo CS)"/>
                        </a:rPr>
                        <a:t>ENOGASTRONOMIA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223114"/>
                  </a:ext>
                </a:extLst>
              </a:tr>
              <a:tr h="581109">
                <a:tc>
                  <a:txBody>
                    <a:bodyPr/>
                    <a:lstStyle/>
                    <a:p>
                      <a:r>
                        <a:rPr lang="it-IT" sz="1400">
                          <a:effectLst/>
                          <a:latin typeface="Calibri" panose="020F0502020204030204" pitchFamily="34" charset="0"/>
                          <a:ea typeface="Calibri" panose="020F0502020204030204" pitchFamily="34" charset="0"/>
                          <a:cs typeface="Times New Roman" panose="02020603050405020304" pitchFamily="18" charset="0"/>
                        </a:rPr>
                        <a:t>CODICE ATECO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cap="all" dirty="0">
                          <a:effectLst/>
                          <a:latin typeface="Calibri" panose="020F0502020204030204" pitchFamily="34" charset="0"/>
                          <a:ea typeface="Calibri" panose="020F0502020204030204" pitchFamily="34" charset="0"/>
                          <a:cs typeface="Times New Roman (Corpo CS)"/>
                        </a:rPr>
                        <a:t>I 56 </a:t>
                      </a:r>
                      <a:r>
                        <a:rPr lang="it-IT" sz="1400" cap="all" dirty="0" err="1">
                          <a:effectLst/>
                          <a:latin typeface="Calibri" panose="020F0502020204030204" pitchFamily="34" charset="0"/>
                          <a:ea typeface="Calibri" panose="020F0502020204030204" pitchFamily="34" charset="0"/>
                          <a:cs typeface="Times New Roman (Corpo CS)"/>
                        </a:rPr>
                        <a:t>ATTIVITà</a:t>
                      </a:r>
                      <a:r>
                        <a:rPr lang="it-IT" sz="1400" cap="all" dirty="0">
                          <a:effectLst/>
                          <a:latin typeface="Calibri" panose="020F0502020204030204" pitchFamily="34" charset="0"/>
                          <a:ea typeface="Calibri" panose="020F0502020204030204" pitchFamily="34" charset="0"/>
                          <a:cs typeface="Times New Roman (Corpo CS)"/>
                        </a:rPr>
                        <a:t> DEI SERVIZI DI RISTORAZIONE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768964"/>
                  </a:ext>
                </a:extLst>
              </a:tr>
              <a:tr h="307014">
                <a:tc>
                  <a:txBody>
                    <a:bodyPr/>
                    <a:lstStyle/>
                    <a:p>
                      <a:r>
                        <a:rPr lang="it-IT" sz="1400">
                          <a:effectLst/>
                          <a:latin typeface="Calibri" panose="020F0502020204030204" pitchFamily="34" charset="0"/>
                          <a:ea typeface="Calibri" panose="020F0502020204030204" pitchFamily="34" charset="0"/>
                          <a:cs typeface="Times New Roman" panose="02020603050405020304" pitchFamily="18" charset="0"/>
                        </a:rPr>
                        <a:t>SEP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cap="all" dirty="0">
                          <a:effectLst/>
                          <a:latin typeface="Calibri" panose="020F0502020204030204" pitchFamily="34" charset="0"/>
                          <a:ea typeface="Calibri" panose="020F0502020204030204" pitchFamily="34" charset="0"/>
                          <a:cs typeface="Times New Roman (Corpo CS)"/>
                        </a:rPr>
                        <a:t>SERVIZI TURISTICI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919794"/>
                  </a:ext>
                </a:extLst>
              </a:tr>
              <a:tr h="307014">
                <a:tc>
                  <a:txBody>
                    <a:bodyPr/>
                    <a:lstStyle/>
                    <a:p>
                      <a:r>
                        <a:rPr lang="it-IT" sz="1400">
                          <a:effectLst/>
                          <a:latin typeface="Calibri" panose="020F0502020204030204" pitchFamily="34" charset="0"/>
                          <a:ea typeface="Calibri" panose="020F0502020204030204" pitchFamily="34" charset="0"/>
                          <a:cs typeface="Times New Roman" panose="02020603050405020304" pitchFamily="18" charset="0"/>
                        </a:rPr>
                        <a:t>NUP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tc>
                  <a:txBody>
                    <a:bodyPr/>
                    <a:lstStyle/>
                    <a:p>
                      <a:pPr>
                        <a:spcAft>
                          <a:spcPts val="600"/>
                        </a:spcAft>
                      </a:pPr>
                      <a:r>
                        <a:rPr lang="it-IT" sz="1400" i="1" dirty="0">
                          <a:effectLst/>
                          <a:latin typeface="Calibri" panose="020F0502020204030204" pitchFamily="34" charset="0"/>
                          <a:ea typeface="Calibri" panose="020F0502020204030204" pitchFamily="34" charset="0"/>
                          <a:cs typeface="Calibri" panose="020F0502020204030204" pitchFamily="34" charset="0"/>
                        </a:rPr>
                        <a:t>5.2.2.1 </a:t>
                      </a:r>
                      <a:r>
                        <a:rPr lang="it-IT" sz="1400" b="1" i="1" dirty="0">
                          <a:effectLst/>
                          <a:latin typeface="Calibri" panose="020F0502020204030204" pitchFamily="34" charset="0"/>
                          <a:ea typeface="Calibri" panose="020F0502020204030204" pitchFamily="34" charset="0"/>
                          <a:cs typeface="Calibri" panose="020F0502020204030204" pitchFamily="34" charset="0"/>
                        </a:rPr>
                        <a:t>Cuochi in alberghi e ristoranti</a:t>
                      </a:r>
                      <a:r>
                        <a:rPr lang="it-IT" sz="1400" i="1" dirty="0">
                          <a:effectLst/>
                          <a:latin typeface="Calibri" panose="020F0502020204030204" pitchFamily="34" charset="0"/>
                          <a:ea typeface="Calibri" panose="020F0502020204030204" pitchFamily="34" charset="0"/>
                          <a:cs typeface="Calibri" panose="020F0502020204030204" pitchFamily="34" charset="0"/>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extLst>
                  <a:ext uri="{0D108BD9-81ED-4DB2-BD59-A6C34878D82A}">
                    <a16:rowId xmlns:a16="http://schemas.microsoft.com/office/drawing/2014/main" val="3983981931"/>
                  </a:ext>
                </a:extLst>
              </a:tr>
            </a:tbl>
          </a:graphicData>
        </a:graphic>
      </p:graphicFrame>
      <p:graphicFrame>
        <p:nvGraphicFramePr>
          <p:cNvPr id="19" name="Tabella 18">
            <a:extLst>
              <a:ext uri="{FF2B5EF4-FFF2-40B4-BE49-F238E27FC236}">
                <a16:creationId xmlns:a16="http://schemas.microsoft.com/office/drawing/2014/main" id="{7EEC620A-6CE6-4BF2-B07C-8707E2B0A087}"/>
              </a:ext>
            </a:extLst>
          </p:cNvPr>
          <p:cNvGraphicFramePr>
            <a:graphicFrameLocks noGrp="1"/>
          </p:cNvGraphicFramePr>
          <p:nvPr/>
        </p:nvGraphicFramePr>
        <p:xfrm>
          <a:off x="5575514" y="1843400"/>
          <a:ext cx="4593373" cy="1493520"/>
        </p:xfrm>
        <a:graphic>
          <a:graphicData uri="http://schemas.openxmlformats.org/drawingml/2006/table">
            <a:tbl>
              <a:tblPr firstRow="1" firstCol="1" bandRow="1"/>
              <a:tblGrid>
                <a:gridCol w="1530403">
                  <a:extLst>
                    <a:ext uri="{9D8B030D-6E8A-4147-A177-3AD203B41FA5}">
                      <a16:colId xmlns:a16="http://schemas.microsoft.com/office/drawing/2014/main" val="2979619336"/>
                    </a:ext>
                  </a:extLst>
                </a:gridCol>
                <a:gridCol w="3062970">
                  <a:extLst>
                    <a:ext uri="{9D8B030D-6E8A-4147-A177-3AD203B41FA5}">
                      <a16:colId xmlns:a16="http://schemas.microsoft.com/office/drawing/2014/main" val="3883860189"/>
                    </a:ext>
                  </a:extLst>
                </a:gridCol>
              </a:tblGrid>
              <a:tr h="0">
                <a:tc>
                  <a:txBody>
                    <a:bodyPr/>
                    <a:lstStyle/>
                    <a:p>
                      <a:r>
                        <a:rPr lang="it-IT" sz="14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PERCORSO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b="1" cap="all">
                          <a:effectLst/>
                          <a:highlight>
                            <a:srgbClr val="FFFF00"/>
                          </a:highlight>
                          <a:latin typeface="Calibri" panose="020F0502020204030204" pitchFamily="34" charset="0"/>
                          <a:ea typeface="Calibri" panose="020F0502020204030204" pitchFamily="34" charset="0"/>
                          <a:cs typeface="Times New Roman (Corpo CS)"/>
                        </a:rPr>
                        <a:t>SALA BAR E VENDITA</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3057194"/>
                  </a:ext>
                </a:extLst>
              </a:tr>
              <a:tr h="0">
                <a:tc>
                  <a:txBody>
                    <a:bodyPr/>
                    <a:lstStyle/>
                    <a:p>
                      <a:r>
                        <a:rPr lang="it-IT" sz="1400">
                          <a:effectLst/>
                          <a:latin typeface="Calibri" panose="020F0502020204030204" pitchFamily="34" charset="0"/>
                          <a:ea typeface="Calibri" panose="020F0502020204030204" pitchFamily="34" charset="0"/>
                          <a:cs typeface="Times New Roman" panose="02020603050405020304" pitchFamily="18" charset="0"/>
                        </a:rPr>
                        <a:t>CODICE ATECO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cap="all">
                          <a:effectLst/>
                          <a:latin typeface="Calibri" panose="020F0502020204030204" pitchFamily="34" charset="0"/>
                          <a:ea typeface="Calibri" panose="020F0502020204030204" pitchFamily="34" charset="0"/>
                          <a:cs typeface="Times New Roman (Corpo CS)"/>
                        </a:rPr>
                        <a:t>I 56 ATTIVITà DEI SERVIZI DI RISTORAZIONE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941483"/>
                  </a:ext>
                </a:extLst>
              </a:tr>
              <a:tr h="0">
                <a:tc>
                  <a:txBody>
                    <a:bodyPr/>
                    <a:lstStyle/>
                    <a:p>
                      <a:r>
                        <a:rPr lang="it-IT" sz="1400">
                          <a:effectLst/>
                          <a:latin typeface="Calibri" panose="020F0502020204030204" pitchFamily="34" charset="0"/>
                          <a:ea typeface="Calibri" panose="020F0502020204030204" pitchFamily="34" charset="0"/>
                          <a:cs typeface="Times New Roman" panose="02020603050405020304" pitchFamily="18" charset="0"/>
                        </a:rPr>
                        <a:t>SEP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cap="all">
                          <a:effectLst/>
                          <a:latin typeface="Calibri" panose="020F0502020204030204" pitchFamily="34" charset="0"/>
                          <a:ea typeface="Calibri" panose="020F0502020204030204" pitchFamily="34" charset="0"/>
                          <a:cs typeface="Times New Roman (Corpo CS)"/>
                        </a:rPr>
                        <a:t>SERVIZI TURISTICI</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913292"/>
                  </a:ext>
                </a:extLst>
              </a:tr>
              <a:tr h="0">
                <a:tc>
                  <a:txBody>
                    <a:bodyPr/>
                    <a:lstStyle/>
                    <a:p>
                      <a:r>
                        <a:rPr lang="it-IT" sz="1400">
                          <a:effectLst/>
                          <a:latin typeface="Calibri" panose="020F0502020204030204" pitchFamily="34" charset="0"/>
                          <a:ea typeface="Calibri" panose="020F0502020204030204" pitchFamily="34" charset="0"/>
                          <a:cs typeface="Times New Roman" panose="02020603050405020304" pitchFamily="18" charset="0"/>
                        </a:rPr>
                        <a:t>NUP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tc>
                  <a:txBody>
                    <a:bodyPr/>
                    <a:lstStyle/>
                    <a:p>
                      <a:r>
                        <a:rPr lang="it-IT" sz="1400" i="1" dirty="0">
                          <a:effectLst/>
                          <a:latin typeface="Calibri" panose="020F0502020204030204" pitchFamily="34" charset="0"/>
                          <a:ea typeface="Calibri" panose="020F0502020204030204" pitchFamily="34" charset="0"/>
                          <a:cs typeface="Calibri" panose="020F0502020204030204" pitchFamily="34" charset="0"/>
                        </a:rPr>
                        <a:t>5.2.2.3 </a:t>
                      </a:r>
                      <a:r>
                        <a:rPr lang="it-IT" sz="1400" b="1" i="1" dirty="0">
                          <a:effectLst/>
                          <a:latin typeface="Calibri" panose="020F0502020204030204" pitchFamily="34" charset="0"/>
                          <a:ea typeface="Calibri" panose="020F0502020204030204" pitchFamily="34" charset="0"/>
                          <a:cs typeface="Calibri" panose="020F0502020204030204" pitchFamily="34" charset="0"/>
                        </a:rPr>
                        <a:t>Camerieri e professioni assimilate</a:t>
                      </a:r>
                      <a:r>
                        <a:rPr lang="it-IT" sz="1400" i="1" dirty="0">
                          <a:effectLst/>
                          <a:latin typeface="Calibri" panose="020F0502020204030204" pitchFamily="34" charset="0"/>
                          <a:ea typeface="Calibri" panose="020F0502020204030204" pitchFamily="34" charset="0"/>
                          <a:cs typeface="Calibri" panose="020F0502020204030204" pitchFamily="34" charset="0"/>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it-IT" sz="1400" i="1" dirty="0">
                          <a:effectLst/>
                          <a:latin typeface="Calibri" panose="020F0502020204030204" pitchFamily="34" charset="0"/>
                          <a:ea typeface="Calibri" panose="020F0502020204030204" pitchFamily="34" charset="0"/>
                          <a:cs typeface="Calibri" panose="020F0502020204030204" pitchFamily="34" charset="0"/>
                        </a:rPr>
                        <a:t>5.2.2.4 </a:t>
                      </a:r>
                      <a:r>
                        <a:rPr lang="it-IT" sz="1400" b="1" i="1" dirty="0">
                          <a:effectLst/>
                          <a:latin typeface="Calibri" panose="020F0502020204030204" pitchFamily="34" charset="0"/>
                          <a:ea typeface="Calibri" panose="020F0502020204030204" pitchFamily="34" charset="0"/>
                          <a:cs typeface="Calibri" panose="020F0502020204030204" pitchFamily="34" charset="0"/>
                        </a:rPr>
                        <a:t>Baristi e professioni assimilate</a:t>
                      </a:r>
                      <a:r>
                        <a:rPr lang="it-IT" sz="1400" i="1" dirty="0">
                          <a:effectLst/>
                          <a:latin typeface="Calibri" panose="020F0502020204030204" pitchFamily="34" charset="0"/>
                          <a:ea typeface="Calibri" panose="020F0502020204030204" pitchFamily="34" charset="0"/>
                          <a:cs typeface="Calibri" panose="020F0502020204030204" pitchFamily="34" charset="0"/>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extLst>
                  <a:ext uri="{0D108BD9-81ED-4DB2-BD59-A6C34878D82A}">
                    <a16:rowId xmlns:a16="http://schemas.microsoft.com/office/drawing/2014/main" val="1998958900"/>
                  </a:ext>
                </a:extLst>
              </a:tr>
            </a:tbl>
          </a:graphicData>
        </a:graphic>
      </p:graphicFrame>
      <p:graphicFrame>
        <p:nvGraphicFramePr>
          <p:cNvPr id="30" name="Tabella 29">
            <a:extLst>
              <a:ext uri="{FF2B5EF4-FFF2-40B4-BE49-F238E27FC236}">
                <a16:creationId xmlns:a16="http://schemas.microsoft.com/office/drawing/2014/main" id="{447772F6-CAA3-4244-8249-6D573E7F820F}"/>
              </a:ext>
            </a:extLst>
          </p:cNvPr>
          <p:cNvGraphicFramePr>
            <a:graphicFrameLocks noGrp="1"/>
          </p:cNvGraphicFramePr>
          <p:nvPr/>
        </p:nvGraphicFramePr>
        <p:xfrm>
          <a:off x="2379356" y="5149850"/>
          <a:ext cx="6310113" cy="1911417"/>
        </p:xfrm>
        <a:graphic>
          <a:graphicData uri="http://schemas.openxmlformats.org/drawingml/2006/table">
            <a:tbl>
              <a:tblPr firstRow="1" firstCol="1" bandRow="1"/>
              <a:tblGrid>
                <a:gridCol w="2102381">
                  <a:extLst>
                    <a:ext uri="{9D8B030D-6E8A-4147-A177-3AD203B41FA5}">
                      <a16:colId xmlns:a16="http://schemas.microsoft.com/office/drawing/2014/main" val="296700425"/>
                    </a:ext>
                  </a:extLst>
                </a:gridCol>
                <a:gridCol w="4207732">
                  <a:extLst>
                    <a:ext uri="{9D8B030D-6E8A-4147-A177-3AD203B41FA5}">
                      <a16:colId xmlns:a16="http://schemas.microsoft.com/office/drawing/2014/main" val="3206511580"/>
                    </a:ext>
                  </a:extLst>
                </a:gridCol>
              </a:tblGrid>
              <a:tr h="307014">
                <a:tc>
                  <a:txBody>
                    <a:bodyPr/>
                    <a:lstStyle/>
                    <a:p>
                      <a:r>
                        <a:rPr lang="it-IT" sz="14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PERCORSO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b="1" cap="all">
                          <a:effectLst/>
                          <a:highlight>
                            <a:srgbClr val="FFFF00"/>
                          </a:highlight>
                          <a:latin typeface="Calibri" panose="020F0502020204030204" pitchFamily="34" charset="0"/>
                          <a:ea typeface="Calibri" panose="020F0502020204030204" pitchFamily="34" charset="0"/>
                          <a:cs typeface="Times New Roman (Corpo CS)"/>
                        </a:rPr>
                        <a:t>ACCOGLIENZA TURISTICA</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223114"/>
                  </a:ext>
                </a:extLst>
              </a:tr>
              <a:tr h="581109">
                <a:tc>
                  <a:txBody>
                    <a:bodyPr/>
                    <a:lstStyle/>
                    <a:p>
                      <a:r>
                        <a:rPr lang="it-IT" sz="1400">
                          <a:effectLst/>
                          <a:latin typeface="Calibri" panose="020F0502020204030204" pitchFamily="34" charset="0"/>
                          <a:ea typeface="Calibri" panose="020F0502020204030204" pitchFamily="34" charset="0"/>
                          <a:cs typeface="Times New Roman" panose="02020603050405020304" pitchFamily="18" charset="0"/>
                        </a:rPr>
                        <a:t>CODICE ATECO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cap="all">
                          <a:effectLst/>
                          <a:latin typeface="Calibri" panose="020F0502020204030204" pitchFamily="34" charset="0"/>
                          <a:ea typeface="Calibri" panose="020F0502020204030204" pitchFamily="34" charset="0"/>
                          <a:cs typeface="Times New Roman (Corpo CS)"/>
                        </a:rPr>
                        <a:t>I 55 ALLOGGIO</a:t>
                      </a:r>
                    </a:p>
                    <a:p>
                      <a:r>
                        <a:rPr lang="it-IT" sz="1400" cap="all">
                          <a:effectLst/>
                          <a:latin typeface="Calibri" panose="020F0502020204030204" pitchFamily="34" charset="0"/>
                          <a:ea typeface="Calibri" panose="020F0502020204030204" pitchFamily="34" charset="0"/>
                          <a:cs typeface="Times New Roman" panose="02020603050405020304" pitchFamily="18" charset="0"/>
                        </a:rPr>
                        <a:t>N 82.30 ORGANIZZAZIONE EVENTI E FIERE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768964"/>
                  </a:ext>
                </a:extLst>
              </a:tr>
              <a:tr h="307014">
                <a:tc>
                  <a:txBody>
                    <a:bodyPr/>
                    <a:lstStyle/>
                    <a:p>
                      <a:r>
                        <a:rPr lang="it-IT" sz="1400">
                          <a:effectLst/>
                          <a:latin typeface="Calibri" panose="020F0502020204030204" pitchFamily="34" charset="0"/>
                          <a:ea typeface="Calibri" panose="020F0502020204030204" pitchFamily="34" charset="0"/>
                          <a:cs typeface="Times New Roman" panose="02020603050405020304" pitchFamily="18" charset="0"/>
                        </a:rPr>
                        <a:t>SEP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cap="all">
                          <a:effectLst/>
                          <a:latin typeface="Calibri" panose="020F0502020204030204" pitchFamily="34" charset="0"/>
                          <a:ea typeface="Calibri" panose="020F0502020204030204" pitchFamily="34" charset="0"/>
                          <a:cs typeface="Times New Roman (Corpo CS)"/>
                        </a:rPr>
                        <a:t>SERVIZI TURISTICI</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919794"/>
                  </a:ext>
                </a:extLst>
              </a:tr>
              <a:tr h="307014">
                <a:tc>
                  <a:txBody>
                    <a:bodyPr/>
                    <a:lstStyle/>
                    <a:p>
                      <a:r>
                        <a:rPr lang="it-IT" sz="1400">
                          <a:effectLst/>
                          <a:latin typeface="Calibri" panose="020F0502020204030204" pitchFamily="34" charset="0"/>
                          <a:ea typeface="Calibri" panose="020F0502020204030204" pitchFamily="34" charset="0"/>
                          <a:cs typeface="Times New Roman" panose="02020603050405020304" pitchFamily="18" charset="0"/>
                        </a:rPr>
                        <a:t>NUP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tc>
                  <a:txBody>
                    <a:bodyPr/>
                    <a:lstStyle/>
                    <a:p>
                      <a:pPr>
                        <a:spcAft>
                          <a:spcPts val="600"/>
                        </a:spcAft>
                      </a:pPr>
                      <a:r>
                        <a:rPr lang="it-IT" sz="1400" i="1" dirty="0">
                          <a:effectLst/>
                          <a:latin typeface="Calibri" panose="020F0502020204030204" pitchFamily="34" charset="0"/>
                          <a:ea typeface="Calibri" panose="020F0502020204030204" pitchFamily="34" charset="0"/>
                          <a:cs typeface="Calibri" panose="020F0502020204030204" pitchFamily="34" charset="0"/>
                        </a:rPr>
                        <a:t>4.2.2.2.0 </a:t>
                      </a:r>
                      <a:r>
                        <a:rPr lang="it-IT" sz="1400" b="1" i="1" dirty="0">
                          <a:effectLst/>
                          <a:latin typeface="Calibri" panose="020F0502020204030204" pitchFamily="34" charset="0"/>
                          <a:ea typeface="Calibri" panose="020F0502020204030204" pitchFamily="34" charset="0"/>
                          <a:cs typeface="Calibri" panose="020F0502020204030204" pitchFamily="34" charset="0"/>
                        </a:rPr>
                        <a:t>Addetti all’accoglienza nei servizi di alloggio e ristorazione</a:t>
                      </a:r>
                    </a:p>
                    <a:p>
                      <a:pPr>
                        <a:spcAft>
                          <a:spcPts val="600"/>
                        </a:spcAft>
                      </a:pPr>
                      <a:r>
                        <a:rPr lang="it-IT" sz="1400" b="1" i="1" dirty="0">
                          <a:effectLst/>
                          <a:latin typeface="Calibri" panose="020F0502020204030204" pitchFamily="34" charset="0"/>
                          <a:ea typeface="Calibri" panose="020F0502020204030204" pitchFamily="34" charset="0"/>
                          <a:cs typeface="Calibri" panose="020F0502020204030204" pitchFamily="34" charset="0"/>
                        </a:rPr>
                        <a:t>3.4.1.2.2 Organizzatori di eventi e ricevimenti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extLst>
                  <a:ext uri="{0D108BD9-81ED-4DB2-BD59-A6C34878D82A}">
                    <a16:rowId xmlns:a16="http://schemas.microsoft.com/office/drawing/2014/main" val="3983981931"/>
                  </a:ext>
                </a:extLst>
              </a:tr>
            </a:tbl>
          </a:graphicData>
        </a:graphic>
      </p:graphicFrame>
      <p:graphicFrame>
        <p:nvGraphicFramePr>
          <p:cNvPr id="24" name="Tabella 23">
            <a:extLst>
              <a:ext uri="{FF2B5EF4-FFF2-40B4-BE49-F238E27FC236}">
                <a16:creationId xmlns:a16="http://schemas.microsoft.com/office/drawing/2014/main" id="{320BA2E8-D7F0-4521-827C-D63B971CBF8D}"/>
              </a:ext>
            </a:extLst>
          </p:cNvPr>
          <p:cNvGraphicFramePr>
            <a:graphicFrameLocks noGrp="1"/>
          </p:cNvGraphicFramePr>
          <p:nvPr/>
        </p:nvGraphicFramePr>
        <p:xfrm>
          <a:off x="502043" y="3670662"/>
          <a:ext cx="4844657" cy="1066800"/>
        </p:xfrm>
        <a:graphic>
          <a:graphicData uri="http://schemas.openxmlformats.org/drawingml/2006/table">
            <a:tbl>
              <a:tblPr firstRow="1" firstCol="1" bandRow="1"/>
              <a:tblGrid>
                <a:gridCol w="1351216">
                  <a:extLst>
                    <a:ext uri="{9D8B030D-6E8A-4147-A177-3AD203B41FA5}">
                      <a16:colId xmlns:a16="http://schemas.microsoft.com/office/drawing/2014/main" val="860970447"/>
                    </a:ext>
                  </a:extLst>
                </a:gridCol>
                <a:gridCol w="3493441">
                  <a:extLst>
                    <a:ext uri="{9D8B030D-6E8A-4147-A177-3AD203B41FA5}">
                      <a16:colId xmlns:a16="http://schemas.microsoft.com/office/drawing/2014/main" val="584722405"/>
                    </a:ext>
                  </a:extLst>
                </a:gridCol>
              </a:tblGrid>
              <a:tr h="0">
                <a:tc>
                  <a:txBody>
                    <a:bodyPr/>
                    <a:lstStyle/>
                    <a:p>
                      <a:r>
                        <a:rPr lang="it-IT" sz="14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PERCORSO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b="1" cap="all">
                          <a:effectLst/>
                          <a:highlight>
                            <a:srgbClr val="FFFF00"/>
                          </a:highlight>
                          <a:latin typeface="Calibri" panose="020F0502020204030204" pitchFamily="34" charset="0"/>
                          <a:ea typeface="Calibri" panose="020F0502020204030204" pitchFamily="34" charset="0"/>
                          <a:cs typeface="Times New Roman (Corpo CS)"/>
                        </a:rPr>
                        <a:t>pasticceria</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3852564"/>
                  </a:ext>
                </a:extLst>
              </a:tr>
              <a:tr h="0">
                <a:tc>
                  <a:txBody>
                    <a:bodyPr/>
                    <a:lstStyle/>
                    <a:p>
                      <a:r>
                        <a:rPr lang="it-IT" sz="1400">
                          <a:effectLst/>
                          <a:latin typeface="Calibri" panose="020F0502020204030204" pitchFamily="34" charset="0"/>
                          <a:ea typeface="Calibri" panose="020F0502020204030204" pitchFamily="34" charset="0"/>
                          <a:cs typeface="Times New Roman" panose="02020603050405020304" pitchFamily="18" charset="0"/>
                        </a:rPr>
                        <a:t>CODICE ATECO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cap="all">
                          <a:effectLst/>
                          <a:latin typeface="Calibri" panose="020F0502020204030204" pitchFamily="34" charset="0"/>
                          <a:ea typeface="Calibri" panose="020F0502020204030204" pitchFamily="34" charset="0"/>
                          <a:cs typeface="Times New Roman (Corpo CS)"/>
                        </a:rPr>
                        <a:t>I 56 ATTIVITà DEI SERVIZI DI RISTORAZIONE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797027"/>
                  </a:ext>
                </a:extLst>
              </a:tr>
              <a:tr h="0">
                <a:tc>
                  <a:txBody>
                    <a:bodyPr/>
                    <a:lstStyle/>
                    <a:p>
                      <a:r>
                        <a:rPr lang="it-IT" sz="1400">
                          <a:effectLst/>
                          <a:latin typeface="Calibri" panose="020F0502020204030204" pitchFamily="34" charset="0"/>
                          <a:ea typeface="Calibri" panose="020F0502020204030204" pitchFamily="34" charset="0"/>
                          <a:cs typeface="Times New Roman" panose="02020603050405020304" pitchFamily="18" charset="0"/>
                        </a:rPr>
                        <a:t>SEP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cap="all" dirty="0">
                          <a:effectLst/>
                          <a:latin typeface="Calibri" panose="020F0502020204030204" pitchFamily="34" charset="0"/>
                          <a:ea typeface="Calibri" panose="020F0502020204030204" pitchFamily="34" charset="0"/>
                          <a:cs typeface="Times New Roman (Corpo CS)"/>
                        </a:rPr>
                        <a:t>servizi turistici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452619"/>
                  </a:ext>
                </a:extLst>
              </a:tr>
              <a:tr h="0">
                <a:tc>
                  <a:txBody>
                    <a:bodyPr/>
                    <a:lstStyle/>
                    <a:p>
                      <a:r>
                        <a:rPr lang="it-IT" sz="1400" dirty="0">
                          <a:effectLst/>
                          <a:latin typeface="Calibri" panose="020F0502020204030204" pitchFamily="34" charset="0"/>
                          <a:ea typeface="Calibri" panose="020F0502020204030204" pitchFamily="34" charset="0"/>
                          <a:cs typeface="Times New Roman" panose="02020603050405020304" pitchFamily="18" charset="0"/>
                        </a:rPr>
                        <a:t>NUP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tc>
                  <a:txBody>
                    <a:bodyPr/>
                    <a:lstStyle/>
                    <a:p>
                      <a:r>
                        <a:rPr lang="it-IT" sz="1400" i="1" dirty="0">
                          <a:effectLst/>
                          <a:latin typeface="Calibri" panose="020F0502020204030204" pitchFamily="34" charset="0"/>
                          <a:ea typeface="Calibri" panose="020F0502020204030204" pitchFamily="34" charset="0"/>
                          <a:cs typeface="Calibri" panose="020F0502020204030204" pitchFamily="34" charset="0"/>
                        </a:rPr>
                        <a:t>5.2.2.1 Cuochi in alberghi e ristoranti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it-IT" sz="1400" i="1" dirty="0">
                          <a:effectLst/>
                          <a:latin typeface="Calibri" panose="020F0502020204030204" pitchFamily="34" charset="0"/>
                          <a:ea typeface="Calibri" panose="020F0502020204030204" pitchFamily="34" charset="0"/>
                          <a:cs typeface="Calibri" panose="020F0502020204030204" pitchFamily="34" charset="0"/>
                        </a:rPr>
                        <a:t>6.5.1.3.1 Pasticceri e cioccolatai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extLst>
                  <a:ext uri="{0D108BD9-81ED-4DB2-BD59-A6C34878D82A}">
                    <a16:rowId xmlns:a16="http://schemas.microsoft.com/office/drawing/2014/main" val="1476016991"/>
                  </a:ext>
                </a:extLst>
              </a:tr>
            </a:tbl>
          </a:graphicData>
        </a:graphic>
      </p:graphicFrame>
      <p:graphicFrame>
        <p:nvGraphicFramePr>
          <p:cNvPr id="25" name="Tabella 24">
            <a:extLst>
              <a:ext uri="{FF2B5EF4-FFF2-40B4-BE49-F238E27FC236}">
                <a16:creationId xmlns:a16="http://schemas.microsoft.com/office/drawing/2014/main" id="{BA080035-E7A8-4B80-8A94-6FBF6976844B}"/>
              </a:ext>
            </a:extLst>
          </p:cNvPr>
          <p:cNvGraphicFramePr>
            <a:graphicFrameLocks noGrp="1"/>
          </p:cNvGraphicFramePr>
          <p:nvPr/>
        </p:nvGraphicFramePr>
        <p:xfrm>
          <a:off x="5575515" y="3670662"/>
          <a:ext cx="4593373" cy="1066800"/>
        </p:xfrm>
        <a:graphic>
          <a:graphicData uri="http://schemas.openxmlformats.org/drawingml/2006/table">
            <a:tbl>
              <a:tblPr firstRow="1" firstCol="1" bandRow="1"/>
              <a:tblGrid>
                <a:gridCol w="1530403">
                  <a:extLst>
                    <a:ext uri="{9D8B030D-6E8A-4147-A177-3AD203B41FA5}">
                      <a16:colId xmlns:a16="http://schemas.microsoft.com/office/drawing/2014/main" val="3221304153"/>
                    </a:ext>
                  </a:extLst>
                </a:gridCol>
                <a:gridCol w="3062970">
                  <a:extLst>
                    <a:ext uri="{9D8B030D-6E8A-4147-A177-3AD203B41FA5}">
                      <a16:colId xmlns:a16="http://schemas.microsoft.com/office/drawing/2014/main" val="2689640450"/>
                    </a:ext>
                  </a:extLst>
                </a:gridCol>
              </a:tblGrid>
              <a:tr h="0">
                <a:tc>
                  <a:txBody>
                    <a:bodyPr/>
                    <a:lstStyle/>
                    <a:p>
                      <a:r>
                        <a:rPr lang="it-IT" sz="14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PERCORSO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b="1" cap="all">
                          <a:effectLst/>
                          <a:highlight>
                            <a:srgbClr val="FFFF00"/>
                          </a:highlight>
                          <a:latin typeface="Calibri" panose="020F0502020204030204" pitchFamily="34" charset="0"/>
                          <a:ea typeface="Calibri" panose="020F0502020204030204" pitchFamily="34" charset="0"/>
                          <a:cs typeface="Times New Roman (Corpo CS)"/>
                        </a:rPr>
                        <a:t>arte bianca e pasticceria</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931705"/>
                  </a:ext>
                </a:extLst>
              </a:tr>
              <a:tr h="0">
                <a:tc>
                  <a:txBody>
                    <a:bodyPr/>
                    <a:lstStyle/>
                    <a:p>
                      <a:r>
                        <a:rPr lang="it-IT" sz="1400">
                          <a:effectLst/>
                          <a:latin typeface="Calibri" panose="020F0502020204030204" pitchFamily="34" charset="0"/>
                          <a:ea typeface="Calibri" panose="020F0502020204030204" pitchFamily="34" charset="0"/>
                          <a:cs typeface="Times New Roman" panose="02020603050405020304" pitchFamily="18" charset="0"/>
                        </a:rPr>
                        <a:t>CODICE ATECO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cap="all">
                          <a:effectLst/>
                          <a:latin typeface="Calibri" panose="020F0502020204030204" pitchFamily="34" charset="0"/>
                          <a:ea typeface="Calibri" panose="020F0502020204030204" pitchFamily="34" charset="0"/>
                          <a:cs typeface="Times New Roman (Corpo CS)"/>
                        </a:rPr>
                        <a:t>c 10 industrie alimentari</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693230"/>
                  </a:ext>
                </a:extLst>
              </a:tr>
              <a:tr h="0">
                <a:tc>
                  <a:txBody>
                    <a:bodyPr/>
                    <a:lstStyle/>
                    <a:p>
                      <a:r>
                        <a:rPr lang="it-IT" sz="1400">
                          <a:effectLst/>
                          <a:latin typeface="Calibri" panose="020F0502020204030204" pitchFamily="34" charset="0"/>
                          <a:ea typeface="Calibri" panose="020F0502020204030204" pitchFamily="34" charset="0"/>
                          <a:cs typeface="Times New Roman" panose="02020603050405020304" pitchFamily="18" charset="0"/>
                        </a:rPr>
                        <a:t>SEP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cap="all">
                          <a:effectLst/>
                          <a:latin typeface="Calibri" panose="020F0502020204030204" pitchFamily="34" charset="0"/>
                          <a:ea typeface="Calibri" panose="020F0502020204030204" pitchFamily="34" charset="0"/>
                          <a:cs typeface="Times New Roman (Corpo CS)"/>
                        </a:rPr>
                        <a:t>produzioni alimentari</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529161"/>
                  </a:ext>
                </a:extLst>
              </a:tr>
              <a:tr h="0">
                <a:tc>
                  <a:txBody>
                    <a:bodyPr/>
                    <a:lstStyle/>
                    <a:p>
                      <a:r>
                        <a:rPr lang="it-IT" sz="1400" dirty="0">
                          <a:effectLst/>
                          <a:latin typeface="Calibri" panose="020F0502020204030204" pitchFamily="34" charset="0"/>
                          <a:ea typeface="Calibri" panose="020F0502020204030204" pitchFamily="34" charset="0"/>
                          <a:cs typeface="Times New Roman" panose="02020603050405020304" pitchFamily="18" charset="0"/>
                        </a:rPr>
                        <a:t>NUP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tc>
                  <a:txBody>
                    <a:bodyPr/>
                    <a:lstStyle/>
                    <a:p>
                      <a:r>
                        <a:rPr lang="it-IT" sz="1400" i="1" dirty="0">
                          <a:effectLst/>
                          <a:latin typeface="Calibri" panose="020F0502020204030204" pitchFamily="34" charset="0"/>
                          <a:ea typeface="Calibri" panose="020F0502020204030204" pitchFamily="34" charset="0"/>
                          <a:cs typeface="Calibri" panose="020F0502020204030204" pitchFamily="34" charset="0"/>
                        </a:rPr>
                        <a:t>6.5.1.3.1 Pasticceri e cioccolatai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it-IT" sz="1400" i="1" dirty="0">
                          <a:effectLst/>
                          <a:latin typeface="Calibri" panose="020F0502020204030204" pitchFamily="34" charset="0"/>
                          <a:ea typeface="Calibri" panose="020F0502020204030204" pitchFamily="34" charset="0"/>
                          <a:cs typeface="Calibri" panose="020F0502020204030204" pitchFamily="34" charset="0"/>
                        </a:rPr>
                        <a:t>6.5.1.2.1 .Panettieri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78"/>
                    </a:solidFill>
                  </a:tcPr>
                </a:tc>
                <a:extLst>
                  <a:ext uri="{0D108BD9-81ED-4DB2-BD59-A6C34878D82A}">
                    <a16:rowId xmlns:a16="http://schemas.microsoft.com/office/drawing/2014/main" val="1480032759"/>
                  </a:ext>
                </a:extLst>
              </a:tr>
            </a:tbl>
          </a:graphicData>
        </a:graphic>
      </p:graphicFrame>
    </p:spTree>
    <p:extLst>
      <p:ext uri="{BB962C8B-B14F-4D97-AF65-F5344CB8AC3E}">
        <p14:creationId xmlns:p14="http://schemas.microsoft.com/office/powerpoint/2010/main" val="1094010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C5FCB9-4104-BC2F-E2C7-CA819356EDF9}"/>
              </a:ext>
            </a:extLst>
          </p:cNvPr>
          <p:cNvSpPr>
            <a:spLocks noGrp="1"/>
          </p:cNvSpPr>
          <p:nvPr>
            <p:ph type="title"/>
          </p:nvPr>
        </p:nvSpPr>
        <p:spPr>
          <a:xfrm>
            <a:off x="165100" y="425450"/>
            <a:ext cx="9982199" cy="615553"/>
          </a:xfrm>
        </p:spPr>
        <p:txBody>
          <a:bodyPr/>
          <a:lstStyle/>
          <a:p>
            <a:pPr algn="ctr"/>
            <a:r>
              <a:rPr lang="it-IT" sz="2000" dirty="0">
                <a:solidFill>
                  <a:srgbClr val="C00000"/>
                </a:solidFill>
                <a:latin typeface="+mn-lt"/>
              </a:rPr>
              <a:t>QUALIFICA «Operatore della ristorazione»</a:t>
            </a:r>
            <a:br>
              <a:rPr lang="it-IT" sz="2000" dirty="0">
                <a:solidFill>
                  <a:srgbClr val="C00000"/>
                </a:solidFill>
                <a:latin typeface="+mn-lt"/>
              </a:rPr>
            </a:br>
            <a:r>
              <a:rPr lang="it-IT" sz="2000" dirty="0">
                <a:solidFill>
                  <a:srgbClr val="C00000"/>
                </a:solidFill>
                <a:latin typeface="+mn-lt"/>
              </a:rPr>
              <a:t>INDIRIZZO Allestimento sala e somministrazione piatti e bevande</a:t>
            </a:r>
          </a:p>
        </p:txBody>
      </p:sp>
      <p:graphicFrame>
        <p:nvGraphicFramePr>
          <p:cNvPr id="32" name="Tabella 31">
            <a:extLst>
              <a:ext uri="{FF2B5EF4-FFF2-40B4-BE49-F238E27FC236}">
                <a16:creationId xmlns:a16="http://schemas.microsoft.com/office/drawing/2014/main" id="{FCCE8A80-6C2A-2D15-2C7E-2F054B35F3C2}"/>
              </a:ext>
            </a:extLst>
          </p:cNvPr>
          <p:cNvGraphicFramePr>
            <a:graphicFrameLocks noGrp="1"/>
          </p:cNvGraphicFramePr>
          <p:nvPr>
            <p:extLst>
              <p:ext uri="{D42A27DB-BD31-4B8C-83A1-F6EECF244321}">
                <p14:modId xmlns:p14="http://schemas.microsoft.com/office/powerpoint/2010/main" val="1041545734"/>
              </p:ext>
            </p:extLst>
          </p:nvPr>
        </p:nvGraphicFramePr>
        <p:xfrm>
          <a:off x="317500" y="1187450"/>
          <a:ext cx="9982200" cy="3460749"/>
        </p:xfrm>
        <a:graphic>
          <a:graphicData uri="http://schemas.openxmlformats.org/drawingml/2006/table">
            <a:tbl>
              <a:tblPr firstRow="1" firstCol="1" bandRow="1">
                <a:tableStyleId>{5C22544A-7EE6-4342-B048-85BDC9FD1C3A}</a:tableStyleId>
              </a:tblPr>
              <a:tblGrid>
                <a:gridCol w="3886200">
                  <a:extLst>
                    <a:ext uri="{9D8B030D-6E8A-4147-A177-3AD203B41FA5}">
                      <a16:colId xmlns:a16="http://schemas.microsoft.com/office/drawing/2014/main" val="1987497930"/>
                    </a:ext>
                  </a:extLst>
                </a:gridCol>
                <a:gridCol w="6096000">
                  <a:extLst>
                    <a:ext uri="{9D8B030D-6E8A-4147-A177-3AD203B41FA5}">
                      <a16:colId xmlns:a16="http://schemas.microsoft.com/office/drawing/2014/main" val="446006432"/>
                    </a:ext>
                  </a:extLst>
                </a:gridCol>
              </a:tblGrid>
              <a:tr h="179705">
                <a:tc>
                  <a:txBody>
                    <a:bodyPr/>
                    <a:lstStyle/>
                    <a:p>
                      <a:r>
                        <a:rPr lang="it-IT" sz="1200">
                          <a:effectLst/>
                        </a:rPr>
                        <a:t>DENOMINAZIONE DELLA FIGURA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7389" marR="67389" marT="0" marB="0"/>
                </a:tc>
                <a:tc>
                  <a:txBody>
                    <a:bodyPr/>
                    <a:lstStyle/>
                    <a:p>
                      <a:pPr algn="ctr"/>
                      <a:r>
                        <a:rPr lang="it-IT" sz="1400" dirty="0">
                          <a:effectLst/>
                        </a:rPr>
                        <a:t>OPERATORE DELLA RISTORAZIONE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389" marR="67389" marT="0" marB="0"/>
                </a:tc>
                <a:extLst>
                  <a:ext uri="{0D108BD9-81ED-4DB2-BD59-A6C34878D82A}">
                    <a16:rowId xmlns:a16="http://schemas.microsoft.com/office/drawing/2014/main" val="3920658164"/>
                  </a:ext>
                </a:extLst>
              </a:tr>
              <a:tr h="548640">
                <a:tc>
                  <a:txBody>
                    <a:bodyPr/>
                    <a:lstStyle/>
                    <a:p>
                      <a:r>
                        <a:rPr lang="it-IT" sz="1200" dirty="0">
                          <a:effectLst/>
                        </a:rPr>
                        <a:t>DENOMINAZIONE INDIRIZZI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389" marR="67389" marT="0" marB="0"/>
                </a:tc>
                <a:tc>
                  <a:txBody>
                    <a:bodyPr/>
                    <a:lstStyle/>
                    <a:p>
                      <a:pPr marL="342900" lvl="0" indent="-342900">
                        <a:buFont typeface="+mj-lt"/>
                        <a:buAutoNum type="arabicPeriod"/>
                      </a:pPr>
                      <a:r>
                        <a:rPr lang="it-IT" sz="1400" b="1" dirty="0">
                          <a:effectLst/>
                        </a:rPr>
                        <a:t>Preparazione degli alimenti e allestimento piatti</a:t>
                      </a:r>
                    </a:p>
                    <a:p>
                      <a:pPr marL="342900" lvl="0" indent="-342900">
                        <a:buFont typeface="+mj-lt"/>
                        <a:buAutoNum type="arabicPeriod"/>
                      </a:pPr>
                      <a:r>
                        <a:rPr lang="it-IT" sz="1400" b="1" dirty="0">
                          <a:effectLst/>
                          <a:highlight>
                            <a:srgbClr val="FFFF00"/>
                          </a:highlight>
                        </a:rPr>
                        <a:t>Allestimento sala e somministrazione piatti e bevande</a:t>
                      </a:r>
                      <a:endParaRPr lang="it-IT"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7389" marR="67389" marT="0" marB="0"/>
                </a:tc>
                <a:extLst>
                  <a:ext uri="{0D108BD9-81ED-4DB2-BD59-A6C34878D82A}">
                    <a16:rowId xmlns:a16="http://schemas.microsoft.com/office/drawing/2014/main" val="438618250"/>
                  </a:ext>
                </a:extLst>
              </a:tr>
              <a:tr h="179705">
                <a:tc>
                  <a:txBody>
                    <a:bodyPr/>
                    <a:lstStyle/>
                    <a:p>
                      <a:r>
                        <a:rPr lang="it-IT" sz="1200">
                          <a:effectLst/>
                        </a:rPr>
                        <a:t>QNQ/EQF</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7389" marR="67389" marT="0" marB="0"/>
                </a:tc>
                <a:tc>
                  <a:txBody>
                    <a:bodyPr/>
                    <a:lstStyle/>
                    <a:p>
                      <a:r>
                        <a:rPr lang="it-IT" sz="1200">
                          <a:effectLst/>
                        </a:rPr>
                        <a:t>Livello 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7389" marR="67389" marT="0" marB="0"/>
                </a:tc>
                <a:extLst>
                  <a:ext uri="{0D108BD9-81ED-4DB2-BD59-A6C34878D82A}">
                    <a16:rowId xmlns:a16="http://schemas.microsoft.com/office/drawing/2014/main" val="502699976"/>
                  </a:ext>
                </a:extLst>
              </a:tr>
              <a:tr h="1707197">
                <a:tc>
                  <a:txBody>
                    <a:bodyPr/>
                    <a:lstStyle/>
                    <a:p>
                      <a:r>
                        <a:rPr lang="it-IT" sz="1200" dirty="0">
                          <a:effectLst/>
                        </a:rPr>
                        <a:t>REFERENZIAZIONE ATECO ISTAT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389" marR="67389" marT="0" marB="0"/>
                </a:tc>
                <a:tc>
                  <a:txBody>
                    <a:bodyPr/>
                    <a:lstStyle/>
                    <a:p>
                      <a:pPr marL="168275">
                        <a:spcBef>
                          <a:spcPts val="295"/>
                        </a:spcBef>
                        <a:spcAft>
                          <a:spcPts val="0"/>
                        </a:spcAft>
                      </a:pPr>
                      <a:r>
                        <a:rPr lang="it-IT" sz="1200" kern="0">
                          <a:effectLst/>
                        </a:rPr>
                        <a:t>Allestimento</a:t>
                      </a:r>
                      <a:r>
                        <a:rPr lang="it-IT" sz="1200" kern="0" spc="-10">
                          <a:effectLst/>
                        </a:rPr>
                        <a:t> </a:t>
                      </a:r>
                      <a:r>
                        <a:rPr lang="it-IT" sz="1200" kern="0">
                          <a:effectLst/>
                        </a:rPr>
                        <a:t>sala</a:t>
                      </a:r>
                      <a:r>
                        <a:rPr lang="it-IT" sz="1200" kern="0" spc="-20">
                          <a:effectLst/>
                        </a:rPr>
                        <a:t> </a:t>
                      </a:r>
                      <a:r>
                        <a:rPr lang="it-IT" sz="1200" kern="0">
                          <a:effectLst/>
                        </a:rPr>
                        <a:t>e</a:t>
                      </a:r>
                      <a:r>
                        <a:rPr lang="it-IT" sz="1200" kern="0" spc="-10">
                          <a:effectLst/>
                        </a:rPr>
                        <a:t> </a:t>
                      </a:r>
                      <a:r>
                        <a:rPr lang="it-IT" sz="1200" kern="0">
                          <a:effectLst/>
                        </a:rPr>
                        <a:t>somministrazione</a:t>
                      </a:r>
                      <a:r>
                        <a:rPr lang="it-IT" sz="1200" kern="0" spc="-15">
                          <a:effectLst/>
                        </a:rPr>
                        <a:t> </a:t>
                      </a:r>
                      <a:r>
                        <a:rPr lang="it-IT" sz="1200" kern="0">
                          <a:effectLst/>
                        </a:rPr>
                        <a:t>piatti</a:t>
                      </a:r>
                      <a:r>
                        <a:rPr lang="it-IT" sz="1200" kern="0" spc="-20">
                          <a:effectLst/>
                        </a:rPr>
                        <a:t> </a:t>
                      </a:r>
                      <a:r>
                        <a:rPr lang="it-IT" sz="1200" kern="0">
                          <a:effectLst/>
                        </a:rPr>
                        <a:t>e</a:t>
                      </a:r>
                      <a:r>
                        <a:rPr lang="it-IT" sz="1200" kern="0" spc="-15">
                          <a:effectLst/>
                        </a:rPr>
                        <a:t> </a:t>
                      </a:r>
                      <a:r>
                        <a:rPr lang="it-IT" sz="1200" kern="0">
                          <a:effectLst/>
                        </a:rPr>
                        <a:t>bevande</a:t>
                      </a:r>
                    </a:p>
                    <a:p>
                      <a:pPr>
                        <a:spcBef>
                          <a:spcPts val="5"/>
                        </a:spcBef>
                        <a:tabLst>
                          <a:tab pos="2895600" algn="l"/>
                        </a:tabLst>
                      </a:pPr>
                      <a:r>
                        <a:rPr lang="it-IT" sz="1200">
                          <a:effectLst/>
                        </a:rPr>
                        <a:t>56.10.11 Ristorazione</a:t>
                      </a:r>
                      <a:r>
                        <a:rPr lang="it-IT" sz="1200" spc="-25">
                          <a:effectLst/>
                        </a:rPr>
                        <a:t> </a:t>
                      </a:r>
                      <a:r>
                        <a:rPr lang="it-IT" sz="1200">
                          <a:effectLst/>
                        </a:rPr>
                        <a:t>con</a:t>
                      </a:r>
                      <a:r>
                        <a:rPr lang="it-IT" sz="1200" spc="-5">
                          <a:effectLst/>
                        </a:rPr>
                        <a:t> </a:t>
                      </a:r>
                      <a:r>
                        <a:rPr lang="it-IT" sz="1200">
                          <a:effectLst/>
                        </a:rPr>
                        <a:t>somministrazione</a:t>
                      </a:r>
                    </a:p>
                    <a:p>
                      <a:pPr>
                        <a:spcBef>
                          <a:spcPts val="5"/>
                        </a:spcBef>
                        <a:tabLst>
                          <a:tab pos="2895600" algn="l"/>
                        </a:tabLst>
                      </a:pPr>
                      <a:r>
                        <a:rPr lang="it-IT" sz="1200">
                          <a:effectLst/>
                        </a:rPr>
                        <a:t>56.10.12 Attività</a:t>
                      </a:r>
                      <a:r>
                        <a:rPr lang="it-IT" sz="1200" spc="-10">
                          <a:effectLst/>
                        </a:rPr>
                        <a:t> </a:t>
                      </a:r>
                      <a:r>
                        <a:rPr lang="it-IT" sz="1200">
                          <a:effectLst/>
                        </a:rPr>
                        <a:t>di</a:t>
                      </a:r>
                      <a:r>
                        <a:rPr lang="it-IT" sz="1200" spc="-10">
                          <a:effectLst/>
                        </a:rPr>
                        <a:t> </a:t>
                      </a:r>
                      <a:r>
                        <a:rPr lang="it-IT" sz="1200">
                          <a:effectLst/>
                        </a:rPr>
                        <a:t>ristorazione</a:t>
                      </a:r>
                      <a:r>
                        <a:rPr lang="it-IT" sz="1200" spc="-15">
                          <a:effectLst/>
                        </a:rPr>
                        <a:t> </a:t>
                      </a:r>
                      <a:r>
                        <a:rPr lang="it-IT" sz="1200">
                          <a:effectLst/>
                        </a:rPr>
                        <a:t>connesse</a:t>
                      </a:r>
                      <a:r>
                        <a:rPr lang="it-IT" sz="1200" spc="-15">
                          <a:effectLst/>
                        </a:rPr>
                        <a:t> </a:t>
                      </a:r>
                      <a:r>
                        <a:rPr lang="it-IT" sz="1200">
                          <a:effectLst/>
                        </a:rPr>
                        <a:t>alle</a:t>
                      </a:r>
                      <a:r>
                        <a:rPr lang="it-IT" sz="1200" spc="-20">
                          <a:effectLst/>
                        </a:rPr>
                        <a:t> </a:t>
                      </a:r>
                      <a:r>
                        <a:rPr lang="it-IT" sz="1200">
                          <a:effectLst/>
                        </a:rPr>
                        <a:t>aziende</a:t>
                      </a:r>
                      <a:r>
                        <a:rPr lang="it-IT" sz="1200" spc="-15">
                          <a:effectLst/>
                        </a:rPr>
                        <a:t> </a:t>
                      </a:r>
                      <a:r>
                        <a:rPr lang="it-IT" sz="1200">
                          <a:effectLst/>
                        </a:rPr>
                        <a:t>agricole</a:t>
                      </a:r>
                    </a:p>
                    <a:p>
                      <a:pPr>
                        <a:lnSpc>
                          <a:spcPts val="1215"/>
                        </a:lnSpc>
                        <a:spcBef>
                          <a:spcPts val="5"/>
                        </a:spcBef>
                      </a:pPr>
                      <a:r>
                        <a:rPr lang="it-IT" sz="1200">
                          <a:effectLst/>
                        </a:rPr>
                        <a:t>56.10.30</a:t>
                      </a:r>
                      <a:r>
                        <a:rPr lang="it-IT" sz="1200" spc="-15">
                          <a:effectLst/>
                        </a:rPr>
                        <a:t> </a:t>
                      </a:r>
                      <a:r>
                        <a:rPr lang="it-IT" sz="1200">
                          <a:effectLst/>
                        </a:rPr>
                        <a:t>Gelaterie</a:t>
                      </a:r>
                      <a:r>
                        <a:rPr lang="it-IT" sz="1200" spc="-5">
                          <a:effectLst/>
                        </a:rPr>
                        <a:t> </a:t>
                      </a:r>
                      <a:r>
                        <a:rPr lang="it-IT" sz="1200">
                          <a:effectLst/>
                        </a:rPr>
                        <a:t>e</a:t>
                      </a:r>
                      <a:r>
                        <a:rPr lang="it-IT" sz="1200" spc="-10">
                          <a:effectLst/>
                        </a:rPr>
                        <a:t> </a:t>
                      </a:r>
                      <a:r>
                        <a:rPr lang="it-IT" sz="1200">
                          <a:effectLst/>
                        </a:rPr>
                        <a:t>pasticcerie</a:t>
                      </a:r>
                    </a:p>
                    <a:p>
                      <a:pPr>
                        <a:lnSpc>
                          <a:spcPts val="1215"/>
                        </a:lnSpc>
                      </a:pPr>
                      <a:r>
                        <a:rPr lang="it-IT" sz="1200">
                          <a:effectLst/>
                        </a:rPr>
                        <a:t>56.10.50</a:t>
                      </a:r>
                      <a:r>
                        <a:rPr lang="it-IT" sz="1200" spc="-20">
                          <a:effectLst/>
                        </a:rPr>
                        <a:t> </a:t>
                      </a:r>
                      <a:r>
                        <a:rPr lang="it-IT" sz="1200">
                          <a:effectLst/>
                        </a:rPr>
                        <a:t>Ristorazione</a:t>
                      </a:r>
                      <a:r>
                        <a:rPr lang="it-IT" sz="1200" spc="-5">
                          <a:effectLst/>
                        </a:rPr>
                        <a:t> </a:t>
                      </a:r>
                      <a:r>
                        <a:rPr lang="it-IT" sz="1200">
                          <a:effectLst/>
                        </a:rPr>
                        <a:t>su</a:t>
                      </a:r>
                      <a:r>
                        <a:rPr lang="it-IT" sz="1200" spc="-10">
                          <a:effectLst/>
                        </a:rPr>
                        <a:t> </a:t>
                      </a:r>
                      <a:r>
                        <a:rPr lang="it-IT" sz="1200">
                          <a:effectLst/>
                        </a:rPr>
                        <a:t>treni</a:t>
                      </a:r>
                      <a:r>
                        <a:rPr lang="it-IT" sz="1200" spc="-5">
                          <a:effectLst/>
                        </a:rPr>
                        <a:t> </a:t>
                      </a:r>
                      <a:r>
                        <a:rPr lang="it-IT" sz="1200">
                          <a:effectLst/>
                        </a:rPr>
                        <a:t>e</a:t>
                      </a:r>
                      <a:r>
                        <a:rPr lang="it-IT" sz="1200" spc="-15">
                          <a:effectLst/>
                        </a:rPr>
                        <a:t> </a:t>
                      </a:r>
                      <a:r>
                        <a:rPr lang="it-IT" sz="1200">
                          <a:effectLst/>
                        </a:rPr>
                        <a:t>navi</a:t>
                      </a:r>
                    </a:p>
                    <a:p>
                      <a:r>
                        <a:rPr lang="it-IT" sz="1200">
                          <a:effectLst/>
                        </a:rPr>
                        <a:t>56.21.00</a:t>
                      </a:r>
                      <a:r>
                        <a:rPr lang="it-IT" sz="1200" spc="-20">
                          <a:effectLst/>
                        </a:rPr>
                        <a:t> </a:t>
                      </a:r>
                      <a:r>
                        <a:rPr lang="it-IT" sz="1200">
                          <a:effectLst/>
                        </a:rPr>
                        <a:t>Catering</a:t>
                      </a:r>
                      <a:r>
                        <a:rPr lang="it-IT" sz="1200" spc="-15">
                          <a:effectLst/>
                        </a:rPr>
                        <a:t> </a:t>
                      </a:r>
                      <a:r>
                        <a:rPr lang="it-IT" sz="1200">
                          <a:effectLst/>
                        </a:rPr>
                        <a:t>per</a:t>
                      </a:r>
                      <a:r>
                        <a:rPr lang="it-IT" sz="1200" spc="-5">
                          <a:effectLst/>
                        </a:rPr>
                        <a:t> </a:t>
                      </a:r>
                      <a:r>
                        <a:rPr lang="it-IT" sz="1200">
                          <a:effectLst/>
                        </a:rPr>
                        <a:t>eventi,</a:t>
                      </a:r>
                      <a:r>
                        <a:rPr lang="it-IT" sz="1200" spc="-10">
                          <a:effectLst/>
                        </a:rPr>
                        <a:t> </a:t>
                      </a:r>
                      <a:r>
                        <a:rPr lang="it-IT" sz="1200">
                          <a:effectLst/>
                        </a:rPr>
                        <a:t>banqueting</a:t>
                      </a:r>
                    </a:p>
                    <a:p>
                      <a:pPr>
                        <a:spcBef>
                          <a:spcPts val="5"/>
                        </a:spcBef>
                      </a:pPr>
                      <a:r>
                        <a:rPr lang="it-IT" sz="1200">
                          <a:effectLst/>
                        </a:rPr>
                        <a:t>56.29.10</a:t>
                      </a:r>
                      <a:r>
                        <a:rPr lang="it-IT" sz="1200" spc="-15">
                          <a:effectLst/>
                        </a:rPr>
                        <a:t> </a:t>
                      </a:r>
                      <a:r>
                        <a:rPr lang="it-IT" sz="1200">
                          <a:effectLst/>
                        </a:rPr>
                        <a:t>Mense</a:t>
                      </a:r>
                    </a:p>
                    <a:p>
                      <a:pPr>
                        <a:lnSpc>
                          <a:spcPts val="1215"/>
                        </a:lnSpc>
                      </a:pPr>
                      <a:r>
                        <a:rPr lang="it-IT" sz="1200">
                          <a:effectLst/>
                        </a:rPr>
                        <a:t>56.29.20</a:t>
                      </a:r>
                      <a:r>
                        <a:rPr lang="it-IT" sz="1200" spc="-20">
                          <a:effectLst/>
                        </a:rPr>
                        <a:t> </a:t>
                      </a:r>
                      <a:r>
                        <a:rPr lang="it-IT" sz="1200">
                          <a:effectLst/>
                        </a:rPr>
                        <a:t>Catering</a:t>
                      </a:r>
                      <a:r>
                        <a:rPr lang="it-IT" sz="1200" spc="-20">
                          <a:effectLst/>
                        </a:rPr>
                        <a:t> </a:t>
                      </a:r>
                      <a:r>
                        <a:rPr lang="it-IT" sz="1200">
                          <a:effectLst/>
                        </a:rPr>
                        <a:t>continuativo</a:t>
                      </a:r>
                      <a:r>
                        <a:rPr lang="it-IT" sz="1200" spc="-10">
                          <a:effectLst/>
                        </a:rPr>
                        <a:t> </a:t>
                      </a:r>
                      <a:r>
                        <a:rPr lang="it-IT" sz="1200">
                          <a:effectLst/>
                        </a:rPr>
                        <a:t>su</a:t>
                      </a:r>
                      <a:r>
                        <a:rPr lang="it-IT" sz="1200" spc="-15">
                          <a:effectLst/>
                        </a:rPr>
                        <a:t> </a:t>
                      </a:r>
                      <a:r>
                        <a:rPr lang="it-IT" sz="1200">
                          <a:effectLst/>
                        </a:rPr>
                        <a:t>base</a:t>
                      </a:r>
                      <a:r>
                        <a:rPr lang="it-IT" sz="1200" spc="-25">
                          <a:effectLst/>
                        </a:rPr>
                        <a:t> </a:t>
                      </a:r>
                      <a:r>
                        <a:rPr lang="it-IT" sz="1200">
                          <a:effectLst/>
                        </a:rPr>
                        <a:t>contrattuale</a:t>
                      </a:r>
                    </a:p>
                    <a:p>
                      <a:pPr>
                        <a:lnSpc>
                          <a:spcPts val="1215"/>
                        </a:lnSpc>
                      </a:pPr>
                      <a:r>
                        <a:rPr lang="it-IT" sz="1200">
                          <a:effectLst/>
                        </a:rPr>
                        <a:t>56.30.00</a:t>
                      </a:r>
                      <a:r>
                        <a:rPr lang="it-IT" sz="1200" spc="-15">
                          <a:effectLst/>
                        </a:rPr>
                        <a:t> </a:t>
                      </a:r>
                      <a:r>
                        <a:rPr lang="it-IT" sz="1200">
                          <a:effectLst/>
                        </a:rPr>
                        <a:t>Bar</a:t>
                      </a:r>
                      <a:r>
                        <a:rPr lang="it-IT" sz="1200" spc="-5">
                          <a:effectLst/>
                        </a:rPr>
                        <a:t> </a:t>
                      </a:r>
                      <a:r>
                        <a:rPr lang="it-IT" sz="1200">
                          <a:effectLst/>
                        </a:rPr>
                        <a:t>e</a:t>
                      </a:r>
                      <a:r>
                        <a:rPr lang="it-IT" sz="1200" spc="-10">
                          <a:effectLst/>
                        </a:rPr>
                        <a:t> </a:t>
                      </a:r>
                      <a:r>
                        <a:rPr lang="it-IT" sz="1200">
                          <a:effectLst/>
                        </a:rPr>
                        <a:t>altri</a:t>
                      </a:r>
                      <a:r>
                        <a:rPr lang="it-IT" sz="1200" spc="-5">
                          <a:effectLst/>
                        </a:rPr>
                        <a:t> </a:t>
                      </a:r>
                      <a:r>
                        <a:rPr lang="it-IT" sz="1200">
                          <a:effectLst/>
                        </a:rPr>
                        <a:t>esercizi</a:t>
                      </a:r>
                      <a:r>
                        <a:rPr lang="it-IT" sz="1200" spc="-10">
                          <a:effectLst/>
                        </a:rPr>
                        <a:t> </a:t>
                      </a:r>
                      <a:r>
                        <a:rPr lang="it-IT" sz="1200">
                          <a:effectLst/>
                        </a:rPr>
                        <a:t>simili</a:t>
                      </a:r>
                      <a:r>
                        <a:rPr lang="it-IT" sz="1200" spc="-10">
                          <a:effectLst/>
                        </a:rPr>
                        <a:t> </a:t>
                      </a:r>
                      <a:r>
                        <a:rPr lang="it-IT" sz="1200">
                          <a:effectLst/>
                        </a:rPr>
                        <a:t>senza</a:t>
                      </a:r>
                      <a:r>
                        <a:rPr lang="it-IT" sz="1200" spc="-5">
                          <a:effectLst/>
                        </a:rPr>
                        <a:t> </a:t>
                      </a:r>
                      <a:r>
                        <a:rPr lang="it-IT" sz="1200">
                          <a:effectLst/>
                        </a:rPr>
                        <a:t>cucina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67389" marR="67389" marT="0" marB="0"/>
                </a:tc>
                <a:extLst>
                  <a:ext uri="{0D108BD9-81ED-4DB2-BD59-A6C34878D82A}">
                    <a16:rowId xmlns:a16="http://schemas.microsoft.com/office/drawing/2014/main" val="3685835816"/>
                  </a:ext>
                </a:extLst>
              </a:tr>
              <a:tr h="808672">
                <a:tc>
                  <a:txBody>
                    <a:bodyPr/>
                    <a:lstStyle/>
                    <a:p>
                      <a:r>
                        <a:rPr lang="it-IT" sz="1200" dirty="0">
                          <a:effectLst/>
                        </a:rPr>
                        <a:t>REFERENZIAZIONE CP ISTAT 2011</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389" marR="67389" marT="0" marB="0"/>
                </a:tc>
                <a:tc>
                  <a:txBody>
                    <a:bodyPr/>
                    <a:lstStyle/>
                    <a:p>
                      <a:pPr marL="168275">
                        <a:spcBef>
                          <a:spcPts val="295"/>
                        </a:spcBef>
                        <a:spcAft>
                          <a:spcPts val="0"/>
                        </a:spcAft>
                      </a:pPr>
                      <a:r>
                        <a:rPr lang="it-IT" sz="1200" kern="0" dirty="0">
                          <a:effectLst/>
                        </a:rPr>
                        <a:t>Allestimento</a:t>
                      </a:r>
                      <a:r>
                        <a:rPr lang="it-IT" sz="1200" kern="0" spc="-10" dirty="0">
                          <a:effectLst/>
                        </a:rPr>
                        <a:t> </a:t>
                      </a:r>
                      <a:r>
                        <a:rPr lang="it-IT" sz="1200" kern="0" dirty="0">
                          <a:effectLst/>
                        </a:rPr>
                        <a:t>sala</a:t>
                      </a:r>
                      <a:r>
                        <a:rPr lang="it-IT" sz="1200" kern="0" spc="-20" dirty="0">
                          <a:effectLst/>
                        </a:rPr>
                        <a:t> </a:t>
                      </a:r>
                      <a:r>
                        <a:rPr lang="it-IT" sz="1200" kern="0" dirty="0">
                          <a:effectLst/>
                        </a:rPr>
                        <a:t>e</a:t>
                      </a:r>
                      <a:r>
                        <a:rPr lang="it-IT" sz="1200" kern="0" spc="-10" dirty="0">
                          <a:effectLst/>
                        </a:rPr>
                        <a:t> </a:t>
                      </a:r>
                      <a:r>
                        <a:rPr lang="it-IT" sz="1200" kern="0" dirty="0">
                          <a:effectLst/>
                        </a:rPr>
                        <a:t>somministrazione</a:t>
                      </a:r>
                      <a:r>
                        <a:rPr lang="it-IT" sz="1200" kern="0" spc="-15" dirty="0">
                          <a:effectLst/>
                        </a:rPr>
                        <a:t> </a:t>
                      </a:r>
                      <a:r>
                        <a:rPr lang="it-IT" sz="1200" kern="0" dirty="0">
                          <a:effectLst/>
                        </a:rPr>
                        <a:t>piatti</a:t>
                      </a:r>
                      <a:r>
                        <a:rPr lang="it-IT" sz="1200" kern="0" spc="-20" dirty="0">
                          <a:effectLst/>
                        </a:rPr>
                        <a:t> </a:t>
                      </a:r>
                      <a:r>
                        <a:rPr lang="it-IT" sz="1200" kern="0" dirty="0">
                          <a:effectLst/>
                        </a:rPr>
                        <a:t>e</a:t>
                      </a:r>
                      <a:r>
                        <a:rPr lang="it-IT" sz="1200" kern="0" spc="-15" dirty="0">
                          <a:effectLst/>
                        </a:rPr>
                        <a:t> </a:t>
                      </a:r>
                      <a:r>
                        <a:rPr lang="it-IT" sz="1200" kern="0" dirty="0">
                          <a:effectLst/>
                        </a:rPr>
                        <a:t>bevande</a:t>
                      </a:r>
                    </a:p>
                    <a:p>
                      <a:pPr>
                        <a:spcBef>
                          <a:spcPts val="5"/>
                        </a:spcBef>
                      </a:pPr>
                      <a:r>
                        <a:rPr lang="it-IT" sz="1200" dirty="0">
                          <a:effectLst/>
                        </a:rPr>
                        <a:t>5.2.2.4.0</a:t>
                      </a:r>
                      <a:r>
                        <a:rPr lang="it-IT" sz="1200" spc="-10" dirty="0">
                          <a:effectLst/>
                        </a:rPr>
                        <a:t> </a:t>
                      </a:r>
                      <a:r>
                        <a:rPr lang="it-IT" sz="1200" dirty="0">
                          <a:effectLst/>
                        </a:rPr>
                        <a:t>Baristi</a:t>
                      </a:r>
                      <a:r>
                        <a:rPr lang="it-IT" sz="1200" spc="-5" dirty="0">
                          <a:effectLst/>
                        </a:rPr>
                        <a:t> </a:t>
                      </a:r>
                      <a:r>
                        <a:rPr lang="it-IT" sz="1200" dirty="0">
                          <a:effectLst/>
                        </a:rPr>
                        <a:t>e</a:t>
                      </a:r>
                      <a:r>
                        <a:rPr lang="it-IT" sz="1200" spc="-15" dirty="0">
                          <a:effectLst/>
                        </a:rPr>
                        <a:t> </a:t>
                      </a:r>
                      <a:r>
                        <a:rPr lang="it-IT" sz="1200" dirty="0">
                          <a:effectLst/>
                        </a:rPr>
                        <a:t>professioni</a:t>
                      </a:r>
                      <a:r>
                        <a:rPr lang="it-IT" sz="1200" spc="-5" dirty="0">
                          <a:effectLst/>
                        </a:rPr>
                        <a:t> </a:t>
                      </a:r>
                      <a:r>
                        <a:rPr lang="it-IT" sz="1200" dirty="0">
                          <a:effectLst/>
                        </a:rPr>
                        <a:t>assimilate</a:t>
                      </a:r>
                    </a:p>
                    <a:p>
                      <a:pPr>
                        <a:lnSpc>
                          <a:spcPts val="1215"/>
                        </a:lnSpc>
                        <a:spcBef>
                          <a:spcPts val="5"/>
                        </a:spcBef>
                      </a:pPr>
                      <a:r>
                        <a:rPr lang="it-IT" sz="1200" dirty="0">
                          <a:effectLst/>
                        </a:rPr>
                        <a:t>5.2.2.2.3</a:t>
                      </a:r>
                      <a:r>
                        <a:rPr lang="it-IT" sz="1200" spc="-20" dirty="0">
                          <a:effectLst/>
                        </a:rPr>
                        <a:t> </a:t>
                      </a:r>
                      <a:r>
                        <a:rPr lang="it-IT" sz="1200" dirty="0">
                          <a:effectLst/>
                        </a:rPr>
                        <a:t>Addetti</a:t>
                      </a:r>
                      <a:r>
                        <a:rPr lang="it-IT" sz="1200" spc="-10" dirty="0">
                          <a:effectLst/>
                        </a:rPr>
                        <a:t> </a:t>
                      </a:r>
                      <a:r>
                        <a:rPr lang="it-IT" sz="1200" dirty="0">
                          <a:effectLst/>
                        </a:rPr>
                        <a:t>al</a:t>
                      </a:r>
                      <a:r>
                        <a:rPr lang="it-IT" sz="1200" spc="-10" dirty="0">
                          <a:effectLst/>
                        </a:rPr>
                        <a:t> </a:t>
                      </a:r>
                      <a:r>
                        <a:rPr lang="it-IT" sz="1200" dirty="0">
                          <a:effectLst/>
                        </a:rPr>
                        <a:t>banco</a:t>
                      </a:r>
                      <a:r>
                        <a:rPr lang="it-IT" sz="1200" spc="-10" dirty="0">
                          <a:effectLst/>
                        </a:rPr>
                        <a:t> </a:t>
                      </a:r>
                      <a:r>
                        <a:rPr lang="it-IT" sz="1200" dirty="0">
                          <a:effectLst/>
                        </a:rPr>
                        <a:t>nei servizi</a:t>
                      </a:r>
                      <a:r>
                        <a:rPr lang="it-IT" sz="1200" spc="-10" dirty="0">
                          <a:effectLst/>
                        </a:rPr>
                        <a:t> </a:t>
                      </a:r>
                      <a:r>
                        <a:rPr lang="it-IT" sz="1200" dirty="0">
                          <a:effectLst/>
                        </a:rPr>
                        <a:t>di</a:t>
                      </a:r>
                      <a:r>
                        <a:rPr lang="it-IT" sz="1200" spc="-15" dirty="0">
                          <a:effectLst/>
                        </a:rPr>
                        <a:t> </a:t>
                      </a:r>
                      <a:r>
                        <a:rPr lang="it-IT" sz="1200" dirty="0">
                          <a:effectLst/>
                        </a:rPr>
                        <a:t>ristorazione</a:t>
                      </a:r>
                    </a:p>
                    <a:p>
                      <a:pPr>
                        <a:lnSpc>
                          <a:spcPts val="1215"/>
                        </a:lnSpc>
                      </a:pPr>
                      <a:r>
                        <a:rPr lang="it-IT" sz="1200" dirty="0">
                          <a:effectLst/>
                        </a:rPr>
                        <a:t>5.2.2.3.2</a:t>
                      </a:r>
                      <a:r>
                        <a:rPr lang="it-IT" sz="1200" spc="-5" dirty="0">
                          <a:effectLst/>
                        </a:rPr>
                        <a:t> </a:t>
                      </a:r>
                      <a:r>
                        <a:rPr lang="it-IT" sz="1200" dirty="0">
                          <a:effectLst/>
                        </a:rPr>
                        <a:t>Camerieri</a:t>
                      </a:r>
                      <a:r>
                        <a:rPr lang="it-IT" sz="1200" spc="-20" dirty="0">
                          <a:effectLst/>
                        </a:rPr>
                        <a:t> </a:t>
                      </a:r>
                      <a:r>
                        <a:rPr lang="it-IT" sz="1200" dirty="0">
                          <a:effectLst/>
                        </a:rPr>
                        <a:t>di</a:t>
                      </a:r>
                      <a:r>
                        <a:rPr lang="it-IT" sz="1200" spc="-10" dirty="0">
                          <a:effectLst/>
                        </a:rPr>
                        <a:t> </a:t>
                      </a:r>
                      <a:r>
                        <a:rPr lang="it-IT" sz="1200" dirty="0">
                          <a:effectLst/>
                        </a:rPr>
                        <a:t>ristorante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389" marR="67389" marT="0" marB="0"/>
                </a:tc>
                <a:extLst>
                  <a:ext uri="{0D108BD9-81ED-4DB2-BD59-A6C34878D82A}">
                    <a16:rowId xmlns:a16="http://schemas.microsoft.com/office/drawing/2014/main" val="1515009123"/>
                  </a:ext>
                </a:extLst>
              </a:tr>
            </a:tbl>
          </a:graphicData>
        </a:graphic>
      </p:graphicFrame>
      <p:graphicFrame>
        <p:nvGraphicFramePr>
          <p:cNvPr id="34" name="Tabella 33">
            <a:extLst>
              <a:ext uri="{FF2B5EF4-FFF2-40B4-BE49-F238E27FC236}">
                <a16:creationId xmlns:a16="http://schemas.microsoft.com/office/drawing/2014/main" id="{B0481FC9-CD95-836F-F3A8-0F5D13589C16}"/>
              </a:ext>
            </a:extLst>
          </p:cNvPr>
          <p:cNvGraphicFramePr>
            <a:graphicFrameLocks noGrp="1"/>
          </p:cNvGraphicFramePr>
          <p:nvPr>
            <p:extLst>
              <p:ext uri="{D42A27DB-BD31-4B8C-83A1-F6EECF244321}">
                <p14:modId xmlns:p14="http://schemas.microsoft.com/office/powerpoint/2010/main" val="372843468"/>
              </p:ext>
            </p:extLst>
          </p:nvPr>
        </p:nvGraphicFramePr>
        <p:xfrm>
          <a:off x="321235" y="4648199"/>
          <a:ext cx="9982200" cy="2284687"/>
        </p:xfrm>
        <a:graphic>
          <a:graphicData uri="http://schemas.openxmlformats.org/drawingml/2006/table">
            <a:tbl>
              <a:tblPr firstRow="1" firstCol="1" bandRow="1">
                <a:tableStyleId>{5C22544A-7EE6-4342-B048-85BDC9FD1C3A}</a:tableStyleId>
              </a:tblPr>
              <a:tblGrid>
                <a:gridCol w="9982200">
                  <a:extLst>
                    <a:ext uri="{9D8B030D-6E8A-4147-A177-3AD203B41FA5}">
                      <a16:colId xmlns:a16="http://schemas.microsoft.com/office/drawing/2014/main" val="859158775"/>
                    </a:ext>
                  </a:extLst>
                </a:gridCol>
              </a:tblGrid>
              <a:tr h="533400">
                <a:tc>
                  <a:txBody>
                    <a:bodyPr/>
                    <a:lstStyle/>
                    <a:p>
                      <a:pPr algn="ctr">
                        <a:spcBef>
                          <a:spcPts val="600"/>
                        </a:spcBef>
                      </a:pPr>
                      <a:r>
                        <a:rPr lang="it-IT" sz="1400" dirty="0">
                          <a:effectLst/>
                        </a:rPr>
                        <a:t>COMPETENZE TECNICO PROFESSIONALI RICORSIVE</a:t>
                      </a:r>
                    </a:p>
                    <a:p>
                      <a:r>
                        <a:rPr lang="it-IT" sz="1400" dirty="0">
                          <a:solidFill>
                            <a:srgbClr val="FFFF00"/>
                          </a:solidFill>
                          <a:effectLst/>
                        </a:rPr>
                        <a:t>N.B. Le competenze ricorsive sono declinate in abilità e conoscenze, uniche per tutte le figure </a:t>
                      </a:r>
                      <a:r>
                        <a:rPr lang="it-IT" sz="1400" dirty="0" err="1">
                          <a:solidFill>
                            <a:srgbClr val="FFFF00"/>
                          </a:solidFill>
                          <a:effectLst/>
                        </a:rPr>
                        <a:t>IeFP</a:t>
                      </a:r>
                      <a:endParaRPr lang="it-IT"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3768756"/>
                  </a:ext>
                </a:extLst>
              </a:tr>
              <a:tr h="1751287">
                <a:tc>
                  <a:txBody>
                    <a:bodyPr/>
                    <a:lstStyle/>
                    <a:p>
                      <a:pPr marL="342900" lvl="0" indent="-342900">
                        <a:spcBef>
                          <a:spcPts val="200"/>
                        </a:spcBef>
                        <a:spcAft>
                          <a:spcPts val="200"/>
                        </a:spcAft>
                        <a:buFont typeface="+mj-lt"/>
                        <a:buAutoNum type="arabicParenR"/>
                        <a:tabLst>
                          <a:tab pos="457200" algn="l"/>
                        </a:tabLst>
                      </a:pPr>
                      <a:r>
                        <a:rPr lang="it-IT" sz="1400" dirty="0">
                          <a:effectLst/>
                        </a:rPr>
                        <a:t>Definire e pianificare fasi delle operazioni da compiere, nel rispetto della normativa sulla sicurezza, sulla base delle istruzioni ricevute, della documentazione di appoggio (schemi, disegni, procedure, distinte materiali) e del sistema di relazioni.</a:t>
                      </a:r>
                    </a:p>
                    <a:p>
                      <a:pPr marL="342900" lvl="0" indent="-342900">
                        <a:spcBef>
                          <a:spcPts val="200"/>
                        </a:spcBef>
                        <a:spcAft>
                          <a:spcPts val="200"/>
                        </a:spcAft>
                        <a:buFont typeface="+mj-lt"/>
                        <a:buAutoNum type="arabicParenR"/>
                        <a:tabLst>
                          <a:tab pos="457200" algn="l"/>
                        </a:tabLst>
                      </a:pPr>
                      <a:r>
                        <a:rPr lang="it-IT" sz="1400" dirty="0">
                          <a:effectLst/>
                        </a:rPr>
                        <a:t>Approntare, monitorare e curare la manutenzione ordinaria di strumenti, utensili, attrezzature e macchinari necessari alle diverse fasi di lavorazione/servizio sulla base della tipologia di materiali da impiegare, delle indicazioni/procedure previste, del risultato atteso.</a:t>
                      </a:r>
                    </a:p>
                    <a:p>
                      <a:pPr marL="342900" lvl="0" indent="-342900">
                        <a:spcBef>
                          <a:spcPts val="200"/>
                        </a:spcBef>
                        <a:spcAft>
                          <a:spcPts val="200"/>
                        </a:spcAft>
                        <a:buFont typeface="+mj-lt"/>
                        <a:buAutoNum type="arabicParenR" startAt="3"/>
                        <a:tabLst>
                          <a:tab pos="444500" algn="l"/>
                        </a:tabLst>
                      </a:pPr>
                      <a:r>
                        <a:rPr lang="it-IT" sz="1400" dirty="0">
                          <a:effectLst/>
                        </a:rPr>
                        <a:t>Operare in sicurezza e nel rispetto delle norme di igiene e di salvaguardia ambientale, identificando e prevenendo situazioni di rischio per sé, per altri e per l'ambiente.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4606381"/>
                  </a:ext>
                </a:extLst>
              </a:tr>
            </a:tbl>
          </a:graphicData>
        </a:graphic>
      </p:graphicFrame>
    </p:spTree>
    <p:extLst>
      <p:ext uri="{BB962C8B-B14F-4D97-AF65-F5344CB8AC3E}">
        <p14:creationId xmlns:p14="http://schemas.microsoft.com/office/powerpoint/2010/main" val="2232448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7C3255E-74A7-47F5-EC85-90E0F5A0A34B}"/>
              </a:ext>
            </a:extLst>
          </p:cNvPr>
          <p:cNvSpPr>
            <a:spLocks noGrp="1"/>
          </p:cNvSpPr>
          <p:nvPr>
            <p:ph type="title"/>
          </p:nvPr>
        </p:nvSpPr>
        <p:spPr>
          <a:xfrm>
            <a:off x="774700" y="0"/>
            <a:ext cx="9144000" cy="873760"/>
          </a:xfrm>
        </p:spPr>
        <p:txBody>
          <a:bodyPr/>
          <a:lstStyle/>
          <a:p>
            <a:pPr algn="ctr"/>
            <a:r>
              <a:rPr lang="it-IT" sz="2000" dirty="0">
                <a:solidFill>
                  <a:srgbClr val="C00000"/>
                </a:solidFill>
                <a:latin typeface="+mn-lt"/>
              </a:rPr>
              <a:t>QUALIFICA «Operatore della ristorazione»</a:t>
            </a:r>
            <a:br>
              <a:rPr lang="it-IT" sz="2000" dirty="0">
                <a:solidFill>
                  <a:srgbClr val="C00000"/>
                </a:solidFill>
                <a:latin typeface="+mn-lt"/>
              </a:rPr>
            </a:br>
            <a:r>
              <a:rPr lang="it-IT" sz="2000" dirty="0">
                <a:solidFill>
                  <a:srgbClr val="C00000"/>
                </a:solidFill>
                <a:latin typeface="+mn-lt"/>
              </a:rPr>
              <a:t>INDIRIZZO Allestimento sala e somministrazione piatti e bevande</a:t>
            </a:r>
          </a:p>
        </p:txBody>
      </p:sp>
      <p:graphicFrame>
        <p:nvGraphicFramePr>
          <p:cNvPr id="5" name="Tabella 4">
            <a:extLst>
              <a:ext uri="{FF2B5EF4-FFF2-40B4-BE49-F238E27FC236}">
                <a16:creationId xmlns:a16="http://schemas.microsoft.com/office/drawing/2014/main" id="{1055267A-93C5-AE80-CD74-A6B5F81E1D66}"/>
              </a:ext>
            </a:extLst>
          </p:cNvPr>
          <p:cNvGraphicFramePr>
            <a:graphicFrameLocks noGrp="1"/>
          </p:cNvGraphicFramePr>
          <p:nvPr>
            <p:extLst>
              <p:ext uri="{D42A27DB-BD31-4B8C-83A1-F6EECF244321}">
                <p14:modId xmlns:p14="http://schemas.microsoft.com/office/powerpoint/2010/main" val="2867339859"/>
              </p:ext>
            </p:extLst>
          </p:nvPr>
        </p:nvGraphicFramePr>
        <p:xfrm>
          <a:off x="622300" y="873761"/>
          <a:ext cx="9525000" cy="2528724"/>
        </p:xfrm>
        <a:graphic>
          <a:graphicData uri="http://schemas.openxmlformats.org/drawingml/2006/table">
            <a:tbl>
              <a:tblPr firstRow="1" firstCol="1" bandRow="1">
                <a:tableStyleId>{5C22544A-7EE6-4342-B048-85BDC9FD1C3A}</a:tableStyleId>
              </a:tblPr>
              <a:tblGrid>
                <a:gridCol w="4419600">
                  <a:extLst>
                    <a:ext uri="{9D8B030D-6E8A-4147-A177-3AD203B41FA5}">
                      <a16:colId xmlns:a16="http://schemas.microsoft.com/office/drawing/2014/main" val="1008147604"/>
                    </a:ext>
                  </a:extLst>
                </a:gridCol>
                <a:gridCol w="5105400">
                  <a:extLst>
                    <a:ext uri="{9D8B030D-6E8A-4147-A177-3AD203B41FA5}">
                      <a16:colId xmlns:a16="http://schemas.microsoft.com/office/drawing/2014/main" val="2661948962"/>
                    </a:ext>
                  </a:extLst>
                </a:gridCol>
              </a:tblGrid>
              <a:tr h="205462">
                <a:tc gridSpan="2">
                  <a:txBody>
                    <a:bodyPr/>
                    <a:lstStyle/>
                    <a:p>
                      <a:pPr algn="ctr"/>
                      <a:r>
                        <a:rPr lang="it-IT" sz="1400" dirty="0">
                          <a:effectLst/>
                        </a:rPr>
                        <a:t>COMPETENZE TECNICO PROFESSIONALI COMUNI AGLI INDIRIZZI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it-IT"/>
                    </a:p>
                  </a:txBody>
                  <a:tcPr/>
                </a:tc>
                <a:extLst>
                  <a:ext uri="{0D108BD9-81ED-4DB2-BD59-A6C34878D82A}">
                    <a16:rowId xmlns:a16="http://schemas.microsoft.com/office/drawing/2014/main" val="277572634"/>
                  </a:ext>
                </a:extLst>
              </a:tr>
              <a:tr h="961793">
                <a:tc>
                  <a:txBody>
                    <a:bodyPr/>
                    <a:lstStyle/>
                    <a:p>
                      <a:r>
                        <a:rPr lang="it-IT" sz="1400" dirty="0">
                          <a:effectLst/>
                        </a:rPr>
                        <a:t>CORRELAZIONE AI SETTORI ECONOMICO PROFESSIONALI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it-IT" sz="1400" dirty="0">
                          <a:effectLst/>
                        </a:rPr>
                        <a:t>SETTORE: Servizi Turistici</a:t>
                      </a:r>
                    </a:p>
                    <a:p>
                      <a:r>
                        <a:rPr lang="it-IT" sz="1400" dirty="0">
                          <a:effectLst/>
                        </a:rPr>
                        <a:t>PROCESSO: Servizi di ristorazione </a:t>
                      </a:r>
                    </a:p>
                    <a:p>
                      <a:r>
                        <a:rPr lang="it-IT" sz="1400" dirty="0">
                          <a:effectLst/>
                        </a:rPr>
                        <a:t>SEQUENZA DI PROCESSO: Definizione dell’offerta formativa e supervisione del servizio di ristorazione, preparazione degli alimenti e delle bevande e confezionamento di cibi precotti o crudi</a:t>
                      </a:r>
                    </a:p>
                    <a:p>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9169140"/>
                  </a:ext>
                </a:extLst>
              </a:tr>
              <a:tr h="205462">
                <a:tc>
                  <a:txBody>
                    <a:bodyPr/>
                    <a:lstStyle/>
                    <a:p>
                      <a:r>
                        <a:rPr lang="it-IT" sz="1400" dirty="0">
                          <a:effectLst/>
                        </a:rPr>
                        <a:t>AREE DI ATTIVITÀ (ADA)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it-IT" sz="1400">
                          <a:effectLst/>
                        </a:rPr>
                        <a:t>COMPETENZE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43407"/>
                  </a:ext>
                </a:extLst>
              </a:tr>
              <a:tr h="821844">
                <a:tc>
                  <a:txBody>
                    <a:bodyPr/>
                    <a:lstStyle/>
                    <a:p>
                      <a:r>
                        <a:rPr lang="it-IT" sz="1400" dirty="0">
                          <a:effectLst/>
                        </a:rPr>
                        <a:t>ADA 19.13.31 Preparazione degli alimenti e allestimento piatti</a:t>
                      </a:r>
                    </a:p>
                    <a:p>
                      <a:r>
                        <a:rPr lang="it-IT" sz="1400" dirty="0">
                          <a:effectLst/>
                        </a:rPr>
                        <a:t>ADA 19.13.33 preparazione di snack e bevande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it-IT" sz="1400" dirty="0">
                          <a:effectLst/>
                        </a:rPr>
                        <a:t>1. Effettuare le operazioni di conservazione e stoccaggio di prodotti finiti, materie prime e semilavorati alimentari in conformità alle norme igienico sanitarie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5320075"/>
                  </a:ext>
                </a:extLst>
              </a:tr>
            </a:tbl>
          </a:graphicData>
        </a:graphic>
      </p:graphicFrame>
      <p:graphicFrame>
        <p:nvGraphicFramePr>
          <p:cNvPr id="7" name="Tabella 6">
            <a:extLst>
              <a:ext uri="{FF2B5EF4-FFF2-40B4-BE49-F238E27FC236}">
                <a16:creationId xmlns:a16="http://schemas.microsoft.com/office/drawing/2014/main" id="{A7262742-DD1C-CB51-8FA0-8E0907DD5A6B}"/>
              </a:ext>
            </a:extLst>
          </p:cNvPr>
          <p:cNvGraphicFramePr>
            <a:graphicFrameLocks noGrp="1"/>
          </p:cNvGraphicFramePr>
          <p:nvPr>
            <p:extLst>
              <p:ext uri="{D42A27DB-BD31-4B8C-83A1-F6EECF244321}">
                <p14:modId xmlns:p14="http://schemas.microsoft.com/office/powerpoint/2010/main" val="2857449775"/>
              </p:ext>
            </p:extLst>
          </p:nvPr>
        </p:nvGraphicFramePr>
        <p:xfrm>
          <a:off x="622300" y="3721614"/>
          <a:ext cx="9525000" cy="2987040"/>
        </p:xfrm>
        <a:graphic>
          <a:graphicData uri="http://schemas.openxmlformats.org/drawingml/2006/table">
            <a:tbl>
              <a:tblPr firstRow="1" firstCol="1" bandRow="1">
                <a:tableStyleId>{5C22544A-7EE6-4342-B048-85BDC9FD1C3A}</a:tableStyleId>
              </a:tblPr>
              <a:tblGrid>
                <a:gridCol w="4560098">
                  <a:extLst>
                    <a:ext uri="{9D8B030D-6E8A-4147-A177-3AD203B41FA5}">
                      <a16:colId xmlns:a16="http://schemas.microsoft.com/office/drawing/2014/main" val="3944425148"/>
                    </a:ext>
                  </a:extLst>
                </a:gridCol>
                <a:gridCol w="4964902">
                  <a:extLst>
                    <a:ext uri="{9D8B030D-6E8A-4147-A177-3AD203B41FA5}">
                      <a16:colId xmlns:a16="http://schemas.microsoft.com/office/drawing/2014/main" val="371056700"/>
                    </a:ext>
                  </a:extLst>
                </a:gridCol>
              </a:tblGrid>
              <a:tr h="304800">
                <a:tc gridSpan="2">
                  <a:txBody>
                    <a:bodyPr/>
                    <a:lstStyle/>
                    <a:p>
                      <a:pPr algn="ctr"/>
                      <a:r>
                        <a:rPr lang="it-IT" sz="1400" dirty="0">
                          <a:effectLst/>
                        </a:rPr>
                        <a:t>COMPETENZE TECNICO PROFESSIONALI CONNOTATIVE L’INDIRIZZO</a:t>
                      </a:r>
                    </a:p>
                    <a:p>
                      <a:pPr algn="ctr"/>
                      <a:r>
                        <a:rPr lang="it-IT" sz="1400" dirty="0">
                          <a:solidFill>
                            <a:srgbClr val="FFFF00"/>
                          </a:solidFill>
                          <a:effectLst/>
                        </a:rPr>
                        <a:t>Allestimento sala e somministrazione piatti e bevande</a:t>
                      </a:r>
                      <a:endParaRPr lang="it-IT"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it-IT"/>
                    </a:p>
                  </a:txBody>
                  <a:tcPr/>
                </a:tc>
                <a:extLst>
                  <a:ext uri="{0D108BD9-81ED-4DB2-BD59-A6C34878D82A}">
                    <a16:rowId xmlns:a16="http://schemas.microsoft.com/office/drawing/2014/main" val="790885945"/>
                  </a:ext>
                </a:extLst>
              </a:tr>
              <a:tr h="0">
                <a:tc>
                  <a:txBody>
                    <a:bodyPr/>
                    <a:lstStyle/>
                    <a:p>
                      <a:r>
                        <a:rPr lang="it-IT" sz="1400">
                          <a:effectLst/>
                        </a:rPr>
                        <a:t>CORRELAZIONE AI SETTORI ECONOMICO PROFESSIONALI</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it-IT" sz="1400" dirty="0">
                          <a:effectLst/>
                        </a:rPr>
                        <a:t>SETTORE: Servizi Turistici</a:t>
                      </a:r>
                    </a:p>
                    <a:p>
                      <a:r>
                        <a:rPr lang="it-IT" sz="1400" dirty="0">
                          <a:effectLst/>
                        </a:rPr>
                        <a:t>PROCESSO: Servizi di ristorazione </a:t>
                      </a:r>
                    </a:p>
                    <a:p>
                      <a:r>
                        <a:rPr lang="it-IT" sz="1400" dirty="0">
                          <a:effectLst/>
                        </a:rPr>
                        <a:t>SEQUENZA DI PROCESSO: Allestimento sala e somministrazione di piatti e bevande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0250272"/>
                  </a:ext>
                </a:extLst>
              </a:tr>
              <a:tr h="0">
                <a:tc>
                  <a:txBody>
                    <a:bodyPr/>
                    <a:lstStyle/>
                    <a:p>
                      <a:r>
                        <a:rPr lang="it-IT" sz="1400">
                          <a:effectLst/>
                        </a:rPr>
                        <a:t>AREE DI ATTIVITÀ (ADA)</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it-IT" sz="1400">
                          <a:effectLst/>
                        </a:rPr>
                        <a:t>COMPETENZE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9892846"/>
                  </a:ext>
                </a:extLst>
              </a:tr>
              <a:tr h="0">
                <a:tc>
                  <a:txBody>
                    <a:bodyPr/>
                    <a:lstStyle/>
                    <a:p>
                      <a:pPr marL="40640" marR="162560">
                        <a:spcAft>
                          <a:spcPts val="0"/>
                        </a:spcAft>
                      </a:pPr>
                      <a:r>
                        <a:rPr lang="it-IT" sz="1400" dirty="0">
                          <a:effectLst/>
                        </a:rPr>
                        <a:t>ADA.19.13.33</a:t>
                      </a:r>
                      <a:r>
                        <a:rPr lang="it-IT" sz="1400" spc="-25" dirty="0">
                          <a:effectLst/>
                        </a:rPr>
                        <a:t> </a:t>
                      </a:r>
                      <a:r>
                        <a:rPr lang="it-IT" sz="1400" dirty="0">
                          <a:effectLst/>
                        </a:rPr>
                        <a:t>Preparazione</a:t>
                      </a:r>
                      <a:r>
                        <a:rPr lang="it-IT" sz="1400" spc="-30" dirty="0">
                          <a:effectLst/>
                        </a:rPr>
                        <a:t> </a:t>
                      </a:r>
                      <a:r>
                        <a:rPr lang="it-IT" sz="1400" dirty="0">
                          <a:effectLst/>
                        </a:rPr>
                        <a:t>di</a:t>
                      </a:r>
                      <a:r>
                        <a:rPr lang="it-IT" sz="1400" spc="-20" dirty="0">
                          <a:effectLst/>
                        </a:rPr>
                        <a:t> </a:t>
                      </a:r>
                      <a:r>
                        <a:rPr lang="it-IT" sz="1400" dirty="0">
                          <a:effectLst/>
                        </a:rPr>
                        <a:t>snack</a:t>
                      </a:r>
                      <a:r>
                        <a:rPr lang="it-IT" sz="1400" spc="-20" dirty="0">
                          <a:effectLst/>
                        </a:rPr>
                        <a:t> </a:t>
                      </a:r>
                      <a:r>
                        <a:rPr lang="it-IT" sz="1400" dirty="0">
                          <a:effectLst/>
                        </a:rPr>
                        <a:t>e </a:t>
                      </a:r>
                      <a:r>
                        <a:rPr lang="it-IT" sz="1400" spc="-210" dirty="0">
                          <a:effectLst/>
                        </a:rPr>
                        <a:t> </a:t>
                      </a:r>
                      <a:r>
                        <a:rPr lang="it-IT" sz="1400" dirty="0">
                          <a:effectLst/>
                        </a:rPr>
                        <a:t>bevande</a:t>
                      </a:r>
                    </a:p>
                    <a:p>
                      <a:r>
                        <a:rPr lang="it-IT" sz="1400" dirty="0">
                          <a:effectLst/>
                        </a:rPr>
                        <a:t>ADA.19.16.36</a:t>
                      </a:r>
                      <a:r>
                        <a:rPr lang="it-IT" sz="1400" spc="-25" dirty="0">
                          <a:effectLst/>
                        </a:rPr>
                        <a:t> </a:t>
                      </a:r>
                      <a:r>
                        <a:rPr lang="it-IT" sz="1400" dirty="0">
                          <a:effectLst/>
                        </a:rPr>
                        <a:t>Allestimento</a:t>
                      </a:r>
                      <a:r>
                        <a:rPr lang="it-IT" sz="1400" spc="-15" dirty="0">
                          <a:effectLst/>
                        </a:rPr>
                        <a:t> </a:t>
                      </a:r>
                      <a:r>
                        <a:rPr lang="it-IT" sz="1400" dirty="0">
                          <a:effectLst/>
                        </a:rPr>
                        <a:t>sala</a:t>
                      </a:r>
                      <a:r>
                        <a:rPr lang="it-IT" sz="1400" spc="-15" dirty="0">
                          <a:effectLst/>
                        </a:rPr>
                        <a:t> </a:t>
                      </a:r>
                      <a:r>
                        <a:rPr lang="it-IT" sz="1400" dirty="0">
                          <a:effectLst/>
                        </a:rPr>
                        <a:t>e</a:t>
                      </a:r>
                      <a:r>
                        <a:rPr lang="it-IT" sz="1400" spc="-20" dirty="0">
                          <a:effectLst/>
                        </a:rPr>
                        <a:t> </a:t>
                      </a:r>
                      <a:r>
                        <a:rPr lang="it-IT" sz="1400" dirty="0">
                          <a:effectLst/>
                        </a:rPr>
                        <a:t>servizi</a:t>
                      </a:r>
                      <a:r>
                        <a:rPr lang="it-IT" sz="1400" spc="-210" dirty="0">
                          <a:effectLst/>
                        </a:rPr>
                        <a:t> </a:t>
                      </a:r>
                      <a:r>
                        <a:rPr lang="it-IT" sz="1400" dirty="0">
                          <a:effectLst/>
                        </a:rPr>
                        <a:t>ai</a:t>
                      </a:r>
                      <a:r>
                        <a:rPr lang="it-IT" sz="1400" spc="-5" dirty="0">
                          <a:effectLst/>
                        </a:rPr>
                        <a:t> </a:t>
                      </a:r>
                      <a:r>
                        <a:rPr lang="it-IT" sz="1400" dirty="0">
                          <a:effectLst/>
                        </a:rPr>
                        <a:t>tavoli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it-IT" sz="1400" dirty="0">
                          <a:effectLst/>
                        </a:rPr>
                        <a:t>1. Servire</a:t>
                      </a:r>
                      <a:r>
                        <a:rPr lang="it-IT" sz="1400" spc="85" dirty="0">
                          <a:effectLst/>
                        </a:rPr>
                        <a:t> </a:t>
                      </a:r>
                      <a:r>
                        <a:rPr lang="it-IT" sz="1400" dirty="0">
                          <a:effectLst/>
                        </a:rPr>
                        <a:t>in</a:t>
                      </a:r>
                      <a:r>
                        <a:rPr lang="it-IT" sz="1400" spc="95" dirty="0">
                          <a:effectLst/>
                        </a:rPr>
                        <a:t> </a:t>
                      </a:r>
                      <a:r>
                        <a:rPr lang="it-IT" sz="1400" dirty="0">
                          <a:effectLst/>
                        </a:rPr>
                        <a:t>sala</a:t>
                      </a:r>
                      <a:r>
                        <a:rPr lang="it-IT" sz="1400" spc="95" dirty="0">
                          <a:effectLst/>
                        </a:rPr>
                        <a:t> </a:t>
                      </a:r>
                      <a:r>
                        <a:rPr lang="it-IT" sz="1400" dirty="0">
                          <a:effectLst/>
                        </a:rPr>
                        <a:t>pasti</a:t>
                      </a:r>
                      <a:r>
                        <a:rPr lang="it-IT" sz="1400" spc="95" dirty="0">
                          <a:effectLst/>
                        </a:rPr>
                        <a:t> </a:t>
                      </a:r>
                      <a:r>
                        <a:rPr lang="it-IT" sz="1400" dirty="0">
                          <a:effectLst/>
                        </a:rPr>
                        <a:t>e</a:t>
                      </a:r>
                      <a:r>
                        <a:rPr lang="it-IT" sz="1400" spc="90" dirty="0">
                          <a:effectLst/>
                        </a:rPr>
                        <a:t> </a:t>
                      </a:r>
                      <a:r>
                        <a:rPr lang="it-IT" sz="1400" dirty="0">
                          <a:effectLst/>
                        </a:rPr>
                        <a:t>bevande</a:t>
                      </a:r>
                      <a:r>
                        <a:rPr lang="it-IT" sz="1400" spc="90" dirty="0">
                          <a:effectLst/>
                        </a:rPr>
                        <a:t> </a:t>
                      </a:r>
                      <a:r>
                        <a:rPr lang="it-IT" sz="1400" dirty="0">
                          <a:effectLst/>
                        </a:rPr>
                        <a:t>nel</a:t>
                      </a:r>
                      <a:r>
                        <a:rPr lang="it-IT" sz="1400" spc="95" dirty="0">
                          <a:effectLst/>
                        </a:rPr>
                        <a:t> </a:t>
                      </a:r>
                      <a:r>
                        <a:rPr lang="it-IT" sz="1400" dirty="0">
                          <a:effectLst/>
                        </a:rPr>
                        <a:t>rispetto</a:t>
                      </a:r>
                      <a:r>
                        <a:rPr lang="it-IT" sz="1400" spc="95" dirty="0">
                          <a:effectLst/>
                        </a:rPr>
                        <a:t> </a:t>
                      </a:r>
                      <a:r>
                        <a:rPr lang="it-IT" sz="1400" dirty="0">
                          <a:effectLst/>
                        </a:rPr>
                        <a:t>delle</a:t>
                      </a:r>
                      <a:r>
                        <a:rPr lang="it-IT" sz="1400" spc="85" dirty="0">
                          <a:effectLst/>
                        </a:rPr>
                        <a:t> </a:t>
                      </a:r>
                      <a:r>
                        <a:rPr lang="it-IT" sz="1400" dirty="0">
                          <a:effectLst/>
                        </a:rPr>
                        <a:t>norme</a:t>
                      </a:r>
                      <a:r>
                        <a:rPr lang="it-IT" sz="1400" spc="95" dirty="0">
                          <a:effectLst/>
                        </a:rPr>
                        <a:t> </a:t>
                      </a:r>
                      <a:r>
                        <a:rPr lang="it-IT" sz="1400" dirty="0">
                          <a:effectLst/>
                        </a:rPr>
                        <a:t>igienico-sanitarie</a:t>
                      </a:r>
                      <a:r>
                        <a:rPr lang="it-IT" sz="1400" spc="-210" dirty="0">
                          <a:effectLst/>
                        </a:rPr>
                        <a:t> </a:t>
                      </a:r>
                      <a:r>
                        <a:rPr lang="it-IT" sz="1400" dirty="0">
                          <a:effectLst/>
                        </a:rPr>
                        <a:t>vigenti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0246516"/>
                  </a:ext>
                </a:extLst>
              </a:tr>
              <a:tr h="0">
                <a:tc>
                  <a:txBody>
                    <a:bodyPr/>
                    <a:lstStyle/>
                    <a:p>
                      <a:r>
                        <a:rPr lang="it-IT" sz="1400" dirty="0">
                          <a:effectLst/>
                        </a:rPr>
                        <a:t>ADA.19.13.33</a:t>
                      </a:r>
                      <a:r>
                        <a:rPr lang="it-IT" sz="1400" spc="-25" dirty="0">
                          <a:effectLst/>
                        </a:rPr>
                        <a:t> </a:t>
                      </a:r>
                      <a:r>
                        <a:rPr lang="it-IT" sz="1400" dirty="0">
                          <a:effectLst/>
                        </a:rPr>
                        <a:t>Preparazione</a:t>
                      </a:r>
                      <a:r>
                        <a:rPr lang="it-IT" sz="1400" spc="-30" dirty="0">
                          <a:effectLst/>
                        </a:rPr>
                        <a:t> </a:t>
                      </a:r>
                      <a:r>
                        <a:rPr lang="it-IT" sz="1400" dirty="0">
                          <a:effectLst/>
                        </a:rPr>
                        <a:t>di</a:t>
                      </a:r>
                      <a:r>
                        <a:rPr lang="it-IT" sz="1400" spc="-20" dirty="0">
                          <a:effectLst/>
                        </a:rPr>
                        <a:t> </a:t>
                      </a:r>
                      <a:r>
                        <a:rPr lang="it-IT" sz="1400" dirty="0">
                          <a:effectLst/>
                        </a:rPr>
                        <a:t>snack</a:t>
                      </a:r>
                      <a:r>
                        <a:rPr lang="it-IT" sz="1400" spc="-20" dirty="0">
                          <a:effectLst/>
                        </a:rPr>
                        <a:t> </a:t>
                      </a:r>
                      <a:r>
                        <a:rPr lang="it-IT" sz="1400" dirty="0">
                          <a:effectLst/>
                        </a:rPr>
                        <a:t>e</a:t>
                      </a:r>
                      <a:r>
                        <a:rPr lang="it-IT" sz="1400" spc="-210" dirty="0">
                          <a:effectLst/>
                        </a:rPr>
                        <a:t> </a:t>
                      </a:r>
                      <a:r>
                        <a:rPr lang="it-IT" sz="1400" dirty="0">
                          <a:effectLst/>
                        </a:rPr>
                        <a:t>bevande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it-IT" sz="1400" dirty="0">
                          <a:effectLst/>
                        </a:rPr>
                        <a:t>2. Preparare</a:t>
                      </a:r>
                      <a:r>
                        <a:rPr lang="it-IT" sz="1400" spc="5" dirty="0">
                          <a:effectLst/>
                        </a:rPr>
                        <a:t> </a:t>
                      </a:r>
                      <a:r>
                        <a:rPr lang="it-IT" sz="1400" dirty="0">
                          <a:effectLst/>
                        </a:rPr>
                        <a:t>snack</a:t>
                      </a:r>
                      <a:r>
                        <a:rPr lang="it-IT" sz="1400" spc="5" dirty="0">
                          <a:effectLst/>
                        </a:rPr>
                        <a:t> </a:t>
                      </a:r>
                      <a:r>
                        <a:rPr lang="it-IT" sz="1400" dirty="0">
                          <a:effectLst/>
                        </a:rPr>
                        <a:t>e</a:t>
                      </a:r>
                      <a:r>
                        <a:rPr lang="it-IT" sz="1400" spc="5" dirty="0">
                          <a:effectLst/>
                        </a:rPr>
                        <a:t> </a:t>
                      </a:r>
                      <a:r>
                        <a:rPr lang="it-IT" sz="1400" dirty="0">
                          <a:effectLst/>
                        </a:rPr>
                        <a:t>piatti</a:t>
                      </a:r>
                      <a:r>
                        <a:rPr lang="it-IT" sz="1400" spc="5" dirty="0">
                          <a:effectLst/>
                        </a:rPr>
                        <a:t> </a:t>
                      </a:r>
                      <a:r>
                        <a:rPr lang="it-IT" sz="1400" dirty="0">
                          <a:effectLst/>
                        </a:rPr>
                        <a:t>veloci</a:t>
                      </a:r>
                      <a:r>
                        <a:rPr lang="it-IT" sz="1400" spc="5" dirty="0">
                          <a:effectLst/>
                        </a:rPr>
                        <a:t> </a:t>
                      </a:r>
                      <a:r>
                        <a:rPr lang="it-IT" sz="1400" dirty="0">
                          <a:effectLst/>
                        </a:rPr>
                        <a:t>da</a:t>
                      </a:r>
                      <a:r>
                        <a:rPr lang="it-IT" sz="1400" spc="5" dirty="0">
                          <a:effectLst/>
                        </a:rPr>
                        <a:t> </a:t>
                      </a:r>
                      <a:r>
                        <a:rPr lang="it-IT" sz="1400" dirty="0">
                          <a:effectLst/>
                        </a:rPr>
                        <a:t>servire</a:t>
                      </a:r>
                      <a:r>
                        <a:rPr lang="it-IT" sz="1400" spc="5" dirty="0">
                          <a:effectLst/>
                        </a:rPr>
                        <a:t> </a:t>
                      </a:r>
                      <a:r>
                        <a:rPr lang="it-IT" sz="1400" dirty="0">
                          <a:effectLst/>
                        </a:rPr>
                        <a:t>al</a:t>
                      </a:r>
                      <a:r>
                        <a:rPr lang="it-IT" sz="1400" spc="5" dirty="0">
                          <a:effectLst/>
                        </a:rPr>
                        <a:t> </a:t>
                      </a:r>
                      <a:r>
                        <a:rPr lang="it-IT" sz="1400" dirty="0">
                          <a:effectLst/>
                        </a:rPr>
                        <a:t>bar,</a:t>
                      </a:r>
                      <a:r>
                        <a:rPr lang="it-IT" sz="1400" spc="5" dirty="0">
                          <a:effectLst/>
                        </a:rPr>
                        <a:t> </a:t>
                      </a:r>
                      <a:r>
                        <a:rPr lang="it-IT" sz="1400" dirty="0">
                          <a:effectLst/>
                        </a:rPr>
                        <a:t>predisponendo</a:t>
                      </a:r>
                      <a:r>
                        <a:rPr lang="it-IT" sz="1400" spc="5" dirty="0">
                          <a:effectLst/>
                        </a:rPr>
                        <a:t> </a:t>
                      </a:r>
                      <a:r>
                        <a:rPr lang="it-IT" sz="1400" dirty="0">
                          <a:effectLst/>
                        </a:rPr>
                        <a:t>ed</a:t>
                      </a:r>
                      <a:r>
                        <a:rPr lang="it-IT" sz="1400" spc="5" dirty="0">
                          <a:effectLst/>
                        </a:rPr>
                        <a:t> </a:t>
                      </a:r>
                      <a:r>
                        <a:rPr lang="it-IT" sz="1400" dirty="0">
                          <a:effectLst/>
                        </a:rPr>
                        <a:t>abbinando le materie prime secondo le ricette e nel rispetto delle norme</a:t>
                      </a:r>
                      <a:r>
                        <a:rPr lang="it-IT" sz="1400" spc="5" dirty="0">
                          <a:effectLst/>
                        </a:rPr>
                        <a:t> </a:t>
                      </a:r>
                      <a:r>
                        <a:rPr lang="it-IT" sz="1400" dirty="0">
                          <a:effectLst/>
                        </a:rPr>
                        <a:t>igienico</a:t>
                      </a:r>
                      <a:r>
                        <a:rPr lang="it-IT" sz="1400" spc="-5" dirty="0">
                          <a:effectLst/>
                        </a:rPr>
                        <a:t> </a:t>
                      </a:r>
                      <a:r>
                        <a:rPr lang="it-IT" sz="1400" dirty="0">
                          <a:effectLst/>
                        </a:rPr>
                        <a:t>sanitarie</a:t>
                      </a:r>
                      <a:r>
                        <a:rPr lang="it-IT" sz="1400" spc="-5" dirty="0">
                          <a:effectLst/>
                        </a:rPr>
                        <a:t> </a:t>
                      </a:r>
                      <a:r>
                        <a:rPr lang="it-IT" sz="1400" dirty="0">
                          <a:effectLst/>
                        </a:rPr>
                        <a:t>vigenti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3523518"/>
                  </a:ext>
                </a:extLst>
              </a:tr>
              <a:tr h="0">
                <a:tc>
                  <a:txBody>
                    <a:bodyPr/>
                    <a:lstStyle/>
                    <a:p>
                      <a:pPr marL="40640" marR="162560">
                        <a:spcBef>
                          <a:spcPts val="5"/>
                        </a:spcBef>
                        <a:spcAft>
                          <a:spcPts val="0"/>
                        </a:spcAft>
                      </a:pPr>
                      <a:r>
                        <a:rPr lang="it-IT" sz="1400" dirty="0">
                          <a:effectLst/>
                        </a:rPr>
                        <a:t>ADA.19.13.33</a:t>
                      </a:r>
                      <a:r>
                        <a:rPr lang="it-IT" sz="1400" spc="-25" dirty="0">
                          <a:effectLst/>
                        </a:rPr>
                        <a:t> </a:t>
                      </a:r>
                      <a:r>
                        <a:rPr lang="it-IT" sz="1400" dirty="0">
                          <a:effectLst/>
                        </a:rPr>
                        <a:t>Preparazione</a:t>
                      </a:r>
                      <a:r>
                        <a:rPr lang="it-IT" sz="1400" spc="-30" dirty="0">
                          <a:effectLst/>
                        </a:rPr>
                        <a:t> </a:t>
                      </a:r>
                      <a:r>
                        <a:rPr lang="it-IT" sz="1400" dirty="0">
                          <a:effectLst/>
                        </a:rPr>
                        <a:t>di</a:t>
                      </a:r>
                      <a:r>
                        <a:rPr lang="it-IT" sz="1400" spc="-20" dirty="0">
                          <a:effectLst/>
                        </a:rPr>
                        <a:t> </a:t>
                      </a:r>
                      <a:r>
                        <a:rPr lang="it-IT" sz="1400" dirty="0">
                          <a:effectLst/>
                        </a:rPr>
                        <a:t>snack</a:t>
                      </a:r>
                      <a:r>
                        <a:rPr lang="it-IT" sz="1400" spc="-20" dirty="0">
                          <a:effectLst/>
                        </a:rPr>
                        <a:t> </a:t>
                      </a:r>
                      <a:r>
                        <a:rPr lang="it-IT" sz="1400" dirty="0">
                          <a:effectLst/>
                        </a:rPr>
                        <a:t>e</a:t>
                      </a:r>
                      <a:r>
                        <a:rPr lang="it-IT" sz="1400" spc="-210" dirty="0">
                          <a:effectLst/>
                        </a:rPr>
                        <a:t> </a:t>
                      </a:r>
                      <a:r>
                        <a:rPr lang="it-IT" sz="1400" dirty="0">
                          <a:effectLst/>
                        </a:rPr>
                        <a:t>bevande</a:t>
                      </a:r>
                    </a:p>
                    <a:p>
                      <a:r>
                        <a:rPr lang="it-IT" sz="1400" dirty="0">
                          <a:effectLst/>
                        </a:rPr>
                        <a:t>ADA.19.16.36</a:t>
                      </a:r>
                      <a:r>
                        <a:rPr lang="it-IT" sz="1400" spc="-25" dirty="0">
                          <a:effectLst/>
                        </a:rPr>
                        <a:t> </a:t>
                      </a:r>
                      <a:r>
                        <a:rPr lang="it-IT" sz="1400" dirty="0">
                          <a:effectLst/>
                        </a:rPr>
                        <a:t>Allestimento</a:t>
                      </a:r>
                      <a:r>
                        <a:rPr lang="it-IT" sz="1400" spc="-15" dirty="0">
                          <a:effectLst/>
                        </a:rPr>
                        <a:t> </a:t>
                      </a:r>
                      <a:r>
                        <a:rPr lang="it-IT" sz="1400" dirty="0">
                          <a:effectLst/>
                        </a:rPr>
                        <a:t>sala</a:t>
                      </a:r>
                      <a:r>
                        <a:rPr lang="it-IT" sz="1400" spc="-15" dirty="0">
                          <a:effectLst/>
                        </a:rPr>
                        <a:t> </a:t>
                      </a:r>
                      <a:r>
                        <a:rPr lang="it-IT" sz="1400" dirty="0">
                          <a:effectLst/>
                        </a:rPr>
                        <a:t>e</a:t>
                      </a:r>
                      <a:r>
                        <a:rPr lang="it-IT" sz="1400" spc="-20" dirty="0">
                          <a:effectLst/>
                        </a:rPr>
                        <a:t> </a:t>
                      </a:r>
                      <a:r>
                        <a:rPr lang="it-IT" sz="1400" dirty="0">
                          <a:effectLst/>
                        </a:rPr>
                        <a:t>servizi</a:t>
                      </a:r>
                      <a:r>
                        <a:rPr lang="it-IT" sz="1400" spc="-210" dirty="0">
                          <a:effectLst/>
                        </a:rPr>
                        <a:t> </a:t>
                      </a:r>
                      <a:r>
                        <a:rPr lang="it-IT" sz="1400" dirty="0">
                          <a:effectLst/>
                        </a:rPr>
                        <a:t>ai</a:t>
                      </a:r>
                      <a:r>
                        <a:rPr lang="it-IT" sz="1400" spc="-5" dirty="0">
                          <a:effectLst/>
                        </a:rPr>
                        <a:t> </a:t>
                      </a:r>
                      <a:r>
                        <a:rPr lang="it-IT" sz="1400" dirty="0">
                          <a:effectLst/>
                        </a:rPr>
                        <a:t>tavoli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it-IT" sz="1400" dirty="0">
                          <a:effectLst/>
                        </a:rPr>
                        <a:t>3. Somministrare</a:t>
                      </a:r>
                      <a:r>
                        <a:rPr lang="it-IT" sz="1400" spc="75" dirty="0">
                          <a:effectLst/>
                        </a:rPr>
                        <a:t> </a:t>
                      </a:r>
                      <a:r>
                        <a:rPr lang="it-IT" sz="1400" dirty="0">
                          <a:effectLst/>
                        </a:rPr>
                        <a:t>bevande,</a:t>
                      </a:r>
                      <a:r>
                        <a:rPr lang="it-IT" sz="1400" spc="80" dirty="0">
                          <a:effectLst/>
                        </a:rPr>
                        <a:t> </a:t>
                      </a:r>
                      <a:r>
                        <a:rPr lang="it-IT" sz="1400" dirty="0">
                          <a:effectLst/>
                        </a:rPr>
                        <a:t>gelati,</a:t>
                      </a:r>
                      <a:r>
                        <a:rPr lang="it-IT" sz="1400" spc="80" dirty="0">
                          <a:effectLst/>
                        </a:rPr>
                        <a:t> </a:t>
                      </a:r>
                      <a:r>
                        <a:rPr lang="it-IT" sz="1400" dirty="0">
                          <a:effectLst/>
                        </a:rPr>
                        <a:t>snack,</a:t>
                      </a:r>
                      <a:r>
                        <a:rPr lang="it-IT" sz="1400" spc="80" dirty="0">
                          <a:effectLst/>
                        </a:rPr>
                        <a:t> </a:t>
                      </a:r>
                      <a:r>
                        <a:rPr lang="it-IT" sz="1400" dirty="0">
                          <a:effectLst/>
                        </a:rPr>
                        <a:t>prodotti</a:t>
                      </a:r>
                      <a:r>
                        <a:rPr lang="it-IT" sz="1400" spc="65" dirty="0">
                          <a:effectLst/>
                        </a:rPr>
                        <a:t> </a:t>
                      </a:r>
                      <a:r>
                        <a:rPr lang="it-IT" sz="1400" dirty="0">
                          <a:effectLst/>
                        </a:rPr>
                        <a:t>di</a:t>
                      </a:r>
                      <a:r>
                        <a:rPr lang="it-IT" sz="1400" spc="80" dirty="0">
                          <a:effectLst/>
                        </a:rPr>
                        <a:t> </a:t>
                      </a:r>
                      <a:r>
                        <a:rPr lang="it-IT" sz="1400" dirty="0">
                          <a:effectLst/>
                        </a:rPr>
                        <a:t>caffetteria</a:t>
                      </a:r>
                      <a:r>
                        <a:rPr lang="it-IT" sz="1400" spc="80" dirty="0">
                          <a:effectLst/>
                        </a:rPr>
                        <a:t> </a:t>
                      </a:r>
                      <a:r>
                        <a:rPr lang="it-IT" sz="1400" dirty="0">
                          <a:effectLst/>
                        </a:rPr>
                        <a:t>e</a:t>
                      </a:r>
                      <a:r>
                        <a:rPr lang="it-IT" sz="1400" spc="75" dirty="0">
                          <a:effectLst/>
                        </a:rPr>
                        <a:t> </a:t>
                      </a:r>
                      <a:r>
                        <a:rPr lang="it-IT" sz="1400" dirty="0">
                          <a:effectLst/>
                        </a:rPr>
                        <a:t>pasticceria</a:t>
                      </a:r>
                      <a:r>
                        <a:rPr lang="it-IT" sz="1400" spc="-210" dirty="0">
                          <a:effectLst/>
                        </a:rPr>
                        <a:t> </a:t>
                      </a:r>
                      <a:r>
                        <a:rPr lang="it-IT" sz="1400" dirty="0">
                          <a:effectLst/>
                        </a:rPr>
                        <a:t>nel</a:t>
                      </a:r>
                      <a:r>
                        <a:rPr lang="it-IT" sz="1400" spc="-5" dirty="0">
                          <a:effectLst/>
                        </a:rPr>
                        <a:t> </a:t>
                      </a:r>
                      <a:r>
                        <a:rPr lang="it-IT" sz="1400" dirty="0">
                          <a:effectLst/>
                        </a:rPr>
                        <a:t>rispetto delle</a:t>
                      </a:r>
                      <a:r>
                        <a:rPr lang="it-IT" sz="1400" spc="-5" dirty="0">
                          <a:effectLst/>
                        </a:rPr>
                        <a:t> </a:t>
                      </a:r>
                      <a:r>
                        <a:rPr lang="it-IT" sz="1400" dirty="0">
                          <a:effectLst/>
                        </a:rPr>
                        <a:t>norme</a:t>
                      </a:r>
                      <a:r>
                        <a:rPr lang="it-IT" sz="1400" spc="-5" dirty="0">
                          <a:effectLst/>
                        </a:rPr>
                        <a:t> </a:t>
                      </a:r>
                      <a:r>
                        <a:rPr lang="it-IT" sz="1400" dirty="0">
                          <a:effectLst/>
                        </a:rPr>
                        <a:t>igienico-sanitarie</a:t>
                      </a:r>
                      <a:r>
                        <a:rPr lang="it-IT" sz="1400" spc="-10" dirty="0">
                          <a:effectLst/>
                        </a:rPr>
                        <a:t> </a:t>
                      </a:r>
                      <a:r>
                        <a:rPr lang="it-IT" sz="1400" dirty="0">
                          <a:effectLst/>
                        </a:rPr>
                        <a:t>vigenti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3171979"/>
                  </a:ext>
                </a:extLst>
              </a:tr>
            </a:tbl>
          </a:graphicData>
        </a:graphic>
      </p:graphicFrame>
    </p:spTree>
    <p:extLst>
      <p:ext uri="{BB962C8B-B14F-4D97-AF65-F5344CB8AC3E}">
        <p14:creationId xmlns:p14="http://schemas.microsoft.com/office/powerpoint/2010/main" val="4244278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7C3255E-74A7-47F5-EC85-90E0F5A0A34B}"/>
              </a:ext>
            </a:extLst>
          </p:cNvPr>
          <p:cNvSpPr>
            <a:spLocks noGrp="1"/>
          </p:cNvSpPr>
          <p:nvPr>
            <p:ph type="title"/>
          </p:nvPr>
        </p:nvSpPr>
        <p:spPr>
          <a:xfrm>
            <a:off x="774700" y="156990"/>
            <a:ext cx="9144000" cy="430887"/>
          </a:xfrm>
        </p:spPr>
        <p:txBody>
          <a:bodyPr/>
          <a:lstStyle/>
          <a:p>
            <a:pPr algn="ctr"/>
            <a:r>
              <a:rPr lang="it-IT" sz="1400" dirty="0">
                <a:solidFill>
                  <a:srgbClr val="C00000"/>
                </a:solidFill>
                <a:latin typeface="+mn-lt"/>
              </a:rPr>
              <a:t>QUALIFICA «Operatore della ristorazione»</a:t>
            </a:r>
            <a:br>
              <a:rPr lang="it-IT" sz="1400" dirty="0">
                <a:solidFill>
                  <a:srgbClr val="C00000"/>
                </a:solidFill>
                <a:latin typeface="+mn-lt"/>
              </a:rPr>
            </a:br>
            <a:r>
              <a:rPr lang="it-IT" sz="1400" dirty="0">
                <a:solidFill>
                  <a:srgbClr val="C00000"/>
                </a:solidFill>
                <a:latin typeface="+mn-lt"/>
              </a:rPr>
              <a:t>INDIRIZZO Allestimento sala e somministrazione piatti e bevande</a:t>
            </a:r>
          </a:p>
        </p:txBody>
      </p:sp>
      <p:graphicFrame>
        <p:nvGraphicFramePr>
          <p:cNvPr id="2" name="Tabella 1">
            <a:extLst>
              <a:ext uri="{FF2B5EF4-FFF2-40B4-BE49-F238E27FC236}">
                <a16:creationId xmlns:a16="http://schemas.microsoft.com/office/drawing/2014/main" id="{5F08B434-7F97-104D-06E9-C9CF211E9093}"/>
              </a:ext>
            </a:extLst>
          </p:cNvPr>
          <p:cNvGraphicFramePr>
            <a:graphicFrameLocks noGrp="1"/>
          </p:cNvGraphicFramePr>
          <p:nvPr>
            <p:extLst>
              <p:ext uri="{D42A27DB-BD31-4B8C-83A1-F6EECF244321}">
                <p14:modId xmlns:p14="http://schemas.microsoft.com/office/powerpoint/2010/main" val="2348559964"/>
              </p:ext>
            </p:extLst>
          </p:nvPr>
        </p:nvGraphicFramePr>
        <p:xfrm>
          <a:off x="241300" y="622030"/>
          <a:ext cx="10286999" cy="2377440"/>
        </p:xfrm>
        <a:graphic>
          <a:graphicData uri="http://schemas.openxmlformats.org/drawingml/2006/table">
            <a:tbl>
              <a:tblPr firstRow="1" firstCol="1" bandRow="1">
                <a:tableStyleId>{5C22544A-7EE6-4342-B048-85BDC9FD1C3A}</a:tableStyleId>
              </a:tblPr>
              <a:tblGrid>
                <a:gridCol w="5675585">
                  <a:extLst>
                    <a:ext uri="{9D8B030D-6E8A-4147-A177-3AD203B41FA5}">
                      <a16:colId xmlns:a16="http://schemas.microsoft.com/office/drawing/2014/main" val="3866551851"/>
                    </a:ext>
                  </a:extLst>
                </a:gridCol>
                <a:gridCol w="4611414">
                  <a:extLst>
                    <a:ext uri="{9D8B030D-6E8A-4147-A177-3AD203B41FA5}">
                      <a16:colId xmlns:a16="http://schemas.microsoft.com/office/drawing/2014/main" val="2529128819"/>
                    </a:ext>
                  </a:extLst>
                </a:gridCol>
              </a:tblGrid>
              <a:tr h="293696">
                <a:tc gridSpan="2">
                  <a:txBody>
                    <a:bodyPr/>
                    <a:lstStyle/>
                    <a:p>
                      <a:pPr algn="ctr"/>
                      <a:r>
                        <a:rPr lang="it-IT" sz="1400" dirty="0">
                          <a:effectLst/>
                        </a:rPr>
                        <a:t>COMPETENZE TECNICO PROFESSIONALI CONNOTATIVE L’INDIRIZZO</a:t>
                      </a:r>
                    </a:p>
                    <a:p>
                      <a:pPr algn="ctr"/>
                      <a:r>
                        <a:rPr lang="it-IT" sz="1400" dirty="0">
                          <a:effectLst/>
                        </a:rPr>
                        <a:t>Allestimento sala e somministrazione piatti e bevande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it-IT"/>
                    </a:p>
                  </a:txBody>
                  <a:tcPr/>
                </a:tc>
                <a:extLst>
                  <a:ext uri="{0D108BD9-81ED-4DB2-BD59-A6C34878D82A}">
                    <a16:rowId xmlns:a16="http://schemas.microsoft.com/office/drawing/2014/main" val="2725742534"/>
                  </a:ext>
                </a:extLst>
              </a:tr>
              <a:tr h="303555">
                <a:tc gridSpan="2">
                  <a:txBody>
                    <a:bodyPr/>
                    <a:lstStyle/>
                    <a:p>
                      <a:pPr marL="1278255" marR="1272540" algn="ctr">
                        <a:lnSpc>
                          <a:spcPts val="1215"/>
                        </a:lnSpc>
                        <a:spcAft>
                          <a:spcPts val="0"/>
                        </a:spcAft>
                      </a:pPr>
                      <a:endParaRPr lang="it-IT" sz="1400" dirty="0">
                        <a:effectLst/>
                      </a:endParaRPr>
                    </a:p>
                    <a:p>
                      <a:pPr marL="1278255" marR="1272540" algn="ctr">
                        <a:lnSpc>
                          <a:spcPts val="1215"/>
                        </a:lnSpc>
                        <a:spcAft>
                          <a:spcPts val="0"/>
                        </a:spcAft>
                      </a:pPr>
                      <a:r>
                        <a:rPr lang="it-IT" sz="1400" dirty="0">
                          <a:effectLst/>
                        </a:rPr>
                        <a:t>COMPETENZA</a:t>
                      </a:r>
                    </a:p>
                    <a:p>
                      <a:pPr algn="ctr"/>
                      <a:r>
                        <a:rPr lang="it-IT" sz="1400" dirty="0">
                          <a:effectLst/>
                        </a:rPr>
                        <a:t>1. Servire</a:t>
                      </a:r>
                      <a:r>
                        <a:rPr lang="it-IT" sz="1400" spc="-20" dirty="0">
                          <a:effectLst/>
                        </a:rPr>
                        <a:t> </a:t>
                      </a:r>
                      <a:r>
                        <a:rPr lang="it-IT" sz="1400" dirty="0">
                          <a:effectLst/>
                        </a:rPr>
                        <a:t>in</a:t>
                      </a:r>
                      <a:r>
                        <a:rPr lang="it-IT" sz="1400" spc="-5" dirty="0">
                          <a:effectLst/>
                        </a:rPr>
                        <a:t> </a:t>
                      </a:r>
                      <a:r>
                        <a:rPr lang="it-IT" sz="1400" dirty="0">
                          <a:effectLst/>
                        </a:rPr>
                        <a:t>sala</a:t>
                      </a:r>
                      <a:r>
                        <a:rPr lang="it-IT" sz="1400" spc="-10" dirty="0">
                          <a:effectLst/>
                        </a:rPr>
                        <a:t> </a:t>
                      </a:r>
                      <a:r>
                        <a:rPr lang="it-IT" sz="1400" dirty="0">
                          <a:effectLst/>
                        </a:rPr>
                        <a:t>pasti e</a:t>
                      </a:r>
                      <a:r>
                        <a:rPr lang="it-IT" sz="1400" spc="-15" dirty="0">
                          <a:effectLst/>
                        </a:rPr>
                        <a:t> </a:t>
                      </a:r>
                      <a:r>
                        <a:rPr lang="it-IT" sz="1400" dirty="0">
                          <a:effectLst/>
                        </a:rPr>
                        <a:t>bevande</a:t>
                      </a:r>
                      <a:r>
                        <a:rPr lang="it-IT" sz="1400" spc="-5" dirty="0">
                          <a:effectLst/>
                        </a:rPr>
                        <a:t> </a:t>
                      </a:r>
                      <a:r>
                        <a:rPr lang="it-IT" sz="1400" dirty="0">
                          <a:effectLst/>
                        </a:rPr>
                        <a:t>nel</a:t>
                      </a:r>
                      <a:r>
                        <a:rPr lang="it-IT" sz="1400" spc="-10" dirty="0">
                          <a:effectLst/>
                        </a:rPr>
                        <a:t> </a:t>
                      </a:r>
                      <a:r>
                        <a:rPr lang="it-IT" sz="1400" dirty="0">
                          <a:effectLst/>
                        </a:rPr>
                        <a:t>rispetto</a:t>
                      </a:r>
                      <a:r>
                        <a:rPr lang="it-IT" sz="1400" spc="-10" dirty="0">
                          <a:effectLst/>
                        </a:rPr>
                        <a:t> </a:t>
                      </a:r>
                      <a:r>
                        <a:rPr lang="it-IT" sz="1400" dirty="0">
                          <a:effectLst/>
                        </a:rPr>
                        <a:t>delle</a:t>
                      </a:r>
                      <a:r>
                        <a:rPr lang="it-IT" sz="1400" spc="-15" dirty="0">
                          <a:effectLst/>
                        </a:rPr>
                        <a:t> </a:t>
                      </a:r>
                      <a:r>
                        <a:rPr lang="it-IT" sz="1400" dirty="0">
                          <a:effectLst/>
                        </a:rPr>
                        <a:t>norme</a:t>
                      </a:r>
                      <a:r>
                        <a:rPr lang="it-IT" sz="1400" spc="-15" dirty="0">
                          <a:effectLst/>
                        </a:rPr>
                        <a:t> </a:t>
                      </a:r>
                      <a:r>
                        <a:rPr lang="it-IT" sz="1400" dirty="0">
                          <a:effectLst/>
                        </a:rPr>
                        <a:t>igienico-sanitarie</a:t>
                      </a:r>
                      <a:r>
                        <a:rPr lang="it-IT" sz="1400" spc="-15" dirty="0">
                          <a:effectLst/>
                        </a:rPr>
                        <a:t> </a:t>
                      </a:r>
                      <a:r>
                        <a:rPr lang="it-IT" sz="1400" dirty="0">
                          <a:effectLst/>
                        </a:rPr>
                        <a:t>vigenti.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it-IT"/>
                    </a:p>
                  </a:txBody>
                  <a:tcPr/>
                </a:tc>
                <a:extLst>
                  <a:ext uri="{0D108BD9-81ED-4DB2-BD59-A6C34878D82A}">
                    <a16:rowId xmlns:a16="http://schemas.microsoft.com/office/drawing/2014/main" val="1711788597"/>
                  </a:ext>
                </a:extLst>
              </a:tr>
              <a:tr h="146848">
                <a:tc>
                  <a:txBody>
                    <a:bodyPr/>
                    <a:lstStyle/>
                    <a:p>
                      <a:pPr algn="ctr"/>
                      <a:r>
                        <a:rPr lang="it-IT" sz="1400">
                          <a:effectLst/>
                        </a:rPr>
                        <a:t>ABILITÀ</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it-IT" sz="1400">
                          <a:effectLst/>
                        </a:rPr>
                        <a:t>CONOSCENZE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8375379"/>
                  </a:ext>
                </a:extLst>
              </a:tr>
              <a:tr h="837805">
                <a:tc>
                  <a:txBody>
                    <a:bodyPr/>
                    <a:lstStyle/>
                    <a:p>
                      <a:pPr marL="342900" lvl="0" indent="-342900">
                        <a:lnSpc>
                          <a:spcPts val="1215"/>
                        </a:lnSpc>
                        <a:buSzPts val="1000"/>
                        <a:buFont typeface="Times New Roman" panose="02020603050405020304" pitchFamily="18" charset="0"/>
                        <a:buChar char="-"/>
                        <a:tabLst>
                          <a:tab pos="298450" algn="l"/>
                          <a:tab pos="299085" algn="l"/>
                        </a:tabLst>
                      </a:pPr>
                      <a:r>
                        <a:rPr lang="it-IT" sz="1400" dirty="0">
                          <a:effectLst/>
                        </a:rPr>
                        <a:t>Stendere</a:t>
                      </a:r>
                      <a:r>
                        <a:rPr lang="it-IT" sz="1400" spc="-15" dirty="0">
                          <a:effectLst/>
                        </a:rPr>
                        <a:t> </a:t>
                      </a:r>
                      <a:r>
                        <a:rPr lang="it-IT" sz="1400" dirty="0">
                          <a:effectLst/>
                        </a:rPr>
                        <a:t>le</a:t>
                      </a:r>
                      <a:r>
                        <a:rPr lang="it-IT" sz="1400" spc="-15" dirty="0">
                          <a:effectLst/>
                        </a:rPr>
                        <a:t> </a:t>
                      </a:r>
                      <a:r>
                        <a:rPr lang="it-IT" sz="1400" dirty="0">
                          <a:effectLst/>
                        </a:rPr>
                        <a:t>comande</a:t>
                      </a:r>
                      <a:r>
                        <a:rPr lang="it-IT" sz="1400" spc="-5" dirty="0">
                          <a:effectLst/>
                        </a:rPr>
                        <a:t> </a:t>
                      </a:r>
                      <a:r>
                        <a:rPr lang="it-IT" sz="1400" dirty="0">
                          <a:effectLst/>
                        </a:rPr>
                        <a:t>e</a:t>
                      </a:r>
                      <a:r>
                        <a:rPr lang="it-IT" sz="1400" spc="-10" dirty="0">
                          <a:effectLst/>
                        </a:rPr>
                        <a:t> </a:t>
                      </a:r>
                      <a:r>
                        <a:rPr lang="it-IT" sz="1400" dirty="0">
                          <a:effectLst/>
                        </a:rPr>
                        <a:t>gli</a:t>
                      </a:r>
                      <a:r>
                        <a:rPr lang="it-IT" sz="1400" spc="-15" dirty="0">
                          <a:effectLst/>
                        </a:rPr>
                        <a:t> </a:t>
                      </a:r>
                      <a:r>
                        <a:rPr lang="it-IT" sz="1400" dirty="0">
                          <a:effectLst/>
                        </a:rPr>
                        <a:t>ordini</a:t>
                      </a:r>
                      <a:r>
                        <a:rPr lang="it-IT" sz="1400" spc="-10" dirty="0">
                          <a:effectLst/>
                        </a:rPr>
                        <a:t> </a:t>
                      </a:r>
                      <a:r>
                        <a:rPr lang="it-IT" sz="1400" dirty="0">
                          <a:effectLst/>
                        </a:rPr>
                        <a:t>in</a:t>
                      </a:r>
                      <a:r>
                        <a:rPr lang="it-IT" sz="1400" spc="-10" dirty="0">
                          <a:effectLst/>
                        </a:rPr>
                        <a:t> </a:t>
                      </a:r>
                      <a:r>
                        <a:rPr lang="it-IT" sz="1400" dirty="0">
                          <a:effectLst/>
                        </a:rPr>
                        <a:t>modo</a:t>
                      </a:r>
                      <a:r>
                        <a:rPr lang="it-IT" sz="1400" spc="-5" dirty="0">
                          <a:effectLst/>
                        </a:rPr>
                        <a:t> </a:t>
                      </a:r>
                      <a:r>
                        <a:rPr lang="it-IT" sz="1400" dirty="0">
                          <a:effectLst/>
                        </a:rPr>
                        <a:t>funzionale</a:t>
                      </a:r>
                    </a:p>
                    <a:p>
                      <a:pPr marL="342900" lvl="0" indent="-342900">
                        <a:lnSpc>
                          <a:spcPts val="1215"/>
                        </a:lnSpc>
                        <a:buSzPts val="1000"/>
                        <a:buFont typeface="Times New Roman" panose="02020603050405020304" pitchFamily="18" charset="0"/>
                        <a:buChar char="-"/>
                        <a:tabLst>
                          <a:tab pos="298450" algn="l"/>
                          <a:tab pos="299085" algn="l"/>
                        </a:tabLst>
                      </a:pPr>
                      <a:r>
                        <a:rPr lang="it-IT" sz="1400" spc="-5" dirty="0">
                          <a:effectLst/>
                        </a:rPr>
                        <a:t>Applicare</a:t>
                      </a:r>
                      <a:r>
                        <a:rPr lang="it-IT" sz="1400" spc="-55" dirty="0">
                          <a:effectLst/>
                        </a:rPr>
                        <a:t> </a:t>
                      </a:r>
                      <a:r>
                        <a:rPr lang="it-IT" sz="1400" spc="-5" dirty="0">
                          <a:effectLst/>
                        </a:rPr>
                        <a:t>tecniche</a:t>
                      </a:r>
                      <a:r>
                        <a:rPr lang="it-IT" sz="1400" spc="-50" dirty="0">
                          <a:effectLst/>
                        </a:rPr>
                        <a:t> </a:t>
                      </a:r>
                      <a:r>
                        <a:rPr lang="it-IT" sz="1400" spc="-5" dirty="0">
                          <a:effectLst/>
                        </a:rPr>
                        <a:t>per</a:t>
                      </a:r>
                      <a:r>
                        <a:rPr lang="it-IT" sz="1400" spc="-50" dirty="0">
                          <a:effectLst/>
                        </a:rPr>
                        <a:t> </a:t>
                      </a:r>
                      <a:r>
                        <a:rPr lang="it-IT" sz="1400" dirty="0">
                          <a:effectLst/>
                        </a:rPr>
                        <a:t>servire</a:t>
                      </a:r>
                      <a:r>
                        <a:rPr lang="it-IT" sz="1400" spc="-55" dirty="0">
                          <a:effectLst/>
                        </a:rPr>
                        <a:t> </a:t>
                      </a:r>
                      <a:r>
                        <a:rPr lang="it-IT" sz="1400" dirty="0">
                          <a:effectLst/>
                        </a:rPr>
                        <a:t>i</a:t>
                      </a:r>
                      <a:r>
                        <a:rPr lang="it-IT" sz="1400" spc="-50" dirty="0">
                          <a:effectLst/>
                        </a:rPr>
                        <a:t> </a:t>
                      </a:r>
                      <a:r>
                        <a:rPr lang="it-IT" sz="1400" dirty="0">
                          <a:effectLst/>
                        </a:rPr>
                        <a:t>cibi</a:t>
                      </a:r>
                      <a:r>
                        <a:rPr lang="it-IT" sz="1400" spc="-45" dirty="0">
                          <a:effectLst/>
                        </a:rPr>
                        <a:t> </a:t>
                      </a:r>
                      <a:r>
                        <a:rPr lang="it-IT" sz="1400" dirty="0">
                          <a:effectLst/>
                        </a:rPr>
                        <a:t>e</a:t>
                      </a:r>
                      <a:r>
                        <a:rPr lang="it-IT" sz="1400" spc="-50" dirty="0">
                          <a:effectLst/>
                        </a:rPr>
                        <a:t> </a:t>
                      </a:r>
                      <a:r>
                        <a:rPr lang="it-IT" sz="1400" dirty="0">
                          <a:effectLst/>
                        </a:rPr>
                        <a:t>le</a:t>
                      </a:r>
                      <a:r>
                        <a:rPr lang="it-IT" sz="1400" spc="-60" dirty="0">
                          <a:effectLst/>
                        </a:rPr>
                        <a:t> </a:t>
                      </a:r>
                      <a:r>
                        <a:rPr lang="it-IT" sz="1400" dirty="0">
                          <a:effectLst/>
                        </a:rPr>
                        <a:t>bevande</a:t>
                      </a:r>
                      <a:r>
                        <a:rPr lang="it-IT" sz="1400" spc="-50" dirty="0">
                          <a:effectLst/>
                        </a:rPr>
                        <a:t> </a:t>
                      </a:r>
                      <a:r>
                        <a:rPr lang="it-IT" sz="1400" dirty="0">
                          <a:effectLst/>
                        </a:rPr>
                        <a:t>in</a:t>
                      </a:r>
                      <a:r>
                        <a:rPr lang="it-IT" sz="1400" spc="-45" dirty="0">
                          <a:effectLst/>
                        </a:rPr>
                        <a:t> </a:t>
                      </a:r>
                      <a:r>
                        <a:rPr lang="it-IT" sz="1400" dirty="0">
                          <a:effectLst/>
                        </a:rPr>
                        <a:t>sala</a:t>
                      </a:r>
                    </a:p>
                    <a:p>
                      <a:pPr marL="342900" lvl="0" indent="-342900">
                        <a:lnSpc>
                          <a:spcPts val="1215"/>
                        </a:lnSpc>
                        <a:buSzPts val="1000"/>
                        <a:buFont typeface="Times New Roman" panose="02020603050405020304" pitchFamily="18" charset="0"/>
                        <a:buChar char="-"/>
                        <a:tabLst>
                          <a:tab pos="298450" algn="l"/>
                          <a:tab pos="299085" algn="l"/>
                        </a:tabLst>
                      </a:pPr>
                      <a:r>
                        <a:rPr lang="it-IT" sz="1400" dirty="0">
                          <a:effectLst/>
                        </a:rPr>
                        <a:t>Presentare</a:t>
                      </a:r>
                      <a:r>
                        <a:rPr lang="it-IT" sz="1400" spc="-20" dirty="0">
                          <a:effectLst/>
                        </a:rPr>
                        <a:t> </a:t>
                      </a:r>
                      <a:r>
                        <a:rPr lang="it-IT" sz="1400" dirty="0">
                          <a:effectLst/>
                        </a:rPr>
                        <a:t>i</a:t>
                      </a:r>
                      <a:r>
                        <a:rPr lang="it-IT" sz="1400" spc="-10" dirty="0">
                          <a:effectLst/>
                        </a:rPr>
                        <a:t> </a:t>
                      </a:r>
                      <a:r>
                        <a:rPr lang="it-IT" sz="1400" dirty="0">
                          <a:effectLst/>
                        </a:rPr>
                        <a:t>prodotti</a:t>
                      </a:r>
                      <a:r>
                        <a:rPr lang="it-IT" sz="1400" spc="-10" dirty="0">
                          <a:effectLst/>
                        </a:rPr>
                        <a:t> </a:t>
                      </a:r>
                      <a:r>
                        <a:rPr lang="it-IT" sz="1400" dirty="0">
                          <a:effectLst/>
                        </a:rPr>
                        <a:t>al</a:t>
                      </a:r>
                      <a:r>
                        <a:rPr lang="it-IT" sz="1400" spc="-10" dirty="0">
                          <a:effectLst/>
                        </a:rPr>
                        <a:t> </a:t>
                      </a:r>
                      <a:r>
                        <a:rPr lang="it-IT" sz="1400" dirty="0">
                          <a:effectLst/>
                        </a:rPr>
                        <a:t>cliente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64135" lvl="0" indent="-342900">
                        <a:spcAft>
                          <a:spcPts val="0"/>
                        </a:spcAft>
                        <a:buSzPts val="1000"/>
                        <a:buFont typeface="Times New Roman" panose="02020603050405020304" pitchFamily="18" charset="0"/>
                        <a:buChar char="-"/>
                        <a:tabLst>
                          <a:tab pos="298450" algn="l"/>
                          <a:tab pos="299085" algn="l"/>
                        </a:tabLst>
                      </a:pPr>
                      <a:r>
                        <a:rPr lang="it-IT" sz="1400" dirty="0">
                          <a:effectLst/>
                        </a:rPr>
                        <a:t>Organizzazione</a:t>
                      </a:r>
                      <a:r>
                        <a:rPr lang="it-IT" sz="1400" spc="140" dirty="0">
                          <a:effectLst/>
                        </a:rPr>
                        <a:t> </a:t>
                      </a:r>
                      <a:r>
                        <a:rPr lang="it-IT" sz="1400" dirty="0">
                          <a:effectLst/>
                        </a:rPr>
                        <a:t>e</a:t>
                      </a:r>
                      <a:r>
                        <a:rPr lang="it-IT" sz="1400" spc="140" dirty="0">
                          <a:effectLst/>
                        </a:rPr>
                        <a:t> </a:t>
                      </a:r>
                      <a:r>
                        <a:rPr lang="it-IT" sz="1400" dirty="0">
                          <a:effectLst/>
                        </a:rPr>
                        <a:t>funzionamento</a:t>
                      </a:r>
                      <a:r>
                        <a:rPr lang="it-IT" sz="1400" spc="145" dirty="0">
                          <a:effectLst/>
                        </a:rPr>
                        <a:t> </a:t>
                      </a:r>
                      <a:r>
                        <a:rPr lang="it-IT" sz="1400" dirty="0">
                          <a:effectLst/>
                        </a:rPr>
                        <a:t>del</a:t>
                      </a:r>
                      <a:r>
                        <a:rPr lang="it-IT" sz="1400" spc="140" dirty="0">
                          <a:effectLst/>
                        </a:rPr>
                        <a:t> </a:t>
                      </a:r>
                      <a:r>
                        <a:rPr lang="it-IT" sz="1400" dirty="0">
                          <a:effectLst/>
                        </a:rPr>
                        <a:t>reparto </a:t>
                      </a:r>
                      <a:r>
                        <a:rPr lang="it-IT" sz="1400" spc="-215" dirty="0">
                          <a:effectLst/>
                        </a:rPr>
                        <a:t> </a:t>
                      </a:r>
                      <a:r>
                        <a:rPr lang="it-IT" sz="1400" dirty="0">
                          <a:effectLst/>
                        </a:rPr>
                        <a:t>cucina/sala</a:t>
                      </a:r>
                    </a:p>
                    <a:p>
                      <a:pPr marL="342900" lvl="0" indent="-342900">
                        <a:lnSpc>
                          <a:spcPts val="1215"/>
                        </a:lnSpc>
                        <a:buSzPts val="1000"/>
                        <a:buFont typeface="Times New Roman" panose="02020603050405020304" pitchFamily="18" charset="0"/>
                        <a:buChar char="-"/>
                        <a:tabLst>
                          <a:tab pos="298450" algn="l"/>
                          <a:tab pos="299085" algn="l"/>
                        </a:tabLst>
                      </a:pPr>
                      <a:r>
                        <a:rPr lang="it-IT" sz="1400" dirty="0">
                          <a:effectLst/>
                        </a:rPr>
                        <a:t>Metodi</a:t>
                      </a:r>
                      <a:r>
                        <a:rPr lang="it-IT" sz="1400" spc="-10" dirty="0">
                          <a:effectLst/>
                        </a:rPr>
                        <a:t> </a:t>
                      </a:r>
                      <a:r>
                        <a:rPr lang="it-IT" sz="1400" dirty="0">
                          <a:effectLst/>
                        </a:rPr>
                        <a:t>per</a:t>
                      </a:r>
                      <a:r>
                        <a:rPr lang="it-IT" sz="1400" spc="-5" dirty="0">
                          <a:effectLst/>
                        </a:rPr>
                        <a:t> </a:t>
                      </a:r>
                      <a:r>
                        <a:rPr lang="it-IT" sz="1400" dirty="0">
                          <a:effectLst/>
                        </a:rPr>
                        <a:t>la</a:t>
                      </a:r>
                      <a:r>
                        <a:rPr lang="it-IT" sz="1400" spc="-5" dirty="0">
                          <a:effectLst/>
                        </a:rPr>
                        <a:t> </a:t>
                      </a:r>
                      <a:r>
                        <a:rPr lang="it-IT" sz="1400" dirty="0">
                          <a:effectLst/>
                        </a:rPr>
                        <a:t>redazione</a:t>
                      </a:r>
                      <a:r>
                        <a:rPr lang="it-IT" sz="1400" spc="-15" dirty="0">
                          <a:effectLst/>
                        </a:rPr>
                        <a:t> </a:t>
                      </a:r>
                      <a:r>
                        <a:rPr lang="it-IT" sz="1400" dirty="0">
                          <a:effectLst/>
                        </a:rPr>
                        <a:t>e</a:t>
                      </a:r>
                      <a:r>
                        <a:rPr lang="it-IT" sz="1400" spc="-10" dirty="0">
                          <a:effectLst/>
                        </a:rPr>
                        <a:t> </a:t>
                      </a:r>
                      <a:r>
                        <a:rPr lang="it-IT" sz="1400" dirty="0">
                          <a:effectLst/>
                        </a:rPr>
                        <a:t>l’inoltro</a:t>
                      </a:r>
                      <a:r>
                        <a:rPr lang="it-IT" sz="1400" spc="-5" dirty="0">
                          <a:effectLst/>
                        </a:rPr>
                        <a:t> </a:t>
                      </a:r>
                      <a:r>
                        <a:rPr lang="it-IT" sz="1400" dirty="0">
                          <a:effectLst/>
                        </a:rPr>
                        <a:t>della</a:t>
                      </a:r>
                      <a:r>
                        <a:rPr lang="it-IT" sz="1400" spc="-5" dirty="0">
                          <a:effectLst/>
                        </a:rPr>
                        <a:t> </a:t>
                      </a:r>
                      <a:r>
                        <a:rPr lang="it-IT" sz="1400" dirty="0">
                          <a:effectLst/>
                        </a:rPr>
                        <a:t>comanda</a:t>
                      </a:r>
                    </a:p>
                    <a:p>
                      <a:pPr marL="342900" lvl="0" indent="-342900">
                        <a:buSzPts val="1000"/>
                        <a:buFont typeface="Times New Roman" panose="02020603050405020304" pitchFamily="18" charset="0"/>
                        <a:buChar char="-"/>
                        <a:tabLst>
                          <a:tab pos="298450" algn="l"/>
                          <a:tab pos="299085" algn="l"/>
                        </a:tabLst>
                      </a:pPr>
                      <a:r>
                        <a:rPr lang="it-IT" sz="1400" dirty="0">
                          <a:effectLst/>
                        </a:rPr>
                        <a:t>Tecniche</a:t>
                      </a:r>
                      <a:r>
                        <a:rPr lang="it-IT" sz="1400" spc="-20" dirty="0">
                          <a:effectLst/>
                        </a:rPr>
                        <a:t> </a:t>
                      </a:r>
                      <a:r>
                        <a:rPr lang="it-IT" sz="1400" dirty="0">
                          <a:effectLst/>
                        </a:rPr>
                        <a:t>di</a:t>
                      </a:r>
                      <a:r>
                        <a:rPr lang="it-IT" sz="1400" spc="-10" dirty="0">
                          <a:effectLst/>
                        </a:rPr>
                        <a:t> </a:t>
                      </a:r>
                      <a:r>
                        <a:rPr lang="it-IT" sz="1400" dirty="0">
                          <a:effectLst/>
                        </a:rPr>
                        <a:t>comunicazione</a:t>
                      </a:r>
                    </a:p>
                    <a:p>
                      <a:pPr marL="342900" lvl="0" indent="-342900">
                        <a:buSzPts val="1000"/>
                        <a:buFont typeface="Times New Roman" panose="02020603050405020304" pitchFamily="18" charset="0"/>
                        <a:buChar char="-"/>
                        <a:tabLst>
                          <a:tab pos="298450" algn="l"/>
                          <a:tab pos="299085" algn="l"/>
                        </a:tabLst>
                      </a:pPr>
                      <a:r>
                        <a:rPr lang="it-IT" sz="1400" dirty="0">
                          <a:effectLst/>
                        </a:rPr>
                        <a:t>Tecniche</a:t>
                      </a:r>
                      <a:r>
                        <a:rPr lang="it-IT" sz="1400" spc="-15" dirty="0">
                          <a:effectLst/>
                        </a:rPr>
                        <a:t> </a:t>
                      </a:r>
                      <a:r>
                        <a:rPr lang="it-IT" sz="1400" dirty="0">
                          <a:effectLst/>
                        </a:rPr>
                        <a:t>di</a:t>
                      </a:r>
                      <a:r>
                        <a:rPr lang="it-IT" sz="1400" spc="-5" dirty="0">
                          <a:effectLst/>
                        </a:rPr>
                        <a:t> </a:t>
                      </a:r>
                      <a:r>
                        <a:rPr lang="it-IT" sz="1400" dirty="0">
                          <a:effectLst/>
                        </a:rPr>
                        <a:t>servizio</a:t>
                      </a:r>
                      <a:r>
                        <a:rPr lang="it-IT" sz="1400" spc="-5" dirty="0">
                          <a:effectLst/>
                        </a:rPr>
                        <a:t> </a:t>
                      </a:r>
                      <a:r>
                        <a:rPr lang="it-IT" sz="1400" dirty="0">
                          <a:effectLst/>
                        </a:rPr>
                        <a:t>base</a:t>
                      </a:r>
                      <a:r>
                        <a:rPr lang="it-IT" sz="1400" spc="-15" dirty="0">
                          <a:effectLst/>
                        </a:rPr>
                        <a:t> </a:t>
                      </a:r>
                      <a:r>
                        <a:rPr lang="it-IT" sz="1400" dirty="0">
                          <a:effectLst/>
                        </a:rPr>
                        <a:t>ed</a:t>
                      </a:r>
                      <a:r>
                        <a:rPr lang="it-IT" sz="1400" spc="-5" dirty="0">
                          <a:effectLst/>
                        </a:rPr>
                        <a:t> </a:t>
                      </a:r>
                      <a:r>
                        <a:rPr lang="it-IT" sz="1400" dirty="0">
                          <a:effectLst/>
                        </a:rPr>
                        <a:t>avanzate</a:t>
                      </a:r>
                    </a:p>
                    <a:p>
                      <a:pPr marL="342900" lvl="0" indent="-342900">
                        <a:buSzPts val="1000"/>
                        <a:buFont typeface="Times New Roman" panose="02020603050405020304" pitchFamily="18" charset="0"/>
                        <a:buChar char="-"/>
                      </a:pPr>
                      <a:r>
                        <a:rPr lang="it-IT" sz="1400" dirty="0">
                          <a:effectLst/>
                        </a:rPr>
                        <a:t>Tipologie</a:t>
                      </a:r>
                      <a:r>
                        <a:rPr lang="it-IT" sz="1400" spc="-20" dirty="0">
                          <a:effectLst/>
                        </a:rPr>
                        <a:t> </a:t>
                      </a:r>
                      <a:r>
                        <a:rPr lang="it-IT" sz="1400" dirty="0">
                          <a:effectLst/>
                        </a:rPr>
                        <a:t>di</a:t>
                      </a:r>
                      <a:r>
                        <a:rPr lang="it-IT" sz="1400" spc="-5" dirty="0">
                          <a:effectLst/>
                        </a:rPr>
                        <a:t> </a:t>
                      </a:r>
                      <a:r>
                        <a:rPr lang="it-IT" sz="1400" dirty="0">
                          <a:effectLst/>
                        </a:rPr>
                        <a:t>servizio</a:t>
                      </a:r>
                      <a:r>
                        <a:rPr lang="it-IT" sz="1400" spc="-10" dirty="0">
                          <a:effectLst/>
                        </a:rPr>
                        <a:t> </a:t>
                      </a:r>
                      <a:r>
                        <a:rPr lang="it-IT" sz="1400" dirty="0">
                          <a:effectLst/>
                        </a:rPr>
                        <a:t>banqueting</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0018267"/>
                  </a:ext>
                </a:extLst>
              </a:tr>
            </a:tbl>
          </a:graphicData>
        </a:graphic>
      </p:graphicFrame>
      <p:graphicFrame>
        <p:nvGraphicFramePr>
          <p:cNvPr id="8" name="Tabella 7">
            <a:extLst>
              <a:ext uri="{FF2B5EF4-FFF2-40B4-BE49-F238E27FC236}">
                <a16:creationId xmlns:a16="http://schemas.microsoft.com/office/drawing/2014/main" id="{181AF250-0461-EF11-30D4-1210C7DD96F1}"/>
              </a:ext>
            </a:extLst>
          </p:cNvPr>
          <p:cNvGraphicFramePr>
            <a:graphicFrameLocks noGrp="1"/>
          </p:cNvGraphicFramePr>
          <p:nvPr>
            <p:extLst>
              <p:ext uri="{D42A27DB-BD31-4B8C-83A1-F6EECF244321}">
                <p14:modId xmlns:p14="http://schemas.microsoft.com/office/powerpoint/2010/main" val="3684712164"/>
              </p:ext>
            </p:extLst>
          </p:nvPr>
        </p:nvGraphicFramePr>
        <p:xfrm>
          <a:off x="317499" y="5246501"/>
          <a:ext cx="10210799" cy="1995009"/>
        </p:xfrm>
        <a:graphic>
          <a:graphicData uri="http://schemas.openxmlformats.org/drawingml/2006/table">
            <a:tbl>
              <a:tblPr firstRow="1" firstCol="1" lastRow="1" lastCol="1" bandRow="1" bandCol="1">
                <a:tableStyleId>{5C22544A-7EE6-4342-B048-85BDC9FD1C3A}</a:tableStyleId>
              </a:tblPr>
              <a:tblGrid>
                <a:gridCol w="5791201">
                  <a:extLst>
                    <a:ext uri="{9D8B030D-6E8A-4147-A177-3AD203B41FA5}">
                      <a16:colId xmlns:a16="http://schemas.microsoft.com/office/drawing/2014/main" val="3267998167"/>
                    </a:ext>
                  </a:extLst>
                </a:gridCol>
                <a:gridCol w="4419598">
                  <a:extLst>
                    <a:ext uri="{9D8B030D-6E8A-4147-A177-3AD203B41FA5}">
                      <a16:colId xmlns:a16="http://schemas.microsoft.com/office/drawing/2014/main" val="69430138"/>
                    </a:ext>
                  </a:extLst>
                </a:gridCol>
              </a:tblGrid>
              <a:tr h="654127">
                <a:tc gridSpan="2">
                  <a:txBody>
                    <a:bodyPr/>
                    <a:lstStyle/>
                    <a:p>
                      <a:pPr marL="1278255" marR="1272540" algn="ctr">
                        <a:lnSpc>
                          <a:spcPts val="1215"/>
                        </a:lnSpc>
                        <a:spcAft>
                          <a:spcPts val="0"/>
                        </a:spcAft>
                      </a:pPr>
                      <a:endParaRPr lang="it-IT" sz="1400" dirty="0">
                        <a:effectLst/>
                      </a:endParaRPr>
                    </a:p>
                    <a:p>
                      <a:pPr marL="1278255" marR="1272540" algn="ctr">
                        <a:lnSpc>
                          <a:spcPts val="1215"/>
                        </a:lnSpc>
                        <a:spcAft>
                          <a:spcPts val="0"/>
                        </a:spcAft>
                      </a:pPr>
                      <a:r>
                        <a:rPr lang="it-IT" sz="1400" dirty="0">
                          <a:effectLst/>
                        </a:rPr>
                        <a:t>COMPETENZA</a:t>
                      </a:r>
                    </a:p>
                    <a:p>
                      <a:pPr marL="69850" marR="63500">
                        <a:lnSpc>
                          <a:spcPts val="1200"/>
                        </a:lnSpc>
                        <a:spcAft>
                          <a:spcPts val="0"/>
                        </a:spcAft>
                      </a:pPr>
                      <a:r>
                        <a:rPr lang="it-IT" sz="1400" dirty="0">
                          <a:effectLst/>
                        </a:rPr>
                        <a:t>3. Somministrare bevande, gelati, snack, prodotti di caffetteria e pasticceria nel rispetto delle norme igienico-sanitarie</a:t>
                      </a:r>
                      <a:r>
                        <a:rPr lang="it-IT" sz="1400" spc="-220" dirty="0">
                          <a:effectLst/>
                        </a:rPr>
                        <a:t> </a:t>
                      </a:r>
                      <a:r>
                        <a:rPr lang="it-IT" sz="1400" dirty="0">
                          <a:effectLst/>
                        </a:rPr>
                        <a:t>vigenti.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it-IT"/>
                    </a:p>
                  </a:txBody>
                  <a:tcPr/>
                </a:tc>
                <a:extLst>
                  <a:ext uri="{0D108BD9-81ED-4DB2-BD59-A6C34878D82A}">
                    <a16:rowId xmlns:a16="http://schemas.microsoft.com/office/drawing/2014/main" val="53633988"/>
                  </a:ext>
                </a:extLst>
              </a:tr>
              <a:tr h="213884">
                <a:tc>
                  <a:txBody>
                    <a:bodyPr/>
                    <a:lstStyle/>
                    <a:p>
                      <a:pPr marR="1328420" algn="ctr"/>
                      <a:r>
                        <a:rPr lang="it-IT" sz="1400">
                          <a:effectLst/>
                        </a:rPr>
                        <a:t>ABILITÀ</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1107440" algn="ctr"/>
                      <a:r>
                        <a:rPr lang="it-IT" sz="1400" b="0" dirty="0">
                          <a:solidFill>
                            <a:schemeClr val="tx1"/>
                          </a:solidFill>
                          <a:effectLst/>
                        </a:rPr>
                        <a:t>CONOSCENZE</a:t>
                      </a:r>
                      <a:endParaRPr lang="it-IT"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3388262612"/>
                  </a:ext>
                </a:extLst>
              </a:tr>
              <a:tr h="1051594">
                <a:tc>
                  <a:txBody>
                    <a:bodyPr/>
                    <a:lstStyle/>
                    <a:p>
                      <a:pPr marL="342900" marR="60960" lvl="0" indent="-342900">
                        <a:spcAft>
                          <a:spcPts val="0"/>
                        </a:spcAft>
                        <a:buSzPts val="1000"/>
                        <a:buFont typeface="Times New Roman" panose="02020603050405020304" pitchFamily="18" charset="0"/>
                        <a:buChar char="-"/>
                        <a:tabLst>
                          <a:tab pos="298450" algn="l"/>
                          <a:tab pos="299085" algn="l"/>
                        </a:tabLst>
                      </a:pPr>
                      <a:endParaRPr lang="it-IT" sz="1400" dirty="0">
                        <a:effectLst/>
                      </a:endParaRPr>
                    </a:p>
                    <a:p>
                      <a:pPr marL="342900" marR="60960" lvl="0" indent="-342900">
                        <a:spcAft>
                          <a:spcPts val="0"/>
                        </a:spcAft>
                        <a:buSzPts val="1000"/>
                        <a:buFont typeface="Times New Roman" panose="02020603050405020304" pitchFamily="18" charset="0"/>
                        <a:buChar char="-"/>
                        <a:tabLst>
                          <a:tab pos="298450" algn="l"/>
                          <a:tab pos="299085" algn="l"/>
                        </a:tabLst>
                      </a:pPr>
                      <a:r>
                        <a:rPr lang="it-IT" sz="1400" dirty="0">
                          <a:effectLst/>
                        </a:rPr>
                        <a:t>Applicare tecniche di preparazione e presentazione di</a:t>
                      </a:r>
                      <a:r>
                        <a:rPr lang="it-IT" sz="1400" spc="-215" dirty="0">
                          <a:effectLst/>
                        </a:rPr>
                        <a:t> </a:t>
                      </a:r>
                      <a:r>
                        <a:rPr lang="it-IT" sz="1400" dirty="0">
                          <a:effectLst/>
                        </a:rPr>
                        <a:t>prodotti</a:t>
                      </a:r>
                      <a:r>
                        <a:rPr lang="it-IT" sz="1400" spc="-5" dirty="0">
                          <a:effectLst/>
                        </a:rPr>
                        <a:t> </a:t>
                      </a:r>
                      <a:r>
                        <a:rPr lang="it-IT" sz="1400" dirty="0">
                          <a:effectLst/>
                        </a:rPr>
                        <a:t>di banco</a:t>
                      </a:r>
                      <a:r>
                        <a:rPr lang="it-IT" sz="1400" spc="-10" dirty="0">
                          <a:effectLst/>
                        </a:rPr>
                        <a:t> </a:t>
                      </a:r>
                      <a:r>
                        <a:rPr lang="it-IT" sz="1400" dirty="0">
                          <a:effectLst/>
                        </a:rPr>
                        <a:t>bar</a:t>
                      </a:r>
                    </a:p>
                    <a:p>
                      <a:pPr marL="342900" lvl="0" indent="-342900">
                        <a:buSzPts val="1000"/>
                        <a:buFont typeface="Times New Roman" panose="02020603050405020304" pitchFamily="18" charset="0"/>
                        <a:buChar char="-"/>
                        <a:tabLst>
                          <a:tab pos="298450" algn="l"/>
                          <a:tab pos="299085" algn="l"/>
                        </a:tabLst>
                      </a:pPr>
                      <a:r>
                        <a:rPr lang="it-IT" sz="1400" dirty="0">
                          <a:effectLst/>
                        </a:rPr>
                        <a:t>Applicare</a:t>
                      </a:r>
                      <a:r>
                        <a:rPr lang="it-IT" sz="1400" spc="-20" dirty="0">
                          <a:effectLst/>
                        </a:rPr>
                        <a:t> </a:t>
                      </a:r>
                      <a:r>
                        <a:rPr lang="it-IT" sz="1400" dirty="0">
                          <a:effectLst/>
                        </a:rPr>
                        <a:t>tecniche</a:t>
                      </a:r>
                      <a:r>
                        <a:rPr lang="it-IT" sz="1400" spc="-15" dirty="0">
                          <a:effectLst/>
                        </a:rPr>
                        <a:t> </a:t>
                      </a:r>
                      <a:r>
                        <a:rPr lang="it-IT" sz="1400" dirty="0">
                          <a:effectLst/>
                        </a:rPr>
                        <a:t>di</a:t>
                      </a:r>
                      <a:r>
                        <a:rPr lang="it-IT" sz="1400" spc="-10" dirty="0">
                          <a:effectLst/>
                        </a:rPr>
                        <a:t> </a:t>
                      </a:r>
                      <a:r>
                        <a:rPr lang="it-IT" sz="1400" dirty="0">
                          <a:effectLst/>
                        </a:rPr>
                        <a:t>servizio</a:t>
                      </a:r>
                      <a:r>
                        <a:rPr lang="it-IT" sz="1400" spc="5" dirty="0">
                          <a:effectLst/>
                        </a:rPr>
                        <a:t> </a:t>
                      </a:r>
                      <a:r>
                        <a:rPr lang="it-IT" sz="1400" dirty="0">
                          <a:effectLst/>
                        </a:rPr>
                        <a:t>al</a:t>
                      </a:r>
                      <a:r>
                        <a:rPr lang="it-IT" sz="1400" spc="-15" dirty="0">
                          <a:effectLst/>
                        </a:rPr>
                        <a:t> </a:t>
                      </a:r>
                      <a:r>
                        <a:rPr lang="it-IT" sz="1400" dirty="0">
                          <a:effectLst/>
                        </a:rPr>
                        <a:t>tavolo</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42900" lvl="0" indent="-342900">
                        <a:lnSpc>
                          <a:spcPts val="1215"/>
                        </a:lnSpc>
                        <a:spcBef>
                          <a:spcPts val="600"/>
                        </a:spcBef>
                        <a:buSzPts val="1000"/>
                        <a:buFont typeface="Times New Roman" panose="02020603050405020304" pitchFamily="18" charset="0"/>
                        <a:buChar char="-"/>
                        <a:tabLst>
                          <a:tab pos="298450" algn="l"/>
                          <a:tab pos="299085" algn="l"/>
                        </a:tabLst>
                      </a:pPr>
                      <a:endParaRPr lang="it-IT" sz="1400" b="0" dirty="0">
                        <a:solidFill>
                          <a:schemeClr val="tx1"/>
                        </a:solidFill>
                        <a:effectLst/>
                      </a:endParaRPr>
                    </a:p>
                    <a:p>
                      <a:pPr marL="342900" lvl="0" indent="-342900">
                        <a:lnSpc>
                          <a:spcPts val="1215"/>
                        </a:lnSpc>
                        <a:spcBef>
                          <a:spcPts val="600"/>
                        </a:spcBef>
                        <a:buSzPts val="1000"/>
                        <a:buFont typeface="Times New Roman" panose="02020603050405020304" pitchFamily="18" charset="0"/>
                        <a:buChar char="-"/>
                        <a:tabLst>
                          <a:tab pos="298450" algn="l"/>
                          <a:tab pos="299085" algn="l"/>
                        </a:tabLst>
                      </a:pPr>
                      <a:r>
                        <a:rPr lang="it-IT" sz="1400" b="0" dirty="0">
                          <a:solidFill>
                            <a:schemeClr val="tx1"/>
                          </a:solidFill>
                          <a:effectLst/>
                        </a:rPr>
                        <a:t>Attrezzature</a:t>
                      </a:r>
                      <a:r>
                        <a:rPr lang="it-IT" sz="1400" b="0" spc="-20" dirty="0">
                          <a:solidFill>
                            <a:schemeClr val="tx1"/>
                          </a:solidFill>
                          <a:effectLst/>
                        </a:rPr>
                        <a:t> </a:t>
                      </a:r>
                      <a:r>
                        <a:rPr lang="it-IT" sz="1400" b="0" dirty="0">
                          <a:solidFill>
                            <a:schemeClr val="tx1"/>
                          </a:solidFill>
                          <a:effectLst/>
                        </a:rPr>
                        <a:t>e</a:t>
                      </a:r>
                      <a:r>
                        <a:rPr lang="it-IT" sz="1400" b="0" spc="-15" dirty="0">
                          <a:solidFill>
                            <a:schemeClr val="tx1"/>
                          </a:solidFill>
                          <a:effectLst/>
                        </a:rPr>
                        <a:t> </a:t>
                      </a:r>
                      <a:r>
                        <a:rPr lang="it-IT" sz="1400" b="0" dirty="0">
                          <a:solidFill>
                            <a:schemeClr val="tx1"/>
                          </a:solidFill>
                          <a:effectLst/>
                        </a:rPr>
                        <a:t>risorse</a:t>
                      </a:r>
                      <a:r>
                        <a:rPr lang="it-IT" sz="1400" b="0" spc="-15" dirty="0">
                          <a:solidFill>
                            <a:schemeClr val="tx1"/>
                          </a:solidFill>
                          <a:effectLst/>
                        </a:rPr>
                        <a:t> </a:t>
                      </a:r>
                      <a:r>
                        <a:rPr lang="it-IT" sz="1400" b="0" dirty="0">
                          <a:solidFill>
                            <a:schemeClr val="tx1"/>
                          </a:solidFill>
                          <a:effectLst/>
                        </a:rPr>
                        <a:t>tecnologiche</a:t>
                      </a:r>
                      <a:r>
                        <a:rPr lang="it-IT" sz="1400" b="0" spc="-15" dirty="0">
                          <a:solidFill>
                            <a:schemeClr val="tx1"/>
                          </a:solidFill>
                          <a:effectLst/>
                        </a:rPr>
                        <a:t> </a:t>
                      </a:r>
                      <a:r>
                        <a:rPr lang="it-IT" sz="1400" b="0" dirty="0">
                          <a:solidFill>
                            <a:schemeClr val="tx1"/>
                          </a:solidFill>
                          <a:effectLst/>
                        </a:rPr>
                        <a:t>per</a:t>
                      </a:r>
                      <a:r>
                        <a:rPr lang="it-IT" sz="1400" b="0" spc="-15" dirty="0">
                          <a:solidFill>
                            <a:schemeClr val="tx1"/>
                          </a:solidFill>
                          <a:effectLst/>
                        </a:rPr>
                        <a:t> </a:t>
                      </a:r>
                      <a:r>
                        <a:rPr lang="it-IT" sz="1400" b="0" dirty="0">
                          <a:solidFill>
                            <a:schemeClr val="tx1"/>
                          </a:solidFill>
                          <a:effectLst/>
                        </a:rPr>
                        <a:t>il servizio</a:t>
                      </a:r>
                    </a:p>
                    <a:p>
                      <a:pPr marL="342900" lvl="0" indent="-342900">
                        <a:spcBef>
                          <a:spcPts val="600"/>
                        </a:spcBef>
                        <a:buSzPts val="1000"/>
                        <a:buFont typeface="Times New Roman" panose="02020603050405020304" pitchFamily="18" charset="0"/>
                        <a:buChar char="-"/>
                        <a:tabLst>
                          <a:tab pos="298450" algn="l"/>
                          <a:tab pos="299085" algn="l"/>
                        </a:tabLst>
                      </a:pPr>
                      <a:r>
                        <a:rPr lang="it-IT" sz="1400" b="0" dirty="0">
                          <a:solidFill>
                            <a:schemeClr val="tx1"/>
                          </a:solidFill>
                          <a:effectLst/>
                        </a:rPr>
                        <a:t>Caratteristiche</a:t>
                      </a:r>
                      <a:r>
                        <a:rPr lang="it-IT" sz="1400" b="0" spc="-15" dirty="0">
                          <a:solidFill>
                            <a:schemeClr val="tx1"/>
                          </a:solidFill>
                          <a:effectLst/>
                        </a:rPr>
                        <a:t> </a:t>
                      </a:r>
                      <a:r>
                        <a:rPr lang="it-IT" sz="1400" b="0" dirty="0">
                          <a:solidFill>
                            <a:schemeClr val="tx1"/>
                          </a:solidFill>
                          <a:effectLst/>
                        </a:rPr>
                        <a:t>dei</a:t>
                      </a:r>
                      <a:r>
                        <a:rPr lang="it-IT" sz="1400" b="0" spc="-10" dirty="0">
                          <a:solidFill>
                            <a:schemeClr val="tx1"/>
                          </a:solidFill>
                          <a:effectLst/>
                        </a:rPr>
                        <a:t> </a:t>
                      </a:r>
                      <a:r>
                        <a:rPr lang="it-IT" sz="1400" b="0" dirty="0">
                          <a:solidFill>
                            <a:schemeClr val="tx1"/>
                          </a:solidFill>
                          <a:effectLst/>
                        </a:rPr>
                        <a:t>prodotti</a:t>
                      </a:r>
                      <a:r>
                        <a:rPr lang="it-IT" sz="1400" b="0" spc="-10" dirty="0">
                          <a:solidFill>
                            <a:schemeClr val="tx1"/>
                          </a:solidFill>
                          <a:effectLst/>
                        </a:rPr>
                        <a:t> </a:t>
                      </a:r>
                      <a:r>
                        <a:rPr lang="it-IT" sz="1400" b="0" dirty="0">
                          <a:solidFill>
                            <a:schemeClr val="tx1"/>
                          </a:solidFill>
                          <a:effectLst/>
                        </a:rPr>
                        <a:t>e</a:t>
                      </a:r>
                      <a:r>
                        <a:rPr lang="it-IT" sz="1400" b="0" spc="-5" dirty="0">
                          <a:solidFill>
                            <a:schemeClr val="tx1"/>
                          </a:solidFill>
                          <a:effectLst/>
                        </a:rPr>
                        <a:t> </a:t>
                      </a:r>
                      <a:r>
                        <a:rPr lang="it-IT" sz="1400" b="0" dirty="0">
                          <a:solidFill>
                            <a:schemeClr val="tx1"/>
                          </a:solidFill>
                          <a:effectLst/>
                        </a:rPr>
                        <a:t>delle</a:t>
                      </a:r>
                      <a:r>
                        <a:rPr lang="it-IT" sz="1400" b="0" spc="-20" dirty="0">
                          <a:solidFill>
                            <a:schemeClr val="tx1"/>
                          </a:solidFill>
                          <a:effectLst/>
                        </a:rPr>
                        <a:t> </a:t>
                      </a:r>
                      <a:r>
                        <a:rPr lang="it-IT" sz="1400" b="0" dirty="0">
                          <a:solidFill>
                            <a:schemeClr val="tx1"/>
                          </a:solidFill>
                          <a:effectLst/>
                        </a:rPr>
                        <a:t>materie</a:t>
                      </a:r>
                      <a:r>
                        <a:rPr lang="it-IT" sz="1400" b="0" spc="-15" dirty="0">
                          <a:solidFill>
                            <a:schemeClr val="tx1"/>
                          </a:solidFill>
                          <a:effectLst/>
                        </a:rPr>
                        <a:t> </a:t>
                      </a:r>
                      <a:r>
                        <a:rPr lang="it-IT" sz="1400" b="0" dirty="0">
                          <a:solidFill>
                            <a:schemeClr val="tx1"/>
                          </a:solidFill>
                          <a:effectLst/>
                        </a:rPr>
                        <a:t>prime</a:t>
                      </a:r>
                    </a:p>
                    <a:p>
                      <a:pPr marL="342900" lvl="0" indent="-342900">
                        <a:lnSpc>
                          <a:spcPts val="1215"/>
                        </a:lnSpc>
                        <a:spcBef>
                          <a:spcPts val="600"/>
                        </a:spcBef>
                        <a:spcAft>
                          <a:spcPts val="0"/>
                        </a:spcAft>
                        <a:buSzPts val="1000"/>
                        <a:buFont typeface="Times New Roman" panose="02020603050405020304" pitchFamily="18" charset="0"/>
                        <a:buChar char="-"/>
                        <a:tabLst>
                          <a:tab pos="298450" algn="l"/>
                          <a:tab pos="299085" algn="l"/>
                        </a:tabLst>
                      </a:pPr>
                      <a:r>
                        <a:rPr lang="it-IT" sz="1400" b="0" dirty="0">
                          <a:solidFill>
                            <a:schemeClr val="tx1"/>
                          </a:solidFill>
                          <a:effectLst/>
                        </a:rPr>
                        <a:t>Normativa</a:t>
                      </a:r>
                      <a:r>
                        <a:rPr lang="it-IT" sz="1400" b="0" spc="-25" dirty="0">
                          <a:solidFill>
                            <a:schemeClr val="tx1"/>
                          </a:solidFill>
                          <a:effectLst/>
                        </a:rPr>
                        <a:t> </a:t>
                      </a:r>
                      <a:r>
                        <a:rPr lang="it-IT" sz="1400" b="0" dirty="0">
                          <a:solidFill>
                            <a:schemeClr val="tx1"/>
                          </a:solidFill>
                          <a:effectLst/>
                        </a:rPr>
                        <a:t>sulla</a:t>
                      </a:r>
                      <a:r>
                        <a:rPr lang="it-IT" sz="1400" b="0" spc="-10" dirty="0">
                          <a:solidFill>
                            <a:schemeClr val="tx1"/>
                          </a:solidFill>
                          <a:effectLst/>
                        </a:rPr>
                        <a:t> </a:t>
                      </a:r>
                      <a:r>
                        <a:rPr lang="it-IT" sz="1400" b="0" dirty="0">
                          <a:solidFill>
                            <a:schemeClr val="tx1"/>
                          </a:solidFill>
                          <a:effectLst/>
                        </a:rPr>
                        <a:t>mescita/somministrazione</a:t>
                      </a:r>
                      <a:r>
                        <a:rPr lang="it-IT" sz="1400" b="0" spc="-30" dirty="0">
                          <a:solidFill>
                            <a:schemeClr val="tx1"/>
                          </a:solidFill>
                          <a:effectLst/>
                        </a:rPr>
                        <a:t> </a:t>
                      </a:r>
                      <a:r>
                        <a:rPr lang="it-IT" sz="1400" b="0" dirty="0">
                          <a:solidFill>
                            <a:schemeClr val="tx1"/>
                          </a:solidFill>
                          <a:effectLst/>
                        </a:rPr>
                        <a:t>alcolici</a:t>
                      </a:r>
                    </a:p>
                    <a:p>
                      <a:pPr marL="342900" lvl="0" indent="-342900">
                        <a:lnSpc>
                          <a:spcPts val="1125"/>
                        </a:lnSpc>
                        <a:spcBef>
                          <a:spcPts val="600"/>
                        </a:spcBef>
                        <a:buSzPts val="1000"/>
                        <a:buFont typeface="Times New Roman" panose="02020603050405020304" pitchFamily="18" charset="0"/>
                        <a:buChar char="-"/>
                        <a:tabLst>
                          <a:tab pos="298450" algn="l"/>
                          <a:tab pos="299085" algn="l"/>
                        </a:tabLst>
                      </a:pPr>
                      <a:r>
                        <a:rPr lang="it-IT" sz="1400" b="0" dirty="0">
                          <a:solidFill>
                            <a:schemeClr val="tx1"/>
                          </a:solidFill>
                          <a:effectLst/>
                        </a:rPr>
                        <a:t>Tecniche</a:t>
                      </a:r>
                      <a:r>
                        <a:rPr lang="it-IT" sz="1400" b="0" spc="-15" dirty="0">
                          <a:solidFill>
                            <a:schemeClr val="tx1"/>
                          </a:solidFill>
                          <a:effectLst/>
                        </a:rPr>
                        <a:t> </a:t>
                      </a:r>
                      <a:r>
                        <a:rPr lang="it-IT" sz="1400" b="0" dirty="0">
                          <a:solidFill>
                            <a:schemeClr val="tx1"/>
                          </a:solidFill>
                          <a:effectLst/>
                        </a:rPr>
                        <a:t>di</a:t>
                      </a:r>
                      <a:r>
                        <a:rPr lang="it-IT" sz="1400" b="0" spc="-10" dirty="0">
                          <a:solidFill>
                            <a:schemeClr val="tx1"/>
                          </a:solidFill>
                          <a:effectLst/>
                        </a:rPr>
                        <a:t> </a:t>
                      </a:r>
                      <a:r>
                        <a:rPr lang="it-IT" sz="1400" b="0" dirty="0">
                          <a:solidFill>
                            <a:schemeClr val="tx1"/>
                          </a:solidFill>
                          <a:effectLst/>
                        </a:rPr>
                        <a:t>servizio</a:t>
                      </a:r>
                      <a:r>
                        <a:rPr lang="it-IT" sz="1400" b="0" spc="-10" dirty="0">
                          <a:solidFill>
                            <a:schemeClr val="tx1"/>
                          </a:solidFill>
                          <a:effectLst/>
                        </a:rPr>
                        <a:t> </a:t>
                      </a:r>
                      <a:r>
                        <a:rPr lang="it-IT" sz="1400" b="0" dirty="0">
                          <a:solidFill>
                            <a:schemeClr val="tx1"/>
                          </a:solidFill>
                          <a:effectLst/>
                        </a:rPr>
                        <a:t>al</a:t>
                      </a:r>
                      <a:r>
                        <a:rPr lang="it-IT" sz="1400" b="0" spc="-10" dirty="0">
                          <a:solidFill>
                            <a:schemeClr val="tx1"/>
                          </a:solidFill>
                          <a:effectLst/>
                        </a:rPr>
                        <a:t> </a:t>
                      </a:r>
                      <a:r>
                        <a:rPr lang="it-IT" sz="1400" b="0" dirty="0">
                          <a:solidFill>
                            <a:schemeClr val="tx1"/>
                          </a:solidFill>
                          <a:effectLst/>
                        </a:rPr>
                        <a:t>tavolo</a:t>
                      </a:r>
                      <a:endParaRPr lang="it-IT"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2649432720"/>
                  </a:ext>
                </a:extLst>
              </a:tr>
            </a:tbl>
          </a:graphicData>
        </a:graphic>
      </p:graphicFrame>
      <p:graphicFrame>
        <p:nvGraphicFramePr>
          <p:cNvPr id="9" name="Tabella 8">
            <a:extLst>
              <a:ext uri="{FF2B5EF4-FFF2-40B4-BE49-F238E27FC236}">
                <a16:creationId xmlns:a16="http://schemas.microsoft.com/office/drawing/2014/main" id="{DC063271-C059-32B4-C5C1-40AC0C19EDE8}"/>
              </a:ext>
            </a:extLst>
          </p:cNvPr>
          <p:cNvGraphicFramePr>
            <a:graphicFrameLocks noGrp="1"/>
          </p:cNvGraphicFramePr>
          <p:nvPr>
            <p:extLst>
              <p:ext uri="{D42A27DB-BD31-4B8C-83A1-F6EECF244321}">
                <p14:modId xmlns:p14="http://schemas.microsoft.com/office/powerpoint/2010/main" val="3526596162"/>
              </p:ext>
            </p:extLst>
          </p:nvPr>
        </p:nvGraphicFramePr>
        <p:xfrm>
          <a:off x="317500" y="3222180"/>
          <a:ext cx="10210799" cy="2111883"/>
        </p:xfrm>
        <a:graphic>
          <a:graphicData uri="http://schemas.openxmlformats.org/drawingml/2006/table">
            <a:tbl>
              <a:tblPr firstRow="1" firstCol="1" lastRow="1" lastCol="1" bandRow="1" bandCol="1">
                <a:tableStyleId>{5C22544A-7EE6-4342-B048-85BDC9FD1C3A}</a:tableStyleId>
              </a:tblPr>
              <a:tblGrid>
                <a:gridCol w="5805164">
                  <a:extLst>
                    <a:ext uri="{9D8B030D-6E8A-4147-A177-3AD203B41FA5}">
                      <a16:colId xmlns:a16="http://schemas.microsoft.com/office/drawing/2014/main" val="3229039496"/>
                    </a:ext>
                  </a:extLst>
                </a:gridCol>
                <a:gridCol w="4405635">
                  <a:extLst>
                    <a:ext uri="{9D8B030D-6E8A-4147-A177-3AD203B41FA5}">
                      <a16:colId xmlns:a16="http://schemas.microsoft.com/office/drawing/2014/main" val="2257928077"/>
                    </a:ext>
                  </a:extLst>
                </a:gridCol>
              </a:tblGrid>
              <a:tr h="466090">
                <a:tc gridSpan="2">
                  <a:txBody>
                    <a:bodyPr/>
                    <a:lstStyle/>
                    <a:p>
                      <a:pPr marL="1278255" marR="1272540" algn="ctr">
                        <a:lnSpc>
                          <a:spcPts val="1215"/>
                        </a:lnSpc>
                        <a:spcAft>
                          <a:spcPts val="0"/>
                        </a:spcAft>
                      </a:pPr>
                      <a:endParaRPr lang="it-IT" sz="1400" dirty="0">
                        <a:effectLst/>
                      </a:endParaRPr>
                    </a:p>
                    <a:p>
                      <a:pPr marL="1278255" marR="1272540" algn="ctr">
                        <a:lnSpc>
                          <a:spcPts val="1215"/>
                        </a:lnSpc>
                        <a:spcAft>
                          <a:spcPts val="0"/>
                        </a:spcAft>
                      </a:pPr>
                      <a:r>
                        <a:rPr lang="it-IT" sz="1400" dirty="0">
                          <a:effectLst/>
                        </a:rPr>
                        <a:t>COMPETENZA</a:t>
                      </a:r>
                    </a:p>
                    <a:p>
                      <a:pPr marL="69850">
                        <a:lnSpc>
                          <a:spcPts val="1215"/>
                        </a:lnSpc>
                      </a:pPr>
                      <a:r>
                        <a:rPr lang="it-IT" sz="1400" dirty="0">
                          <a:effectLst/>
                        </a:rPr>
                        <a:t>2. Preparare</a:t>
                      </a:r>
                      <a:r>
                        <a:rPr lang="it-IT" sz="1400" spc="-15" dirty="0">
                          <a:effectLst/>
                        </a:rPr>
                        <a:t> </a:t>
                      </a:r>
                      <a:r>
                        <a:rPr lang="it-IT" sz="1400" dirty="0">
                          <a:effectLst/>
                        </a:rPr>
                        <a:t>snack</a:t>
                      </a:r>
                      <a:r>
                        <a:rPr lang="it-IT" sz="1400" spc="-10" dirty="0">
                          <a:effectLst/>
                        </a:rPr>
                        <a:t> </a:t>
                      </a:r>
                      <a:r>
                        <a:rPr lang="it-IT" sz="1400" dirty="0">
                          <a:effectLst/>
                        </a:rPr>
                        <a:t>e</a:t>
                      </a:r>
                      <a:r>
                        <a:rPr lang="it-IT" sz="1400" spc="-15" dirty="0">
                          <a:effectLst/>
                        </a:rPr>
                        <a:t> </a:t>
                      </a:r>
                      <a:r>
                        <a:rPr lang="it-IT" sz="1400" dirty="0">
                          <a:effectLst/>
                        </a:rPr>
                        <a:t>piatti</a:t>
                      </a:r>
                      <a:r>
                        <a:rPr lang="it-IT" sz="1400" spc="-10" dirty="0">
                          <a:effectLst/>
                        </a:rPr>
                        <a:t> </a:t>
                      </a:r>
                      <a:r>
                        <a:rPr lang="it-IT" sz="1400" dirty="0">
                          <a:effectLst/>
                        </a:rPr>
                        <a:t>veloci da</a:t>
                      </a:r>
                      <a:r>
                        <a:rPr lang="it-IT" sz="1400" spc="-10" dirty="0">
                          <a:effectLst/>
                        </a:rPr>
                        <a:t> </a:t>
                      </a:r>
                      <a:r>
                        <a:rPr lang="it-IT" sz="1400" dirty="0">
                          <a:effectLst/>
                        </a:rPr>
                        <a:t>servire</a:t>
                      </a:r>
                      <a:r>
                        <a:rPr lang="it-IT" sz="1400" spc="-15" dirty="0">
                          <a:effectLst/>
                        </a:rPr>
                        <a:t> </a:t>
                      </a:r>
                      <a:r>
                        <a:rPr lang="it-IT" sz="1400" dirty="0">
                          <a:effectLst/>
                        </a:rPr>
                        <a:t>al</a:t>
                      </a:r>
                      <a:r>
                        <a:rPr lang="it-IT" sz="1400" spc="-10" dirty="0">
                          <a:effectLst/>
                        </a:rPr>
                        <a:t> </a:t>
                      </a:r>
                      <a:r>
                        <a:rPr lang="it-IT" sz="1400" dirty="0">
                          <a:effectLst/>
                        </a:rPr>
                        <a:t>bar,</a:t>
                      </a:r>
                      <a:r>
                        <a:rPr lang="it-IT" sz="1400" spc="-10" dirty="0">
                          <a:effectLst/>
                        </a:rPr>
                        <a:t> </a:t>
                      </a:r>
                      <a:r>
                        <a:rPr lang="it-IT" sz="1400" dirty="0">
                          <a:effectLst/>
                        </a:rPr>
                        <a:t>predisponendo</a:t>
                      </a:r>
                      <a:r>
                        <a:rPr lang="it-IT" sz="1400" spc="-10" dirty="0">
                          <a:effectLst/>
                        </a:rPr>
                        <a:t> </a:t>
                      </a:r>
                      <a:r>
                        <a:rPr lang="it-IT" sz="1400" dirty="0">
                          <a:effectLst/>
                        </a:rPr>
                        <a:t>ed</a:t>
                      </a:r>
                      <a:r>
                        <a:rPr lang="it-IT" sz="1400" spc="-5" dirty="0">
                          <a:effectLst/>
                        </a:rPr>
                        <a:t> </a:t>
                      </a:r>
                      <a:r>
                        <a:rPr lang="it-IT" sz="1400" dirty="0">
                          <a:effectLst/>
                        </a:rPr>
                        <a:t>abbinando</a:t>
                      </a:r>
                      <a:r>
                        <a:rPr lang="it-IT" sz="1400" spc="-10" dirty="0">
                          <a:effectLst/>
                        </a:rPr>
                        <a:t> </a:t>
                      </a:r>
                      <a:r>
                        <a:rPr lang="it-IT" sz="1400" dirty="0">
                          <a:effectLst/>
                        </a:rPr>
                        <a:t>le</a:t>
                      </a:r>
                      <a:r>
                        <a:rPr lang="it-IT" sz="1400" spc="-10" dirty="0">
                          <a:effectLst/>
                        </a:rPr>
                        <a:t> </a:t>
                      </a:r>
                      <a:r>
                        <a:rPr lang="it-IT" sz="1400" dirty="0">
                          <a:effectLst/>
                        </a:rPr>
                        <a:t>materie</a:t>
                      </a:r>
                      <a:r>
                        <a:rPr lang="it-IT" sz="1400" spc="-5" dirty="0">
                          <a:effectLst/>
                        </a:rPr>
                        <a:t> </a:t>
                      </a:r>
                      <a:r>
                        <a:rPr lang="it-IT" sz="1400" dirty="0">
                          <a:effectLst/>
                        </a:rPr>
                        <a:t>prime</a:t>
                      </a:r>
                      <a:r>
                        <a:rPr lang="it-IT" sz="1400" spc="-15" dirty="0">
                          <a:effectLst/>
                        </a:rPr>
                        <a:t> </a:t>
                      </a:r>
                      <a:r>
                        <a:rPr lang="it-IT" sz="1400" dirty="0">
                          <a:effectLst/>
                        </a:rPr>
                        <a:t>secondo</a:t>
                      </a:r>
                      <a:r>
                        <a:rPr lang="it-IT" sz="1400" spc="-10" dirty="0">
                          <a:effectLst/>
                        </a:rPr>
                        <a:t> </a:t>
                      </a:r>
                      <a:r>
                        <a:rPr lang="it-IT" sz="1400" dirty="0">
                          <a:effectLst/>
                        </a:rPr>
                        <a:t>le</a:t>
                      </a:r>
                      <a:r>
                        <a:rPr lang="it-IT" sz="1400" spc="-10" dirty="0">
                          <a:effectLst/>
                        </a:rPr>
                        <a:t> </a:t>
                      </a:r>
                      <a:r>
                        <a:rPr lang="it-IT" sz="1400" dirty="0">
                          <a:effectLst/>
                        </a:rPr>
                        <a:t>ricette</a:t>
                      </a:r>
                      <a:r>
                        <a:rPr lang="it-IT" sz="1400" spc="-15" dirty="0">
                          <a:effectLst/>
                        </a:rPr>
                        <a:t> </a:t>
                      </a:r>
                      <a:r>
                        <a:rPr lang="it-IT" sz="1400" dirty="0">
                          <a:effectLst/>
                        </a:rPr>
                        <a:t>e nel</a:t>
                      </a:r>
                      <a:r>
                        <a:rPr lang="it-IT" sz="1400" spc="-15" dirty="0">
                          <a:effectLst/>
                        </a:rPr>
                        <a:t> </a:t>
                      </a:r>
                      <a:r>
                        <a:rPr lang="it-IT" sz="1400" dirty="0">
                          <a:effectLst/>
                        </a:rPr>
                        <a:t>rispetto</a:t>
                      </a:r>
                      <a:r>
                        <a:rPr lang="it-IT" sz="1400" spc="-10" dirty="0">
                          <a:effectLst/>
                        </a:rPr>
                        <a:t> </a:t>
                      </a:r>
                      <a:r>
                        <a:rPr lang="it-IT" sz="1400" dirty="0">
                          <a:effectLst/>
                        </a:rPr>
                        <a:t>delle</a:t>
                      </a:r>
                      <a:r>
                        <a:rPr lang="it-IT" sz="1400" spc="-15" dirty="0">
                          <a:effectLst/>
                        </a:rPr>
                        <a:t> </a:t>
                      </a:r>
                      <a:r>
                        <a:rPr lang="it-IT" sz="1400" dirty="0">
                          <a:effectLst/>
                        </a:rPr>
                        <a:t>norme</a:t>
                      </a:r>
                      <a:r>
                        <a:rPr lang="it-IT" sz="1400" spc="-15" dirty="0">
                          <a:effectLst/>
                        </a:rPr>
                        <a:t> </a:t>
                      </a:r>
                      <a:r>
                        <a:rPr lang="it-IT" sz="1400" dirty="0">
                          <a:effectLst/>
                        </a:rPr>
                        <a:t>igienico sanitarie</a:t>
                      </a:r>
                      <a:r>
                        <a:rPr lang="it-IT" sz="1400" spc="-20" dirty="0">
                          <a:effectLst/>
                        </a:rPr>
                        <a:t> </a:t>
                      </a:r>
                      <a:r>
                        <a:rPr lang="it-IT" sz="1400" dirty="0">
                          <a:effectLst/>
                        </a:rPr>
                        <a:t>vigenti.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it-IT"/>
                    </a:p>
                  </a:txBody>
                  <a:tcPr/>
                </a:tc>
                <a:extLst>
                  <a:ext uri="{0D108BD9-81ED-4DB2-BD59-A6C34878D82A}">
                    <a16:rowId xmlns:a16="http://schemas.microsoft.com/office/drawing/2014/main" val="3330676239"/>
                  </a:ext>
                </a:extLst>
              </a:tr>
              <a:tr h="152400">
                <a:tc>
                  <a:txBody>
                    <a:bodyPr/>
                    <a:lstStyle/>
                    <a:p>
                      <a:pPr marR="1328420" algn="ctr"/>
                      <a:r>
                        <a:rPr lang="en-US" sz="1400" dirty="0">
                          <a:effectLst/>
                        </a:rPr>
                        <a:t>ABILITÀ</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1107440" algn="ctr"/>
                      <a:r>
                        <a:rPr lang="en-US" sz="1400" dirty="0">
                          <a:solidFill>
                            <a:schemeClr val="tx1"/>
                          </a:solidFill>
                          <a:effectLst/>
                        </a:rPr>
                        <a:t>     </a:t>
                      </a:r>
                      <a:r>
                        <a:rPr lang="en-US" sz="1400" b="0" dirty="0">
                          <a:solidFill>
                            <a:schemeClr val="tx1"/>
                          </a:solidFill>
                          <a:effectLst/>
                        </a:rPr>
                        <a:t>CONOSCENZE</a:t>
                      </a:r>
                      <a:endParaRPr lang="it-IT"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1713613335"/>
                  </a:ext>
                </a:extLst>
              </a:tr>
              <a:tr h="447040">
                <a:tc>
                  <a:txBody>
                    <a:bodyPr/>
                    <a:lstStyle/>
                    <a:p>
                      <a:pPr marL="342900" marR="64135" lvl="0" indent="-342900">
                        <a:spcAft>
                          <a:spcPts val="0"/>
                        </a:spcAft>
                        <a:buSzPts val="1000"/>
                        <a:buFont typeface="Times New Roman" panose="02020603050405020304" pitchFamily="18" charset="0"/>
                        <a:buChar char="-"/>
                        <a:tabLst>
                          <a:tab pos="299085" algn="l"/>
                        </a:tabLst>
                      </a:pPr>
                      <a:r>
                        <a:rPr lang="it-IT" sz="1400" dirty="0">
                          <a:effectLst/>
                        </a:rPr>
                        <a:t>Preparare la linea di preparazione dei prodotti</a:t>
                      </a:r>
                    </a:p>
                    <a:p>
                      <a:pPr marL="342900" marR="64135" lvl="0" indent="-342900">
                        <a:spcAft>
                          <a:spcPts val="0"/>
                        </a:spcAft>
                        <a:buSzPts val="1000"/>
                        <a:buFont typeface="Times New Roman" panose="02020603050405020304" pitchFamily="18" charset="0"/>
                        <a:buChar char="-"/>
                        <a:tabLst>
                          <a:tab pos="299085" algn="l"/>
                        </a:tabLst>
                      </a:pPr>
                      <a:r>
                        <a:rPr lang="en-US" sz="1400" dirty="0" err="1">
                          <a:effectLst/>
                        </a:rPr>
                        <a:t>Organizzare</a:t>
                      </a:r>
                      <a:r>
                        <a:rPr lang="en-US" sz="1400" dirty="0">
                          <a:effectLst/>
                        </a:rPr>
                        <a:t> </a:t>
                      </a:r>
                      <a:r>
                        <a:rPr lang="en-US" sz="1400" dirty="0" err="1">
                          <a:effectLst/>
                        </a:rPr>
                        <a:t>l’evasione</a:t>
                      </a:r>
                      <a:r>
                        <a:rPr lang="en-US" sz="1400" dirty="0">
                          <a:effectLst/>
                        </a:rPr>
                        <a:t> </a:t>
                      </a:r>
                      <a:r>
                        <a:rPr lang="en-US" sz="1400" dirty="0" err="1">
                          <a:effectLst/>
                        </a:rPr>
                        <a:t>degli</a:t>
                      </a:r>
                      <a:r>
                        <a:rPr lang="en-US" sz="1400" dirty="0">
                          <a:effectLst/>
                        </a:rPr>
                        <a:t> </a:t>
                      </a:r>
                      <a:r>
                        <a:rPr lang="en-US" sz="1400" dirty="0" err="1">
                          <a:effectLst/>
                        </a:rPr>
                        <a:t>ordinativi</a:t>
                      </a:r>
                      <a:r>
                        <a:rPr lang="en-US" sz="1400" dirty="0">
                          <a:effectLst/>
                        </a:rPr>
                        <a:t> </a:t>
                      </a:r>
                      <a:r>
                        <a:rPr lang="en-US" sz="1400" dirty="0" err="1">
                          <a:effectLst/>
                        </a:rPr>
                        <a:t>ricevuti</a:t>
                      </a:r>
                      <a:endParaRPr lang="it-IT" sz="1400" dirty="0">
                        <a:effectLst/>
                      </a:endParaRPr>
                    </a:p>
                    <a:p>
                      <a:pPr marL="342900" marR="64135" lvl="0" indent="-342900">
                        <a:spcAft>
                          <a:spcPts val="0"/>
                        </a:spcAft>
                        <a:buSzPts val="1000"/>
                        <a:buFont typeface="Times New Roman" panose="02020603050405020304" pitchFamily="18" charset="0"/>
                        <a:buChar char="-"/>
                        <a:tabLst>
                          <a:tab pos="299085" algn="l"/>
                        </a:tabLst>
                      </a:pPr>
                      <a:r>
                        <a:rPr lang="it-IT" sz="1400" dirty="0">
                          <a:effectLst/>
                        </a:rPr>
                        <a:t>Preparare snack quali panini caldi e freddi, toast classici e club sandwich, tramezzini, piatti veloci caldi e freddi</a:t>
                      </a:r>
                    </a:p>
                    <a:p>
                      <a:pPr marL="342900" marR="64135" lvl="0" indent="-342900">
                        <a:spcAft>
                          <a:spcPts val="0"/>
                        </a:spcAft>
                        <a:buSzPts val="1000"/>
                        <a:buFont typeface="Times New Roman" panose="02020603050405020304" pitchFamily="18" charset="0"/>
                        <a:buChar char="-"/>
                        <a:tabLst>
                          <a:tab pos="299085" algn="l"/>
                        </a:tabLst>
                      </a:pPr>
                      <a:r>
                        <a:rPr lang="it-IT" sz="1400" dirty="0">
                          <a:effectLst/>
                        </a:rPr>
                        <a:t>Curare l’abbinamento delle materie prime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342900" marR="64135" lvl="0" indent="-342900">
                        <a:spcAft>
                          <a:spcPts val="0"/>
                        </a:spcAft>
                        <a:buSzPts val="1000"/>
                        <a:buFont typeface="Times New Roman" panose="02020603050405020304" pitchFamily="18" charset="0"/>
                        <a:buChar char="-"/>
                        <a:tabLst>
                          <a:tab pos="298450" algn="l"/>
                          <a:tab pos="299085" algn="l"/>
                        </a:tabLst>
                      </a:pPr>
                      <a:r>
                        <a:rPr lang="it-IT" sz="1400" b="0" dirty="0">
                          <a:solidFill>
                            <a:schemeClr val="tx1"/>
                          </a:solidFill>
                          <a:effectLst/>
                        </a:rPr>
                        <a:t>Classificazione merceologica delle materie prime</a:t>
                      </a:r>
                    </a:p>
                    <a:p>
                      <a:pPr marL="342900" marR="64135" lvl="0" indent="-342900">
                        <a:spcAft>
                          <a:spcPts val="0"/>
                        </a:spcAft>
                        <a:buSzPts val="1000"/>
                        <a:buFont typeface="Times New Roman" panose="02020603050405020304" pitchFamily="18" charset="0"/>
                        <a:buChar char="-"/>
                        <a:tabLst>
                          <a:tab pos="298450" algn="l"/>
                          <a:tab pos="299085" algn="l"/>
                        </a:tabLst>
                      </a:pPr>
                      <a:r>
                        <a:rPr lang="it-IT" sz="1400" b="0" dirty="0">
                          <a:solidFill>
                            <a:schemeClr val="tx1"/>
                          </a:solidFill>
                          <a:effectLst/>
                        </a:rPr>
                        <a:t>Tipologie e caratteristiche dei diversi prodotti</a:t>
                      </a:r>
                    </a:p>
                    <a:p>
                      <a:pPr marL="342900" marR="64135" lvl="0" indent="-342900">
                        <a:spcAft>
                          <a:spcPts val="0"/>
                        </a:spcAft>
                        <a:buSzPts val="1000"/>
                        <a:buFont typeface="Times New Roman" panose="02020603050405020304" pitchFamily="18" charset="0"/>
                        <a:buChar char="-"/>
                        <a:tabLst>
                          <a:tab pos="298450" algn="l"/>
                          <a:tab pos="299085" algn="l"/>
                        </a:tabLst>
                      </a:pPr>
                      <a:r>
                        <a:rPr lang="it-IT" sz="1400" b="0" dirty="0">
                          <a:solidFill>
                            <a:schemeClr val="tx1"/>
                          </a:solidFill>
                          <a:effectLst/>
                        </a:rPr>
                        <a:t>Criteri di scelta e abbinamento delle materie prime utilizzate</a:t>
                      </a:r>
                    </a:p>
                    <a:p>
                      <a:pPr marL="342900" marR="64135" lvl="0" indent="-342900">
                        <a:spcAft>
                          <a:spcPts val="0"/>
                        </a:spcAft>
                        <a:buSzPts val="1000"/>
                        <a:buFont typeface="Times New Roman" panose="02020603050405020304" pitchFamily="18" charset="0"/>
                        <a:buChar char="-"/>
                        <a:tabLst>
                          <a:tab pos="298450" algn="l"/>
                          <a:tab pos="299085" algn="l"/>
                        </a:tabLst>
                      </a:pPr>
                      <a:r>
                        <a:rPr lang="it-IT" sz="1400" b="0" dirty="0">
                          <a:solidFill>
                            <a:schemeClr val="tx1"/>
                          </a:solidFill>
                          <a:effectLst/>
                        </a:rPr>
                        <a:t>Norme igieniche di preparazione degli snack</a:t>
                      </a:r>
                    </a:p>
                    <a:p>
                      <a:pPr marL="342900" marR="64135" lvl="0" indent="-342900">
                        <a:spcAft>
                          <a:spcPts val="0"/>
                        </a:spcAft>
                        <a:buSzPts val="1000"/>
                        <a:buFont typeface="Times New Roman" panose="02020603050405020304" pitchFamily="18" charset="0"/>
                        <a:buChar char="-"/>
                        <a:tabLst>
                          <a:tab pos="298450" algn="l"/>
                          <a:tab pos="299085" algn="l"/>
                        </a:tabLst>
                      </a:pPr>
                      <a:r>
                        <a:rPr lang="it-IT" sz="1400" b="0" dirty="0">
                          <a:solidFill>
                            <a:schemeClr val="tx1"/>
                          </a:solidFill>
                          <a:effectLst/>
                        </a:rPr>
                        <a:t>Tecniche di presentazione dei piatti</a:t>
                      </a:r>
                      <a:endParaRPr lang="it-IT"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val="2991558876"/>
                  </a:ext>
                </a:extLst>
              </a:tr>
            </a:tbl>
          </a:graphicData>
        </a:graphic>
      </p:graphicFrame>
    </p:spTree>
    <p:extLst>
      <p:ext uri="{BB962C8B-B14F-4D97-AF65-F5344CB8AC3E}">
        <p14:creationId xmlns:p14="http://schemas.microsoft.com/office/powerpoint/2010/main" val="188449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AE65A34-3F78-7DF1-A889-08FF0155305E}"/>
              </a:ext>
            </a:extLst>
          </p:cNvPr>
          <p:cNvSpPr txBox="1"/>
          <p:nvPr/>
        </p:nvSpPr>
        <p:spPr>
          <a:xfrm>
            <a:off x="425752" y="2092804"/>
            <a:ext cx="5740238" cy="4687437"/>
          </a:xfrm>
          <a:prstGeom prst="rect">
            <a:avLst/>
          </a:prstGeom>
          <a:noFill/>
          <a:ln cap="flat">
            <a:noFill/>
          </a:ln>
        </p:spPr>
        <p:txBody>
          <a:bodyPr vert="horz" wrap="square" lIns="80201" tIns="40100" rIns="80201" bIns="40100" anchor="t" anchorCtr="0" compatLnSpc="1">
            <a:spAutoFit/>
          </a:bodyPr>
          <a:lstStyle/>
          <a:p>
            <a:pPr algn="just" defTabSz="802020">
              <a:lnSpc>
                <a:spcPts val="1842"/>
              </a:lnSpc>
              <a:defRPr sz="1800" b="0" i="0" u="none" strike="noStrike" kern="0" cap="none" spc="0" baseline="0">
                <a:solidFill>
                  <a:srgbClr val="000000"/>
                </a:solidFill>
                <a:uFillTx/>
              </a:defRPr>
            </a:pPr>
            <a:r>
              <a:rPr lang="it-IT" sz="1403">
                <a:solidFill>
                  <a:srgbClr val="000000"/>
                </a:solidFill>
                <a:latin typeface="Calibri"/>
              </a:rPr>
              <a:t>«Gli ultimi anni sono stati particolarmente difficili per gli studenti del nostro Paese. Le crisi globali che abbiamo vissuto e che stiamo ancora affrontando, la conseguente recessione economica, nonché le interruzioni dei percorsi scolastici, hanno avuto un impatto estremamente negativo sia sugli apprendimenti degli studenti e delle studentesse, che sui redditi delle famiglie, e quindi sulla loro capacità di sostenere i bisogni materiali ed educativi dei figli. </a:t>
            </a:r>
          </a:p>
          <a:p>
            <a:pPr algn="just" defTabSz="802020">
              <a:lnSpc>
                <a:spcPts val="1842"/>
              </a:lnSpc>
              <a:defRPr sz="1800" b="0" i="0" u="none" strike="noStrike" kern="0" cap="none" spc="0" baseline="0">
                <a:solidFill>
                  <a:srgbClr val="000000"/>
                </a:solidFill>
                <a:uFillTx/>
              </a:defRPr>
            </a:pPr>
            <a:r>
              <a:rPr lang="it-IT" sz="1403">
                <a:solidFill>
                  <a:srgbClr val="000000"/>
                </a:solidFill>
                <a:latin typeface="Calibri"/>
              </a:rPr>
              <a:t>I dati più recenti testimoniano dell’incremento dell’incidenza della </a:t>
            </a:r>
            <a:r>
              <a:rPr lang="it-IT" sz="1403" b="1">
                <a:solidFill>
                  <a:srgbClr val="000000"/>
                </a:solidFill>
                <a:latin typeface="Calibri"/>
              </a:rPr>
              <a:t>povertà assoluta </a:t>
            </a:r>
            <a:r>
              <a:rPr lang="it-IT" sz="1403">
                <a:solidFill>
                  <a:srgbClr val="000000"/>
                </a:solidFill>
                <a:latin typeface="Calibri"/>
              </a:rPr>
              <a:t>tra i minori, passata dal 13,5% del 2020, al 14,2% del 2021 (pari a 1 milione 382mila bambini), dopo una relativa diminuzione nel 20191; ed al tempo stesso della </a:t>
            </a:r>
            <a:r>
              <a:rPr lang="it-IT" sz="1403" b="1">
                <a:solidFill>
                  <a:srgbClr val="000000"/>
                </a:solidFill>
                <a:latin typeface="Calibri"/>
              </a:rPr>
              <a:t>povertà educativa</a:t>
            </a:r>
            <a:r>
              <a:rPr lang="it-IT" sz="1403">
                <a:solidFill>
                  <a:srgbClr val="000000"/>
                </a:solidFill>
                <a:latin typeface="Calibri"/>
              </a:rPr>
              <a:t>. Nel 2021 il tasso uscita precoce dal sistema di istruzione e formazione si è attestato al 12,7%, ancora lontano dal traguardo fissato dal Consiglio dell’Ue nel 2021 del 9% entro il 2030. Su questo fronte solo Spagna e Romania fanno peggio di noi in Europa.</a:t>
            </a:r>
          </a:p>
          <a:p>
            <a:pPr algn="just" defTabSz="802020">
              <a:lnSpc>
                <a:spcPts val="1842"/>
              </a:lnSpc>
              <a:defRPr sz="1800" b="0" i="0" u="none" strike="noStrike" kern="0" cap="none" spc="0" baseline="0">
                <a:solidFill>
                  <a:srgbClr val="000000"/>
                </a:solidFill>
                <a:uFillTx/>
              </a:defRPr>
            </a:pPr>
            <a:r>
              <a:rPr lang="it-IT" sz="1403">
                <a:solidFill>
                  <a:srgbClr val="000000"/>
                </a:solidFill>
                <a:latin typeface="Calibri"/>
              </a:rPr>
              <a:t>Inoltre tra il 2019 ed il 2022, la percentuale di studenti che arrivano al diploma di scuola superiore senza le competenze minime necessarie per entrare nel mondo del lavoro e dell’Università, è passata dal 7,5% al 9,7%. Nonostante ci sia stato un lieve miglioramento nell’ultimo anno, siamo ancora lontani dai livelli pre-COVID-19. Due aspetti, quello della povertà economica ed educativa, strettamente correlati.»</a:t>
            </a:r>
          </a:p>
        </p:txBody>
      </p:sp>
      <p:sp>
        <p:nvSpPr>
          <p:cNvPr id="3" name="TextBox 4">
            <a:extLst>
              <a:ext uri="{FF2B5EF4-FFF2-40B4-BE49-F238E27FC236}">
                <a16:creationId xmlns:a16="http://schemas.microsoft.com/office/drawing/2014/main" id="{9BB7BC14-9B35-4A33-B793-3614AAC02F3A}"/>
              </a:ext>
            </a:extLst>
          </p:cNvPr>
          <p:cNvSpPr txBox="1"/>
          <p:nvPr/>
        </p:nvSpPr>
        <p:spPr>
          <a:xfrm>
            <a:off x="3487269" y="1082150"/>
            <a:ext cx="5592220" cy="512961"/>
          </a:xfrm>
          <a:prstGeom prst="rect">
            <a:avLst/>
          </a:prstGeom>
          <a:no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r>
              <a:rPr lang="it-IT" sz="2807" b="1">
                <a:solidFill>
                  <a:srgbClr val="C00000"/>
                </a:solidFill>
                <a:latin typeface="Calibri"/>
              </a:rPr>
              <a:t>ALLA RICERCA DEL TEMPO PERDUTO </a:t>
            </a:r>
          </a:p>
        </p:txBody>
      </p:sp>
      <p:pic>
        <p:nvPicPr>
          <p:cNvPr id="4" name="Picture 2" descr="Home | Save the Children Italia">
            <a:extLst>
              <a:ext uri="{FF2B5EF4-FFF2-40B4-BE49-F238E27FC236}">
                <a16:creationId xmlns:a16="http://schemas.microsoft.com/office/drawing/2014/main" id="{BEE3B982-6A35-688F-BF29-D3F063C228F2}"/>
              </a:ext>
            </a:extLst>
          </p:cNvPr>
          <p:cNvPicPr>
            <a:picLocks noChangeAspect="1"/>
          </p:cNvPicPr>
          <p:nvPr/>
        </p:nvPicPr>
        <p:blipFill>
          <a:blip r:embed="rId2"/>
          <a:srcRect t="27069" b="31044"/>
          <a:stretch>
            <a:fillRect/>
          </a:stretch>
        </p:blipFill>
        <p:spPr>
          <a:xfrm>
            <a:off x="599025" y="1055153"/>
            <a:ext cx="2598159" cy="566889"/>
          </a:xfrm>
          <a:prstGeom prst="rect">
            <a:avLst/>
          </a:prstGeom>
          <a:noFill/>
          <a:ln cap="flat">
            <a:noFill/>
          </a:ln>
        </p:spPr>
      </p:pic>
      <p:sp>
        <p:nvSpPr>
          <p:cNvPr id="5" name="TextBox 5">
            <a:extLst>
              <a:ext uri="{FF2B5EF4-FFF2-40B4-BE49-F238E27FC236}">
                <a16:creationId xmlns:a16="http://schemas.microsoft.com/office/drawing/2014/main" id="{24E9A51E-4936-3433-A385-18D529BB3491}"/>
              </a:ext>
            </a:extLst>
          </p:cNvPr>
          <p:cNvSpPr txBox="1"/>
          <p:nvPr/>
        </p:nvSpPr>
        <p:spPr>
          <a:xfrm>
            <a:off x="1099043" y="1595048"/>
            <a:ext cx="8495310" cy="350929"/>
          </a:xfrm>
          <a:prstGeom prst="rect">
            <a:avLst/>
          </a:prstGeom>
          <a:no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r>
              <a:rPr lang="it-IT" sz="1754" b="1">
                <a:solidFill>
                  <a:srgbClr val="C00000"/>
                </a:solidFill>
                <a:latin typeface="Calibri"/>
              </a:rPr>
              <a:t>Un’analisi delle disuguaglianze nell’offerta di tempi e spazi educativi nella scuola italiana</a:t>
            </a:r>
            <a:endParaRPr lang="it-IT" sz="1579" b="1">
              <a:solidFill>
                <a:srgbClr val="C00000"/>
              </a:solidFill>
              <a:latin typeface="Calibri"/>
            </a:endParaRPr>
          </a:p>
        </p:txBody>
      </p:sp>
      <p:pic>
        <p:nvPicPr>
          <p:cNvPr id="6" name="Picture 7">
            <a:extLst>
              <a:ext uri="{FF2B5EF4-FFF2-40B4-BE49-F238E27FC236}">
                <a16:creationId xmlns:a16="http://schemas.microsoft.com/office/drawing/2014/main" id="{1A440E19-67CD-2AFD-DCC7-B8AFE1E2E787}"/>
              </a:ext>
            </a:extLst>
          </p:cNvPr>
          <p:cNvPicPr>
            <a:picLocks noChangeAspect="1"/>
          </p:cNvPicPr>
          <p:nvPr/>
        </p:nvPicPr>
        <p:blipFill>
          <a:blip r:embed="rId3"/>
          <a:srcRect l="11210" t="13705" r="37194" b="44527"/>
          <a:stretch>
            <a:fillRect/>
          </a:stretch>
        </p:blipFill>
        <p:spPr>
          <a:xfrm>
            <a:off x="6428816" y="1945981"/>
            <a:ext cx="4046756" cy="4633929"/>
          </a:xfrm>
          <a:prstGeom prst="rect">
            <a:avLst/>
          </a:prstGeom>
          <a:noFill/>
          <a:ln cap="flat">
            <a:noFill/>
          </a:ln>
        </p:spPr>
      </p:pic>
      <p:sp>
        <p:nvSpPr>
          <p:cNvPr id="7" name="TextBox 8">
            <a:extLst>
              <a:ext uri="{FF2B5EF4-FFF2-40B4-BE49-F238E27FC236}">
                <a16:creationId xmlns:a16="http://schemas.microsoft.com/office/drawing/2014/main" id="{EA671AA0-4231-59E3-DDD3-A7C751CC23ED}"/>
              </a:ext>
            </a:extLst>
          </p:cNvPr>
          <p:cNvSpPr txBox="1"/>
          <p:nvPr/>
        </p:nvSpPr>
        <p:spPr>
          <a:xfrm>
            <a:off x="10168629" y="2978723"/>
            <a:ext cx="524768" cy="323998"/>
          </a:xfrm>
          <a:prstGeom prst="rect">
            <a:avLst/>
          </a:prstGeom>
          <a:solidFill>
            <a:srgbClr val="FFFFFF"/>
          </a:solid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endParaRPr lang="it-IT" sz="1579">
              <a:solidFill>
                <a:srgbClr val="000000"/>
              </a:solidFill>
              <a:latin typeface="Calibri"/>
            </a:endParaRPr>
          </a:p>
        </p:txBody>
      </p:sp>
      <p:sp>
        <p:nvSpPr>
          <p:cNvPr id="8" name="TextBox 9">
            <a:extLst>
              <a:ext uri="{FF2B5EF4-FFF2-40B4-BE49-F238E27FC236}">
                <a16:creationId xmlns:a16="http://schemas.microsoft.com/office/drawing/2014/main" id="{79EDEDA0-1EE1-1E8F-2A30-0461C92106CB}"/>
              </a:ext>
            </a:extLst>
          </p:cNvPr>
          <p:cNvSpPr txBox="1"/>
          <p:nvPr/>
        </p:nvSpPr>
        <p:spPr>
          <a:xfrm>
            <a:off x="10267645" y="5961452"/>
            <a:ext cx="207928" cy="323998"/>
          </a:xfrm>
          <a:prstGeom prst="rect">
            <a:avLst/>
          </a:prstGeom>
          <a:solidFill>
            <a:srgbClr val="FFFFFF"/>
          </a:solid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endParaRPr lang="it-IT" sz="1579">
              <a:solidFill>
                <a:srgbClr val="000000"/>
              </a:solidFill>
              <a:latin typeface="Calibri"/>
            </a:endParaRPr>
          </a:p>
        </p:txBody>
      </p:sp>
      <p:sp>
        <p:nvSpPr>
          <p:cNvPr id="9" name="TextBox 11">
            <a:extLst>
              <a:ext uri="{FF2B5EF4-FFF2-40B4-BE49-F238E27FC236}">
                <a16:creationId xmlns:a16="http://schemas.microsoft.com/office/drawing/2014/main" id="{A1E2291C-4BE1-3B41-D709-E449E19ACF78}"/>
              </a:ext>
            </a:extLst>
          </p:cNvPr>
          <p:cNvSpPr txBox="1"/>
          <p:nvPr/>
        </p:nvSpPr>
        <p:spPr>
          <a:xfrm>
            <a:off x="6383815" y="6069265"/>
            <a:ext cx="207928" cy="323998"/>
          </a:xfrm>
          <a:prstGeom prst="rect">
            <a:avLst/>
          </a:prstGeom>
          <a:solidFill>
            <a:srgbClr val="FFFFFF"/>
          </a:solid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endParaRPr lang="it-IT" sz="1579">
              <a:solidFill>
                <a:srgbClr val="000000"/>
              </a:solidFill>
              <a:latin typeface="Calibri"/>
            </a:endParaRPr>
          </a:p>
        </p:txBody>
      </p:sp>
      <p:sp>
        <p:nvSpPr>
          <p:cNvPr id="10" name="TextBox 10">
            <a:extLst>
              <a:ext uri="{FF2B5EF4-FFF2-40B4-BE49-F238E27FC236}">
                <a16:creationId xmlns:a16="http://schemas.microsoft.com/office/drawing/2014/main" id="{20228009-3474-7F07-486B-6F84B60FA3A8}"/>
              </a:ext>
            </a:extLst>
          </p:cNvPr>
          <p:cNvSpPr txBox="1"/>
          <p:nvPr/>
        </p:nvSpPr>
        <p:spPr>
          <a:xfrm>
            <a:off x="6383815" y="6215117"/>
            <a:ext cx="3093726" cy="364394"/>
          </a:xfrm>
          <a:prstGeom prst="rect">
            <a:avLst/>
          </a:prstGeom>
          <a:no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r>
              <a:rPr lang="it-IT" sz="921" b="1" i="1">
                <a:solidFill>
                  <a:srgbClr val="000000"/>
                </a:solidFill>
                <a:latin typeface="Calibri"/>
              </a:rPr>
              <a:t>Fonte: Autorità Garante per l’Infanzia e l’Adolescenza </a:t>
            </a:r>
          </a:p>
          <a:p>
            <a:pPr defTabSz="802020">
              <a:defRPr sz="1800" b="0" i="0" u="none" strike="noStrike" kern="0" cap="none" spc="0" baseline="0">
                <a:solidFill>
                  <a:srgbClr val="000000"/>
                </a:solidFill>
                <a:uFillTx/>
              </a:defRPr>
            </a:pPr>
            <a:r>
              <a:rPr lang="it-IT" sz="921" b="1" i="1">
                <a:solidFill>
                  <a:srgbClr val="000000"/>
                </a:solidFill>
                <a:latin typeface="Calibri"/>
              </a:rPr>
              <a:t>Elaborazione su dati Eurostat 2021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877619" y="6148109"/>
            <a:ext cx="203538" cy="508772"/>
          </a:xfrm>
          <a:prstGeom prst="rect">
            <a:avLst/>
          </a:prstGeom>
        </p:spPr>
        <p:txBody>
          <a:bodyPr wrap="none" lIns="100753" tIns="50377" rIns="100753" bIns="50377" anchor="t">
            <a:spAutoFit/>
          </a:bodyPr>
          <a:lstStyle/>
          <a:p>
            <a:pPr defTabSz="1007577">
              <a:defRPr/>
            </a:pPr>
            <a:endParaRPr lang="it-IT" sz="2645" b="1" i="1" kern="0" spc="-42">
              <a:solidFill>
                <a:srgbClr val="C00000"/>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sp>
        <p:nvSpPr>
          <p:cNvPr id="9" name="Rettangolo 8">
            <a:extLst>
              <a:ext uri="{FF2B5EF4-FFF2-40B4-BE49-F238E27FC236}">
                <a16:creationId xmlns:a16="http://schemas.microsoft.com/office/drawing/2014/main" id="{C417AEF3-194B-4C69-9E10-0135EB6D8F16}"/>
              </a:ext>
            </a:extLst>
          </p:cNvPr>
          <p:cNvSpPr/>
          <p:nvPr/>
        </p:nvSpPr>
        <p:spPr>
          <a:xfrm>
            <a:off x="1675354" y="42666"/>
            <a:ext cx="8709013" cy="1309793"/>
          </a:xfrm>
          <a:prstGeom prst="rect">
            <a:avLst/>
          </a:prstGeom>
        </p:spPr>
        <p:txBody>
          <a:bodyPr vert="horz" lIns="100753" tIns="50377" rIns="100753" bIns="50377" rtlCol="0" anchor="ctr">
            <a:normAutofit/>
          </a:bodyPr>
          <a:lstStyle/>
          <a:p>
            <a:pPr algn="ctr" defTabSz="1007577">
              <a:lnSpc>
                <a:spcPct val="90000"/>
              </a:lnSpc>
              <a:spcBef>
                <a:spcPct val="0"/>
              </a:spcBef>
              <a:spcAft>
                <a:spcPts val="661"/>
              </a:spcAft>
              <a:defRPr/>
            </a:pPr>
            <a:r>
              <a:rPr lang="en-US" sz="3306" b="1" spc="-42" dirty="0">
                <a:solidFill>
                  <a:srgbClr val="0070C0"/>
                </a:solidFill>
                <a:latin typeface="Bahnschrift Condensed" panose="020B0502040204020203" pitchFamily="34" charset="0"/>
                <a:cs typeface="Aharoni" panose="02010803020104030203" pitchFamily="2" charset="-79"/>
              </a:rPr>
              <a:t>RACCORDI TRA SISTEMA DI ISTRUZIONE PROFESSIONALE E SISTEMA DI ISTRUZIONE E FORMAZIONE PROFESSIONALE</a:t>
            </a:r>
            <a:endParaRPr lang="en-US" sz="3306" dirty="0">
              <a:solidFill>
                <a:srgbClr val="0070C0"/>
              </a:solidFill>
              <a:latin typeface="Bahnschrift Condensed" panose="020B0502040204020203" pitchFamily="34" charset="0"/>
              <a:cs typeface="Aharoni" panose="02010803020104030203" pitchFamily="2" charset="-79"/>
            </a:endParaRPr>
          </a:p>
        </p:txBody>
      </p:sp>
      <p:sp>
        <p:nvSpPr>
          <p:cNvPr id="11" name="CasellaDiTesto 10">
            <a:extLst>
              <a:ext uri="{FF2B5EF4-FFF2-40B4-BE49-F238E27FC236}">
                <a16:creationId xmlns:a16="http://schemas.microsoft.com/office/drawing/2014/main" id="{9EF81938-CB3A-47A8-923C-133AE2C3305B}"/>
              </a:ext>
            </a:extLst>
          </p:cNvPr>
          <p:cNvSpPr txBox="1"/>
          <p:nvPr/>
        </p:nvSpPr>
        <p:spPr>
          <a:xfrm>
            <a:off x="4203700" y="1132015"/>
            <a:ext cx="5590185" cy="550151"/>
          </a:xfrm>
          <a:prstGeom prst="rect">
            <a:avLst/>
          </a:prstGeom>
          <a:noFill/>
        </p:spPr>
        <p:txBody>
          <a:bodyPr wrap="square">
            <a:spAutoFit/>
          </a:bodyPr>
          <a:lstStyle/>
          <a:p>
            <a:pPr algn="r" defTabSz="1007577">
              <a:defRPr/>
            </a:pPr>
            <a:r>
              <a:rPr lang="it-IT" sz="2975" b="1" dirty="0">
                <a:solidFill>
                  <a:srgbClr val="C00000"/>
                </a:solidFill>
                <a:latin typeface="Bahnschrift SemiBold Condensed" panose="020B0502040204020203" pitchFamily="34" charset="0"/>
                <a:ea typeface="Tahoma"/>
                <a:cs typeface="Tahoma"/>
              </a:rPr>
              <a:t>PROGETTARE GLI INTERVENTI INTEGRATIVI</a:t>
            </a:r>
            <a:endParaRPr lang="it-IT" sz="2975" b="1" dirty="0">
              <a:solidFill>
                <a:srgbClr val="C00000"/>
              </a:solidFill>
              <a:latin typeface="Bahnschrift SemiBold Condensed" panose="020B0502040204020203" pitchFamily="34" charset="0"/>
              <a:ea typeface="Tahoma" panose="020B0604030504040204" pitchFamily="34" charset="0"/>
              <a:cs typeface="Tahoma" panose="020B0604030504040204" pitchFamily="34" charset="0"/>
            </a:endParaRPr>
          </a:p>
        </p:txBody>
      </p:sp>
      <p:sp>
        <p:nvSpPr>
          <p:cNvPr id="13" name="CasellaDiTesto 12">
            <a:extLst>
              <a:ext uri="{FF2B5EF4-FFF2-40B4-BE49-F238E27FC236}">
                <a16:creationId xmlns:a16="http://schemas.microsoft.com/office/drawing/2014/main" id="{7B22E81F-0806-4BF2-ADB7-416F9D68F392}"/>
              </a:ext>
            </a:extLst>
          </p:cNvPr>
          <p:cNvSpPr txBox="1"/>
          <p:nvPr/>
        </p:nvSpPr>
        <p:spPr>
          <a:xfrm>
            <a:off x="98414" y="1433685"/>
            <a:ext cx="3153880" cy="550151"/>
          </a:xfrm>
          <a:prstGeom prst="rect">
            <a:avLst/>
          </a:prstGeom>
          <a:noFill/>
        </p:spPr>
        <p:txBody>
          <a:bodyPr wrap="square">
            <a:spAutoFit/>
          </a:bodyPr>
          <a:lstStyle/>
          <a:p>
            <a:pPr algn="r" defTabSz="1007577">
              <a:defRPr/>
            </a:pPr>
            <a:r>
              <a:rPr lang="it-IT" sz="2975" b="1" dirty="0">
                <a:solidFill>
                  <a:srgbClr val="C00000"/>
                </a:solidFill>
                <a:latin typeface="Bahnschrift SemiBold Condensed" panose="020B0502040204020203" pitchFamily="34" charset="0"/>
                <a:ea typeface="Tahoma"/>
                <a:cs typeface="Tahoma"/>
              </a:rPr>
              <a:t>Curricula a confronto</a:t>
            </a:r>
            <a:endParaRPr lang="it-IT" sz="2975" b="1" dirty="0">
              <a:solidFill>
                <a:srgbClr val="C00000"/>
              </a:solidFill>
              <a:latin typeface="Bahnschrift SemiBold Condensed" panose="020B0502040204020203" pitchFamily="34" charset="0"/>
              <a:ea typeface="Tahoma" panose="020B0604030504040204" pitchFamily="34" charset="0"/>
              <a:cs typeface="Tahoma" panose="020B0604030504040204" pitchFamily="34" charset="0"/>
            </a:endParaRPr>
          </a:p>
        </p:txBody>
      </p:sp>
      <p:sp>
        <p:nvSpPr>
          <p:cNvPr id="14" name="Rettangolo 13">
            <a:extLst>
              <a:ext uri="{FF2B5EF4-FFF2-40B4-BE49-F238E27FC236}">
                <a16:creationId xmlns:a16="http://schemas.microsoft.com/office/drawing/2014/main" id="{C710BED1-260D-4A1B-B845-83110A78084B}"/>
              </a:ext>
            </a:extLst>
          </p:cNvPr>
          <p:cNvSpPr/>
          <p:nvPr/>
        </p:nvSpPr>
        <p:spPr>
          <a:xfrm>
            <a:off x="346448" y="2038468"/>
            <a:ext cx="9877052" cy="5085046"/>
          </a:xfrm>
          <a:prstGeom prst="rect">
            <a:avLst/>
          </a:prstGeom>
        </p:spPr>
        <p:txBody>
          <a:bodyPr wrap="square">
            <a:spAutoFit/>
          </a:bodyPr>
          <a:lstStyle/>
          <a:p>
            <a:pPr marL="220408" indent="-212536" algn="just" defTabSz="566762">
              <a:spcBef>
                <a:spcPts val="600"/>
              </a:spcBef>
              <a:spcAft>
                <a:spcPts val="600"/>
              </a:spcAft>
              <a:buFont typeface="Arial"/>
              <a:buChar char="•"/>
              <a:defRPr/>
            </a:pPr>
            <a:r>
              <a:rPr lang="it-IT" sz="1763" b="1" dirty="0">
                <a:solidFill>
                  <a:srgbClr val="002060"/>
                </a:solidFill>
              </a:rPr>
              <a:t>VERIFICARE LA CORRELAZIONE TRA QUALIFICA E DIPLOMA </a:t>
            </a:r>
            <a:r>
              <a:rPr lang="it-IT" sz="1763" b="1" dirty="0" err="1">
                <a:solidFill>
                  <a:srgbClr val="002060"/>
                </a:solidFill>
              </a:rPr>
              <a:t>IeFP</a:t>
            </a:r>
            <a:r>
              <a:rPr lang="it-IT" sz="1763" b="1" dirty="0">
                <a:solidFill>
                  <a:srgbClr val="002060"/>
                </a:solidFill>
              </a:rPr>
              <a:t> CON I PERCORSI QUINQUENNALI DELL’ISTRUZIONE PROFESSIONALE;</a:t>
            </a:r>
          </a:p>
          <a:p>
            <a:pPr marL="220408" indent="-212536" algn="just" defTabSz="566762">
              <a:spcBef>
                <a:spcPts val="600"/>
              </a:spcBef>
              <a:spcAft>
                <a:spcPts val="600"/>
              </a:spcAft>
              <a:buFont typeface="Arial"/>
              <a:buChar char="•"/>
              <a:defRPr/>
            </a:pPr>
            <a:r>
              <a:rPr lang="it-IT" sz="1763" b="1" dirty="0">
                <a:solidFill>
                  <a:srgbClr val="002060"/>
                </a:solidFill>
              </a:rPr>
              <a:t>CONFRONTARE COMPETENZE, </a:t>
            </a:r>
            <a:r>
              <a:rPr lang="it-IT" sz="1763" b="1" cap="all" dirty="0">
                <a:solidFill>
                  <a:srgbClr val="002060"/>
                </a:solidFill>
              </a:rPr>
              <a:t>CONOSCENZE e </a:t>
            </a:r>
            <a:r>
              <a:rPr lang="it-IT" sz="1763" b="1" cap="all" dirty="0" err="1">
                <a:solidFill>
                  <a:srgbClr val="002060"/>
                </a:solidFill>
              </a:rPr>
              <a:t>ABILITà</a:t>
            </a:r>
            <a:r>
              <a:rPr lang="it-IT" sz="1763" b="1" cap="all" dirty="0">
                <a:solidFill>
                  <a:srgbClr val="002060"/>
                </a:solidFill>
              </a:rPr>
              <a:t> dei diversi percorsi formativi (</a:t>
            </a:r>
            <a:r>
              <a:rPr lang="it-IT" sz="1763" b="1" dirty="0">
                <a:solidFill>
                  <a:srgbClr val="002060"/>
                </a:solidFill>
              </a:rPr>
              <a:t>il confronto va fatto rispetto ai traguardi intermedi del 3 livello QNQ per le qualifiche e al 4° livello QNQ per i diplomi professionali)</a:t>
            </a:r>
            <a:r>
              <a:rPr lang="it-IT" sz="1763" b="1" cap="all" dirty="0">
                <a:solidFill>
                  <a:srgbClr val="002060"/>
                </a:solidFill>
              </a:rPr>
              <a:t>;</a:t>
            </a:r>
          </a:p>
          <a:p>
            <a:pPr marL="220408" indent="-212536" algn="just" defTabSz="566762">
              <a:spcBef>
                <a:spcPts val="600"/>
              </a:spcBef>
              <a:spcAft>
                <a:spcPts val="600"/>
              </a:spcAft>
              <a:buFont typeface="Arial"/>
              <a:buChar char="•"/>
              <a:defRPr/>
            </a:pPr>
            <a:r>
              <a:rPr lang="it-IT" sz="1763" b="1" cap="all" dirty="0">
                <a:solidFill>
                  <a:srgbClr val="002060"/>
                </a:solidFill>
              </a:rPr>
              <a:t>Analizzare i Processi, le sequenze dei processi e le aree di attività cui fanno riferimento le competenze tecnico professionali dell’indirizzo </a:t>
            </a:r>
            <a:r>
              <a:rPr lang="it-IT" sz="1763" b="1" cap="all" dirty="0" err="1">
                <a:solidFill>
                  <a:srgbClr val="002060"/>
                </a:solidFill>
              </a:rPr>
              <a:t>i</a:t>
            </a:r>
            <a:r>
              <a:rPr lang="it-IT" sz="1763" b="1" dirty="0" err="1">
                <a:solidFill>
                  <a:srgbClr val="002060"/>
                </a:solidFill>
              </a:rPr>
              <a:t>e</a:t>
            </a:r>
            <a:r>
              <a:rPr lang="it-IT" sz="1763" b="1" cap="all" dirty="0" err="1">
                <a:solidFill>
                  <a:srgbClr val="002060"/>
                </a:solidFill>
              </a:rPr>
              <a:t>fp</a:t>
            </a:r>
            <a:r>
              <a:rPr lang="it-IT" sz="1763" b="1" cap="all" dirty="0">
                <a:solidFill>
                  <a:srgbClr val="002060"/>
                </a:solidFill>
              </a:rPr>
              <a:t> (</a:t>
            </a:r>
            <a:r>
              <a:rPr lang="it-IT" sz="1763" b="1" dirty="0">
                <a:solidFill>
                  <a:srgbClr val="002060"/>
                </a:solidFill>
              </a:rPr>
              <a:t>utili per progettare UDA, attività di laboratorio, percorsi di PCTO coerenti con i contesti operativi di riferimento);</a:t>
            </a:r>
            <a:endParaRPr lang="it-IT" sz="1763" b="1" cap="all" dirty="0">
              <a:solidFill>
                <a:srgbClr val="002060"/>
              </a:solidFill>
            </a:endParaRPr>
          </a:p>
          <a:p>
            <a:pPr marL="220408" indent="-212536" algn="just" defTabSz="566762">
              <a:spcBef>
                <a:spcPts val="600"/>
              </a:spcBef>
              <a:spcAft>
                <a:spcPts val="600"/>
              </a:spcAft>
              <a:buFont typeface="Arial"/>
              <a:buChar char="•"/>
              <a:defRPr/>
            </a:pPr>
            <a:r>
              <a:rPr lang="it-IT" sz="1763" b="1" cap="all" dirty="0">
                <a:solidFill>
                  <a:srgbClr val="002060"/>
                </a:solidFill>
              </a:rPr>
              <a:t>INDIVIDUARE LE AREE DI COMPETENZE E/O CONOSCENZE rispetto a CUI è NECESSARIO SVILUPPARE INTERVENTI INTEGRATIVI;</a:t>
            </a:r>
          </a:p>
          <a:p>
            <a:pPr marL="220408" indent="-212536" algn="just" defTabSz="566762">
              <a:spcBef>
                <a:spcPts val="600"/>
              </a:spcBef>
              <a:spcAft>
                <a:spcPts val="600"/>
              </a:spcAft>
              <a:buFont typeface="Arial"/>
              <a:buChar char="•"/>
              <a:defRPr/>
            </a:pPr>
            <a:r>
              <a:rPr lang="it-IT" sz="1763" b="1" cap="all" dirty="0">
                <a:solidFill>
                  <a:srgbClr val="002060"/>
                </a:solidFill>
              </a:rPr>
              <a:t>VERIFICARE LA CORRISPONDENZA DEL MONTE ORE DELLE </a:t>
            </a:r>
            <a:r>
              <a:rPr lang="it-IT" sz="1763" b="1" cap="all" dirty="0" err="1">
                <a:solidFill>
                  <a:srgbClr val="002060"/>
                </a:solidFill>
              </a:rPr>
              <a:t>ATTIVITà</a:t>
            </a:r>
            <a:r>
              <a:rPr lang="it-IT" sz="1763" b="1" cap="all" dirty="0">
                <a:solidFill>
                  <a:srgbClr val="002060"/>
                </a:solidFill>
              </a:rPr>
              <a:t> DA DEDICARE AD ALTERNANZA O PCTO rispetto agli standard regionali E, SE NECESSARIO, INTEGRARE;</a:t>
            </a:r>
          </a:p>
          <a:p>
            <a:pPr marL="220408" indent="-212536" algn="just" defTabSz="566762">
              <a:spcBef>
                <a:spcPts val="600"/>
              </a:spcBef>
              <a:spcAft>
                <a:spcPts val="600"/>
              </a:spcAft>
              <a:buFont typeface="Arial"/>
              <a:buChar char="•"/>
              <a:defRPr/>
            </a:pPr>
            <a:r>
              <a:rPr lang="it-IT" sz="1763" b="1" cap="all" dirty="0">
                <a:solidFill>
                  <a:srgbClr val="002060"/>
                </a:solidFill>
              </a:rPr>
              <a:t>PROGETTARE O CO-PROGETTARE LE AZIONI INTEGRATIVE con la struttura formativa sede di esame;</a:t>
            </a:r>
          </a:p>
          <a:p>
            <a:pPr marL="220408" indent="-212536" algn="just" defTabSz="566762">
              <a:spcBef>
                <a:spcPts val="600"/>
              </a:spcBef>
              <a:spcAft>
                <a:spcPts val="600"/>
              </a:spcAft>
              <a:buFont typeface="Arial"/>
              <a:buChar char="•"/>
              <a:defRPr/>
            </a:pPr>
            <a:r>
              <a:rPr lang="it-IT" sz="1763" b="1" cap="all" dirty="0">
                <a:solidFill>
                  <a:srgbClr val="002060"/>
                </a:solidFill>
              </a:rPr>
              <a:t>Certificare i crediti e/o le competenze, abilità e conoscenze (</a:t>
            </a:r>
            <a:r>
              <a:rPr lang="it-IT" sz="1763" b="1" dirty="0">
                <a:solidFill>
                  <a:srgbClr val="002060"/>
                </a:solidFill>
              </a:rPr>
              <a:t>anche a livello intermedio)</a:t>
            </a:r>
            <a:endParaRPr lang="it-IT" sz="1763" b="1" cap="all" dirty="0">
              <a:solidFill>
                <a:srgbClr val="002060"/>
              </a:solidFill>
            </a:endParaRPr>
          </a:p>
        </p:txBody>
      </p:sp>
    </p:spTree>
    <p:extLst>
      <p:ext uri="{BB962C8B-B14F-4D97-AF65-F5344CB8AC3E}">
        <p14:creationId xmlns:p14="http://schemas.microsoft.com/office/powerpoint/2010/main" val="100831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6BAD4BC3-8FC8-CB82-4D43-CD9CF8B69C6E}"/>
              </a:ext>
            </a:extLst>
          </p:cNvPr>
          <p:cNvSpPr txBox="1"/>
          <p:nvPr/>
        </p:nvSpPr>
        <p:spPr>
          <a:xfrm>
            <a:off x="599025" y="2134940"/>
            <a:ext cx="5052474" cy="4456605"/>
          </a:xfrm>
          <a:prstGeom prst="rect">
            <a:avLst/>
          </a:prstGeom>
          <a:noFill/>
          <a:ln cap="flat">
            <a:noFill/>
          </a:ln>
        </p:spPr>
        <p:txBody>
          <a:bodyPr vert="horz" wrap="square" lIns="80201" tIns="40100" rIns="80201" bIns="40100" anchor="t" anchorCtr="0" compatLnSpc="1">
            <a:spAutoFit/>
          </a:bodyPr>
          <a:lstStyle/>
          <a:p>
            <a:pPr algn="just" defTabSz="802020">
              <a:lnSpc>
                <a:spcPts val="1842"/>
              </a:lnSpc>
              <a:defRPr sz="1800" b="0" i="0" u="none" strike="noStrike" kern="0" cap="none" spc="0" baseline="0">
                <a:solidFill>
                  <a:srgbClr val="000000"/>
                </a:solidFill>
                <a:uFillTx/>
              </a:defRPr>
            </a:pPr>
            <a:r>
              <a:rPr lang="it-IT" sz="1403">
                <a:solidFill>
                  <a:srgbClr val="000000"/>
                </a:solidFill>
                <a:latin typeface="Calibri"/>
              </a:rPr>
              <a:t>«Sono infatti i minori che provengono da famiglie svantaggiate dal punto di vista socioeconomico ad aver registrato negli ultimi anni livelli di apprendimento più bassi; e sono anche coloro maggiormente a rischio di dispersione scolastica. La scuola dovrebbe rappresentare un argine alla crescita delle disuguaglianze, garantendo a tutti i minori le opportunità di apprendere, sperimentare, sviluppare e far fiorire liberamente capacità, talenti e aspirazioni. </a:t>
            </a:r>
          </a:p>
          <a:p>
            <a:pPr algn="just" defTabSz="802020">
              <a:lnSpc>
                <a:spcPts val="1842"/>
              </a:lnSpc>
              <a:defRPr sz="1800" b="0" i="0" u="none" strike="noStrike" kern="0" cap="none" spc="0" baseline="0">
                <a:solidFill>
                  <a:srgbClr val="000000"/>
                </a:solidFill>
                <a:uFillTx/>
              </a:defRPr>
            </a:pPr>
            <a:r>
              <a:rPr lang="it-IT" sz="1403">
                <a:solidFill>
                  <a:srgbClr val="000000"/>
                </a:solidFill>
                <a:latin typeface="Calibri"/>
              </a:rPr>
              <a:t>Purtroppo però, la scuola italiana sconta carenze storiche, che la costringono ad affrontare la sfida della povertà educativa con mezzi molto limitati; la pandemia e gli enormi sforzi sostenuti per garantire la continuità educativa degli studenti l’hanno resa ancora più fragile, in un momento in cui l’aumento dell’inflazione rischia di azzerare la spesa per l’istruzione delle famiglie meno abbienti. Una miscela esplosiva che potrebbe deflagrare in pochissimo tempo, riducendo di fatto gli spazi di emancipazione dei giovani, già oggi in buona parte (23,1%) incastrati nella categoria dei </a:t>
            </a:r>
            <a:r>
              <a:rPr lang="it-IT" sz="1403" b="1">
                <a:solidFill>
                  <a:srgbClr val="000000"/>
                </a:solidFill>
                <a:latin typeface="Calibri"/>
              </a:rPr>
              <a:t>NEET</a:t>
            </a:r>
            <a:r>
              <a:rPr lang="it-IT" sz="1403">
                <a:solidFill>
                  <a:srgbClr val="000000"/>
                </a:solidFill>
                <a:latin typeface="Calibri"/>
              </a:rPr>
              <a:t>, 15-29enni non inseriti in alcun percorso lavorativo, di istruzione né di formazione, il numero più alto in Europa.»</a:t>
            </a:r>
          </a:p>
        </p:txBody>
      </p:sp>
      <p:sp>
        <p:nvSpPr>
          <p:cNvPr id="3" name="TextBox 4">
            <a:extLst>
              <a:ext uri="{FF2B5EF4-FFF2-40B4-BE49-F238E27FC236}">
                <a16:creationId xmlns:a16="http://schemas.microsoft.com/office/drawing/2014/main" id="{1CC60F65-1F18-3721-B142-51FC789073DC}"/>
              </a:ext>
            </a:extLst>
          </p:cNvPr>
          <p:cNvSpPr txBox="1"/>
          <p:nvPr/>
        </p:nvSpPr>
        <p:spPr>
          <a:xfrm>
            <a:off x="3487269" y="1082150"/>
            <a:ext cx="5592220" cy="512961"/>
          </a:xfrm>
          <a:prstGeom prst="rect">
            <a:avLst/>
          </a:prstGeom>
          <a:no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r>
              <a:rPr lang="it-IT" sz="2807" b="1">
                <a:solidFill>
                  <a:srgbClr val="C00000"/>
                </a:solidFill>
                <a:latin typeface="Calibri"/>
              </a:rPr>
              <a:t>ALLA RICERCA DEL TEMPO PERDUTO </a:t>
            </a:r>
          </a:p>
        </p:txBody>
      </p:sp>
      <p:pic>
        <p:nvPicPr>
          <p:cNvPr id="4" name="Picture 2" descr="Home | Save the Children Italia">
            <a:extLst>
              <a:ext uri="{FF2B5EF4-FFF2-40B4-BE49-F238E27FC236}">
                <a16:creationId xmlns:a16="http://schemas.microsoft.com/office/drawing/2014/main" id="{996358DA-D048-4E95-468D-CE1B00D14AA3}"/>
              </a:ext>
            </a:extLst>
          </p:cNvPr>
          <p:cNvPicPr>
            <a:picLocks noChangeAspect="1"/>
          </p:cNvPicPr>
          <p:nvPr/>
        </p:nvPicPr>
        <p:blipFill>
          <a:blip r:embed="rId2"/>
          <a:srcRect t="27069" b="31044"/>
          <a:stretch>
            <a:fillRect/>
          </a:stretch>
        </p:blipFill>
        <p:spPr>
          <a:xfrm>
            <a:off x="599025" y="1055153"/>
            <a:ext cx="2598159" cy="566889"/>
          </a:xfrm>
          <a:prstGeom prst="rect">
            <a:avLst/>
          </a:prstGeom>
          <a:noFill/>
          <a:ln cap="flat">
            <a:noFill/>
          </a:ln>
        </p:spPr>
      </p:pic>
      <p:sp>
        <p:nvSpPr>
          <p:cNvPr id="5" name="TextBox 5">
            <a:extLst>
              <a:ext uri="{FF2B5EF4-FFF2-40B4-BE49-F238E27FC236}">
                <a16:creationId xmlns:a16="http://schemas.microsoft.com/office/drawing/2014/main" id="{AF3F5A3F-E3D9-E3DC-51D6-DBAC397181DD}"/>
              </a:ext>
            </a:extLst>
          </p:cNvPr>
          <p:cNvSpPr txBox="1"/>
          <p:nvPr/>
        </p:nvSpPr>
        <p:spPr>
          <a:xfrm>
            <a:off x="1099043" y="1595048"/>
            <a:ext cx="8495310" cy="350929"/>
          </a:xfrm>
          <a:prstGeom prst="rect">
            <a:avLst/>
          </a:prstGeom>
          <a:no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r>
              <a:rPr lang="it-IT" sz="1754" b="1">
                <a:solidFill>
                  <a:srgbClr val="C00000"/>
                </a:solidFill>
                <a:latin typeface="Calibri"/>
              </a:rPr>
              <a:t>Un’analisi delle disuguaglianze nell’offerta di tempi e spazi educativi nella scuola italiana</a:t>
            </a:r>
            <a:endParaRPr lang="it-IT" sz="1579" b="1">
              <a:solidFill>
                <a:srgbClr val="C00000"/>
              </a:solidFill>
              <a:latin typeface="Calibri"/>
            </a:endParaRPr>
          </a:p>
        </p:txBody>
      </p:sp>
      <p:pic>
        <p:nvPicPr>
          <p:cNvPr id="6" name="Picture 2">
            <a:extLst>
              <a:ext uri="{FF2B5EF4-FFF2-40B4-BE49-F238E27FC236}">
                <a16:creationId xmlns:a16="http://schemas.microsoft.com/office/drawing/2014/main" id="{FFF39929-7F82-1926-4873-529AC36167A0}"/>
              </a:ext>
            </a:extLst>
          </p:cNvPr>
          <p:cNvPicPr>
            <a:picLocks noChangeAspect="1"/>
          </p:cNvPicPr>
          <p:nvPr/>
        </p:nvPicPr>
        <p:blipFill>
          <a:blip r:embed="rId3"/>
          <a:stretch>
            <a:fillRect/>
          </a:stretch>
        </p:blipFill>
        <p:spPr>
          <a:xfrm>
            <a:off x="5799587" y="1929524"/>
            <a:ext cx="4715589" cy="4715589"/>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4CE0-EA4C-40F4-0304-1A942C097B40}"/>
              </a:ext>
            </a:extLst>
          </p:cNvPr>
          <p:cNvSpPr txBox="1">
            <a:spLocks noGrp="1"/>
          </p:cNvSpPr>
          <p:nvPr>
            <p:ph type="title"/>
          </p:nvPr>
        </p:nvSpPr>
        <p:spPr>
          <a:xfrm>
            <a:off x="735174" y="922654"/>
            <a:ext cx="9223058" cy="431978"/>
          </a:xfrm>
        </p:spPr>
        <p:txBody>
          <a:bodyPr anchorCtr="1"/>
          <a:lstStyle/>
          <a:p>
            <a:pPr lvl="0" algn="ctr"/>
            <a:r>
              <a:rPr lang="it-IT" sz="2807">
                <a:solidFill>
                  <a:srgbClr val="C00000"/>
                </a:solidFill>
                <a:latin typeface="Calibri" pitchFamily="34"/>
                <a:cs typeface="Calibri" pitchFamily="34"/>
              </a:rPr>
              <a:t>Dispersione scolastica nelle scuole superiori</a:t>
            </a:r>
          </a:p>
        </p:txBody>
      </p:sp>
      <p:pic>
        <p:nvPicPr>
          <p:cNvPr id="3" name="Picture 4">
            <a:extLst>
              <a:ext uri="{FF2B5EF4-FFF2-40B4-BE49-F238E27FC236}">
                <a16:creationId xmlns:a16="http://schemas.microsoft.com/office/drawing/2014/main" id="{2A13B5E9-8009-7ED5-65AF-27E9C4F7304F}"/>
              </a:ext>
            </a:extLst>
          </p:cNvPr>
          <p:cNvPicPr>
            <a:picLocks noChangeAspect="1"/>
          </p:cNvPicPr>
          <p:nvPr/>
        </p:nvPicPr>
        <p:blipFill>
          <a:blip r:embed="rId2"/>
          <a:stretch>
            <a:fillRect/>
          </a:stretch>
        </p:blipFill>
        <p:spPr>
          <a:xfrm>
            <a:off x="5061413" y="1679917"/>
            <a:ext cx="5469080" cy="5120144"/>
          </a:xfrm>
          <a:prstGeom prst="rect">
            <a:avLst/>
          </a:prstGeom>
          <a:noFill/>
          <a:ln cap="flat">
            <a:noFill/>
          </a:ln>
        </p:spPr>
      </p:pic>
      <p:sp>
        <p:nvSpPr>
          <p:cNvPr id="4" name="TextBox 5">
            <a:extLst>
              <a:ext uri="{FF2B5EF4-FFF2-40B4-BE49-F238E27FC236}">
                <a16:creationId xmlns:a16="http://schemas.microsoft.com/office/drawing/2014/main" id="{76F2F616-5B49-B8B2-CA35-49481C6CBCF0}"/>
              </a:ext>
            </a:extLst>
          </p:cNvPr>
          <p:cNvSpPr txBox="1"/>
          <p:nvPr/>
        </p:nvSpPr>
        <p:spPr>
          <a:xfrm>
            <a:off x="128715" y="1588078"/>
            <a:ext cx="4927286" cy="5303823"/>
          </a:xfrm>
          <a:prstGeom prst="rect">
            <a:avLst/>
          </a:prstGeom>
          <a:noFill/>
          <a:ln cap="flat">
            <a:noFill/>
          </a:ln>
        </p:spPr>
        <p:txBody>
          <a:bodyPr vert="horz" wrap="square" lIns="80201" tIns="40100" rIns="80201" bIns="40100" anchor="t" anchorCtr="0" compatLnSpc="1">
            <a:spAutoFit/>
          </a:bodyPr>
          <a:lstStyle/>
          <a:p>
            <a:pPr algn="just" defTabSz="802020">
              <a:defRPr sz="1800" b="0" i="0" u="none" strike="noStrike" kern="0" cap="none" spc="0" baseline="0">
                <a:solidFill>
                  <a:srgbClr val="000000"/>
                </a:solidFill>
                <a:uFillTx/>
              </a:defRPr>
            </a:pPr>
            <a:r>
              <a:rPr lang="it-IT" sz="1491">
                <a:solidFill>
                  <a:srgbClr val="000000"/>
                </a:solidFill>
                <a:latin typeface="Calibri"/>
              </a:rPr>
              <a:t>« (...) gli alunni più deboli economicamente e culturalmente tendono a raggrupparsi in alcune scuole, creando un una sorta di “</a:t>
            </a:r>
            <a:r>
              <a:rPr lang="it-IT" sz="1491" b="1">
                <a:solidFill>
                  <a:srgbClr val="000000"/>
                </a:solidFill>
                <a:latin typeface="Calibri"/>
              </a:rPr>
              <a:t>ghetto educativo</a:t>
            </a:r>
            <a:r>
              <a:rPr lang="it-IT" sz="1491">
                <a:solidFill>
                  <a:srgbClr val="000000"/>
                </a:solidFill>
                <a:latin typeface="Calibri"/>
              </a:rPr>
              <a:t>” da cui discendono dinamiche a cascata: l’apprendimento degli alunni sarà influenzato dal livello generale dei compagni più che dalle caratteristiche personali, mentre gli insegnanti saranno portati a ricalibrare programmi e metodi sulla base delle contingenze, penalizzando così gli studenti di livello potenzialmente più alto. </a:t>
            </a:r>
          </a:p>
          <a:p>
            <a:pPr algn="just" defTabSz="802020">
              <a:defRPr sz="1800" b="0" i="0" u="none" strike="noStrike" kern="0" cap="none" spc="0" baseline="0">
                <a:solidFill>
                  <a:srgbClr val="000000"/>
                </a:solidFill>
                <a:uFillTx/>
              </a:defRPr>
            </a:pPr>
            <a:r>
              <a:rPr lang="it-IT" sz="1491" b="1">
                <a:solidFill>
                  <a:srgbClr val="000000"/>
                </a:solidFill>
                <a:latin typeface="Calibri"/>
              </a:rPr>
              <a:t>Il territorio di appartenenza conta, quindi, ma conta anche l’ambiente sociale, economico e culturale di provenienza</a:t>
            </a:r>
            <a:r>
              <a:rPr lang="it-IT" sz="1491">
                <a:solidFill>
                  <a:srgbClr val="000000"/>
                </a:solidFill>
                <a:latin typeface="Calibri"/>
              </a:rPr>
              <a:t>. In tutte le competenze testate da Invalsi emerge, infatti, che il punteggio cresce al crescere dello status sociale, con scarti maggiori tra i punteggi bassi e medio-bassi rispetto a quelli alti. Lo status influisce anche sulla scelta della scuola superiore: a parità di risultati scolastici, coloro che provengono da contesti più agiati sono più propensi a orientarsi verso i licei rispetto a coloro che provengono da famiglie di ceto socioeconomico modesto. Anche la cittadinanza incide sui risultati scolastici, soprattutto a svantaggio degli stranieri nati all’estero.» </a:t>
            </a:r>
          </a:p>
          <a:p>
            <a:pPr algn="just" defTabSz="802020">
              <a:defRPr sz="1800" b="0" i="0" u="none" strike="noStrike" kern="0" cap="none" spc="0" baseline="0">
                <a:solidFill>
                  <a:srgbClr val="000000"/>
                </a:solidFill>
                <a:uFillTx/>
              </a:defRPr>
            </a:pPr>
            <a:r>
              <a:rPr lang="it-IT" sz="1316" i="1">
                <a:solidFill>
                  <a:srgbClr val="000000"/>
                </a:solidFill>
                <a:latin typeface="Calibri"/>
              </a:rPr>
              <a:t>(Autorità Garante per l’Infanzia e l’Adolescenza, La dispersione scolastica in Italia: un’analisi multifattoriale; Roma, 2022; pag. 28</a:t>
            </a:r>
            <a:r>
              <a:rPr lang="it-IT" sz="1316">
                <a:solidFill>
                  <a:srgbClr val="000000"/>
                </a:solidFill>
                <a:latin typeface="Calibri"/>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B666E0-36F5-9C8C-7D12-51EF53147377}"/>
              </a:ext>
            </a:extLst>
          </p:cNvPr>
          <p:cNvSpPr txBox="1"/>
          <p:nvPr/>
        </p:nvSpPr>
        <p:spPr>
          <a:xfrm>
            <a:off x="7978698" y="1396536"/>
            <a:ext cx="2505030" cy="4455258"/>
          </a:xfrm>
          <a:prstGeom prst="rect">
            <a:avLst/>
          </a:prstGeom>
          <a:no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r>
              <a:rPr lang="it-IT" sz="1579">
                <a:solidFill>
                  <a:srgbClr val="000000"/>
                </a:solidFill>
                <a:latin typeface="Calibri"/>
              </a:rPr>
              <a:t>«Nel 2019 la </a:t>
            </a:r>
            <a:r>
              <a:rPr lang="it-IT" sz="1579" b="1">
                <a:solidFill>
                  <a:srgbClr val="000000"/>
                </a:solidFill>
                <a:latin typeface="Calibri"/>
              </a:rPr>
              <a:t>dispersione scolastica implicita </a:t>
            </a:r>
            <a:r>
              <a:rPr lang="it-IT" sz="1579">
                <a:solidFill>
                  <a:srgbClr val="000000"/>
                </a:solidFill>
                <a:latin typeface="Calibri"/>
              </a:rPr>
              <a:t>si attestava al 7,5%1, per salire al 9,8% nel 2021, molto probabilmente a causa di lunghi periodi di sospensione delle lezioni in presenza. </a:t>
            </a:r>
          </a:p>
          <a:p>
            <a:pPr defTabSz="802020">
              <a:defRPr sz="1800" b="0" i="0" u="none" strike="noStrike" kern="0" cap="none" spc="0" baseline="0">
                <a:solidFill>
                  <a:srgbClr val="000000"/>
                </a:solidFill>
                <a:uFillTx/>
              </a:defRPr>
            </a:pPr>
            <a:r>
              <a:rPr lang="it-IT" sz="1579">
                <a:solidFill>
                  <a:srgbClr val="000000"/>
                </a:solidFill>
                <a:latin typeface="Calibri"/>
              </a:rPr>
              <a:t>Nel 2022 si osserva un’inversione di tendenza sia a livello nazionale, dove si ferma al 9,7% (-0,1 punti percentuali) sia a livello regionale.</a:t>
            </a:r>
          </a:p>
          <a:p>
            <a:pPr defTabSz="802020">
              <a:defRPr sz="1800" b="0" i="0" u="none" strike="noStrike" kern="0" cap="none" spc="0" baseline="0">
                <a:solidFill>
                  <a:srgbClr val="000000"/>
                </a:solidFill>
                <a:uFillTx/>
              </a:defRPr>
            </a:pPr>
            <a:r>
              <a:rPr lang="it-IT" sz="1579">
                <a:solidFill>
                  <a:srgbClr val="000000"/>
                </a:solidFill>
                <a:latin typeface="Calibri"/>
              </a:rPr>
              <a:t>Si allargano ulteriormente i divari territoriali osservati al termine del secondo ciclo d’istruzione. </a:t>
            </a:r>
          </a:p>
        </p:txBody>
      </p:sp>
      <p:sp>
        <p:nvSpPr>
          <p:cNvPr id="3" name="TextBox 2">
            <a:extLst>
              <a:ext uri="{FF2B5EF4-FFF2-40B4-BE49-F238E27FC236}">
                <a16:creationId xmlns:a16="http://schemas.microsoft.com/office/drawing/2014/main" id="{232CC7B2-48F9-1FD2-5BD8-F7F01FE932B8}"/>
              </a:ext>
            </a:extLst>
          </p:cNvPr>
          <p:cNvSpPr txBox="1"/>
          <p:nvPr/>
        </p:nvSpPr>
        <p:spPr>
          <a:xfrm>
            <a:off x="712895" y="883638"/>
            <a:ext cx="8921070" cy="512961"/>
          </a:xfrm>
          <a:prstGeom prst="rect">
            <a:avLst/>
          </a:prstGeom>
          <a:noFill/>
          <a:ln cap="flat">
            <a:noFill/>
          </a:ln>
        </p:spPr>
        <p:txBody>
          <a:bodyPr vert="horz" wrap="square" lIns="80201" tIns="40100" rIns="80201" bIns="40100" anchor="t" anchorCtr="1" compatLnSpc="1">
            <a:spAutoFit/>
          </a:bodyPr>
          <a:lstStyle/>
          <a:p>
            <a:pPr algn="ctr" defTabSz="802020">
              <a:defRPr sz="1800" b="0" i="0" u="none" strike="noStrike" kern="0" cap="none" spc="0" baseline="0">
                <a:solidFill>
                  <a:srgbClr val="000000"/>
                </a:solidFill>
                <a:uFillTx/>
              </a:defRPr>
            </a:pPr>
            <a:r>
              <a:rPr lang="it-IT" sz="2807" b="1">
                <a:solidFill>
                  <a:srgbClr val="C00000"/>
                </a:solidFill>
                <a:latin typeface="Calibri"/>
              </a:rPr>
              <a:t>La dispersione implicita</a:t>
            </a:r>
          </a:p>
        </p:txBody>
      </p:sp>
      <p:pic>
        <p:nvPicPr>
          <p:cNvPr id="4" name="Picture 4">
            <a:extLst>
              <a:ext uri="{FF2B5EF4-FFF2-40B4-BE49-F238E27FC236}">
                <a16:creationId xmlns:a16="http://schemas.microsoft.com/office/drawing/2014/main" id="{6504C59B-6303-373D-D9EE-B777AEF01D95}"/>
              </a:ext>
            </a:extLst>
          </p:cNvPr>
          <p:cNvPicPr>
            <a:picLocks noChangeAspect="1"/>
          </p:cNvPicPr>
          <p:nvPr/>
        </p:nvPicPr>
        <p:blipFill>
          <a:blip r:embed="rId2"/>
          <a:srcRect t="3991"/>
          <a:stretch>
            <a:fillRect/>
          </a:stretch>
        </p:blipFill>
        <p:spPr>
          <a:xfrm>
            <a:off x="209675" y="1396528"/>
            <a:ext cx="7769022" cy="4358520"/>
          </a:xfrm>
          <a:prstGeom prst="rect">
            <a:avLst/>
          </a:prstGeom>
          <a:noFill/>
          <a:ln cap="flat">
            <a:noFill/>
          </a:ln>
        </p:spPr>
      </p:pic>
      <p:sp>
        <p:nvSpPr>
          <p:cNvPr id="5" name="TextBox 5">
            <a:extLst>
              <a:ext uri="{FF2B5EF4-FFF2-40B4-BE49-F238E27FC236}">
                <a16:creationId xmlns:a16="http://schemas.microsoft.com/office/drawing/2014/main" id="{6D7808F8-D8B2-66D0-7604-5075C4E78664}"/>
              </a:ext>
            </a:extLst>
          </p:cNvPr>
          <p:cNvSpPr txBox="1"/>
          <p:nvPr/>
        </p:nvSpPr>
        <p:spPr>
          <a:xfrm>
            <a:off x="335014" y="5755048"/>
            <a:ext cx="10358383" cy="810029"/>
          </a:xfrm>
          <a:prstGeom prst="rect">
            <a:avLst/>
          </a:prstGeom>
          <a:no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r>
              <a:rPr lang="it-IT" sz="1579">
                <a:solidFill>
                  <a:srgbClr val="000000"/>
                </a:solidFill>
                <a:latin typeface="Calibri"/>
              </a:rPr>
              <a:t>Gli allievi che non raggiungono il livello base in Italiano superano la soglia del 60% in Campania, Calabria e Sicilia. In Matematica gli allievi sotto il livello 3 arrivano al 70% in quattro regioni (Campania, Calabria, Sicilia, Sardegna). Sempre nelle stesse regioni non raggiungono il B2 il 60% degli studenti nella prova di reading e l’80% in quella di listening.» </a:t>
            </a:r>
            <a:r>
              <a:rPr lang="it-IT" sz="1228" i="1">
                <a:solidFill>
                  <a:srgbClr val="000000"/>
                </a:solidFill>
                <a:latin typeface="Calibri"/>
              </a:rPr>
              <a:t>(INVALSI 2022)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FD54F8A-5A13-6B0A-0B74-07B0C616B347}"/>
              </a:ext>
            </a:extLst>
          </p:cNvPr>
          <p:cNvSpPr/>
          <p:nvPr/>
        </p:nvSpPr>
        <p:spPr>
          <a:xfrm>
            <a:off x="6964779" y="1519972"/>
            <a:ext cx="3324102" cy="4928112"/>
          </a:xfrm>
          <a:prstGeom prst="rect">
            <a:avLst/>
          </a:prstGeom>
          <a:solidFill>
            <a:srgbClr val="F2F2F2"/>
          </a:solidFill>
          <a:ln w="12701" cap="flat">
            <a:solidFill>
              <a:srgbClr val="2F528F"/>
            </a:solidFill>
            <a:prstDash val="solid"/>
            <a:miter/>
          </a:ln>
        </p:spPr>
        <p:txBody>
          <a:bodyPr vert="horz" wrap="square" lIns="80201" tIns="40100" rIns="80201" bIns="40100" anchor="ctr" anchorCtr="1" compatLnSpc="1">
            <a:noAutofit/>
          </a:bodyPr>
          <a:lstStyle/>
          <a:p>
            <a:pPr algn="ctr" defTabSz="802020">
              <a:defRPr sz="1800" b="0" i="0" u="none" strike="noStrike" kern="0" cap="none" spc="0" baseline="0">
                <a:solidFill>
                  <a:srgbClr val="000000"/>
                </a:solidFill>
                <a:uFillTx/>
              </a:defRPr>
            </a:pPr>
            <a:endParaRPr lang="it-IT" sz="1579">
              <a:solidFill>
                <a:srgbClr val="FFFFFF"/>
              </a:solidFill>
              <a:latin typeface="Calibri"/>
            </a:endParaRPr>
          </a:p>
        </p:txBody>
      </p:sp>
      <p:pic>
        <p:nvPicPr>
          <p:cNvPr id="3" name="Picture 1">
            <a:extLst>
              <a:ext uri="{FF2B5EF4-FFF2-40B4-BE49-F238E27FC236}">
                <a16:creationId xmlns:a16="http://schemas.microsoft.com/office/drawing/2014/main" id="{65277FF1-8928-D266-C06D-1AB296A5D82B}"/>
              </a:ext>
            </a:extLst>
          </p:cNvPr>
          <p:cNvPicPr>
            <a:picLocks noChangeAspect="1"/>
          </p:cNvPicPr>
          <p:nvPr/>
        </p:nvPicPr>
        <p:blipFill>
          <a:blip r:embed="rId2"/>
          <a:srcRect t="13983"/>
          <a:stretch>
            <a:fillRect/>
          </a:stretch>
        </p:blipFill>
        <p:spPr>
          <a:xfrm>
            <a:off x="603982" y="1716223"/>
            <a:ext cx="6237818" cy="3228270"/>
          </a:xfrm>
          <a:prstGeom prst="rect">
            <a:avLst/>
          </a:prstGeom>
          <a:noFill/>
          <a:ln cap="flat">
            <a:noFill/>
          </a:ln>
        </p:spPr>
      </p:pic>
      <p:sp>
        <p:nvSpPr>
          <p:cNvPr id="4" name="TextBox 3">
            <a:extLst>
              <a:ext uri="{FF2B5EF4-FFF2-40B4-BE49-F238E27FC236}">
                <a16:creationId xmlns:a16="http://schemas.microsoft.com/office/drawing/2014/main" id="{64BF989A-3BDD-6907-AF38-00E9BCFED799}"/>
              </a:ext>
            </a:extLst>
          </p:cNvPr>
          <p:cNvSpPr txBox="1"/>
          <p:nvPr/>
        </p:nvSpPr>
        <p:spPr>
          <a:xfrm>
            <a:off x="603982" y="5082326"/>
            <a:ext cx="6237818" cy="1212640"/>
          </a:xfrm>
          <a:prstGeom prst="rect">
            <a:avLst/>
          </a:prstGeom>
          <a:noFill/>
          <a:ln cap="flat">
            <a:noFill/>
          </a:ln>
        </p:spPr>
        <p:txBody>
          <a:bodyPr vert="horz" wrap="square" lIns="80201" tIns="40100" rIns="80201" bIns="40100" anchor="t" anchorCtr="0" compatLnSpc="1">
            <a:spAutoFit/>
          </a:bodyPr>
          <a:lstStyle/>
          <a:p>
            <a:pPr defTabSz="802020">
              <a:lnSpc>
                <a:spcPts val="1228"/>
              </a:lnSpc>
              <a:spcAft>
                <a:spcPts val="702"/>
              </a:spcAft>
              <a:defRPr sz="1800" b="0" i="0" u="none" strike="noStrike" kern="0" cap="none" spc="0" baseline="0">
                <a:solidFill>
                  <a:srgbClr val="000000"/>
                </a:solidFill>
                <a:uFillTx/>
              </a:defRPr>
            </a:pPr>
            <a:r>
              <a:rPr lang="it-IT" sz="1228">
                <a:solidFill>
                  <a:srgbClr val="000000"/>
                </a:solidFill>
                <a:latin typeface="Calibri" pitchFamily="34"/>
                <a:ea typeface="Calibri" pitchFamily="34"/>
                <a:cs typeface="Times New Roman" pitchFamily="18"/>
              </a:rPr>
              <a:t>A.S. 2020-21 - Tipo scuola    Alunni con disabilità    Totale alunni       % alunni con disabilità</a:t>
            </a:r>
          </a:p>
          <a:p>
            <a:pPr defTabSz="802020">
              <a:lnSpc>
                <a:spcPts val="1228"/>
              </a:lnSpc>
              <a:spcAft>
                <a:spcPts val="702"/>
              </a:spcAft>
              <a:defRPr sz="1800" b="0" i="0" u="none" strike="noStrike" kern="0" cap="none" spc="0" baseline="0">
                <a:solidFill>
                  <a:srgbClr val="000000"/>
                </a:solidFill>
                <a:uFillTx/>
              </a:defRPr>
            </a:pPr>
            <a:r>
              <a:rPr lang="it-IT" sz="1228">
                <a:solidFill>
                  <a:srgbClr val="000000"/>
                </a:solidFill>
                <a:latin typeface="Calibri" pitchFamily="34"/>
                <a:ea typeface="Calibri" pitchFamily="34"/>
                <a:cs typeface="Times New Roman" pitchFamily="18"/>
              </a:rPr>
              <a:t>Licei 		          18.135 	 1.281.542		1,4</a:t>
            </a:r>
          </a:p>
          <a:p>
            <a:pPr defTabSz="802020">
              <a:lnSpc>
                <a:spcPts val="1228"/>
              </a:lnSpc>
              <a:spcAft>
                <a:spcPts val="702"/>
              </a:spcAft>
              <a:defRPr sz="1800" b="0" i="0" u="none" strike="noStrike" kern="0" cap="none" spc="0" baseline="0">
                <a:solidFill>
                  <a:srgbClr val="000000"/>
                </a:solidFill>
                <a:uFillTx/>
              </a:defRPr>
            </a:pPr>
            <a:r>
              <a:rPr lang="it-IT" sz="1228">
                <a:solidFill>
                  <a:srgbClr val="000000"/>
                </a:solidFill>
                <a:latin typeface="Calibri" pitchFamily="34"/>
                <a:ea typeface="Calibri" pitchFamily="34"/>
                <a:cs typeface="Times New Roman" pitchFamily="18"/>
              </a:rPr>
              <a:t>Istituti tecnici 	          23.962 	     893.581		2,7</a:t>
            </a:r>
          </a:p>
          <a:p>
            <a:pPr defTabSz="802020">
              <a:lnSpc>
                <a:spcPts val="1228"/>
              </a:lnSpc>
              <a:spcAft>
                <a:spcPts val="702"/>
              </a:spcAft>
              <a:defRPr sz="1800" b="0" i="0" u="none" strike="noStrike" kern="0" cap="none" spc="0" baseline="0">
                <a:solidFill>
                  <a:srgbClr val="000000"/>
                </a:solidFill>
                <a:uFillTx/>
              </a:defRPr>
            </a:pPr>
            <a:r>
              <a:rPr lang="it-IT" sz="1228">
                <a:solidFill>
                  <a:srgbClr val="000000"/>
                </a:solidFill>
                <a:latin typeface="Calibri" pitchFamily="34"/>
                <a:ea typeface="Calibri" pitchFamily="34"/>
                <a:cs typeface="Times New Roman" pitchFamily="18"/>
              </a:rPr>
              <a:t>Istituti professionali 	          36.257 	     472.093		7,7</a:t>
            </a:r>
          </a:p>
          <a:p>
            <a:pPr defTabSz="802020">
              <a:lnSpc>
                <a:spcPts val="1228"/>
              </a:lnSpc>
              <a:spcAft>
                <a:spcPts val="702"/>
              </a:spcAft>
              <a:defRPr sz="1800" b="0" i="0" u="none" strike="noStrike" kern="0" cap="none" spc="0" baseline="0">
                <a:solidFill>
                  <a:srgbClr val="000000"/>
                </a:solidFill>
                <a:uFillTx/>
              </a:defRPr>
            </a:pPr>
            <a:r>
              <a:rPr lang="it-IT" sz="1228">
                <a:solidFill>
                  <a:srgbClr val="000000"/>
                </a:solidFill>
                <a:latin typeface="Calibri" pitchFamily="34"/>
                <a:ea typeface="Calibri" pitchFamily="34"/>
                <a:cs typeface="Times New Roman" pitchFamily="18"/>
              </a:rPr>
              <a:t>Totale scuole sec. II grado          78.354 	  2.647.216		3,0</a:t>
            </a:r>
          </a:p>
        </p:txBody>
      </p:sp>
      <p:sp>
        <p:nvSpPr>
          <p:cNvPr id="5" name="TextBox 1">
            <a:extLst>
              <a:ext uri="{FF2B5EF4-FFF2-40B4-BE49-F238E27FC236}">
                <a16:creationId xmlns:a16="http://schemas.microsoft.com/office/drawing/2014/main" id="{95042A37-8717-42F3-7D77-6B145C03C414}"/>
              </a:ext>
            </a:extLst>
          </p:cNvPr>
          <p:cNvSpPr txBox="1"/>
          <p:nvPr/>
        </p:nvSpPr>
        <p:spPr>
          <a:xfrm>
            <a:off x="777255" y="870541"/>
            <a:ext cx="9138894" cy="512961"/>
          </a:xfrm>
          <a:prstGeom prst="rect">
            <a:avLst/>
          </a:prstGeom>
          <a:noFill/>
          <a:ln cap="flat">
            <a:noFill/>
          </a:ln>
        </p:spPr>
        <p:txBody>
          <a:bodyPr vert="horz" wrap="square" lIns="80201" tIns="40100" rIns="80201" bIns="40100" anchor="t" anchorCtr="1" compatLnSpc="1">
            <a:spAutoFit/>
          </a:bodyPr>
          <a:lstStyle/>
          <a:p>
            <a:pPr algn="ctr" defTabSz="802020">
              <a:defRPr sz="1800" b="0" i="0" u="none" strike="noStrike" kern="0" cap="none" spc="0" baseline="0">
                <a:solidFill>
                  <a:srgbClr val="000000"/>
                </a:solidFill>
                <a:uFillTx/>
              </a:defRPr>
            </a:pPr>
            <a:r>
              <a:rPr lang="it-IT" sz="2807" b="1">
                <a:solidFill>
                  <a:srgbClr val="C00000"/>
                </a:solidFill>
                <a:latin typeface="Calibri"/>
              </a:rPr>
              <a:t>Alunni con disabilità nelle scuole secondarie di II grado</a:t>
            </a:r>
          </a:p>
        </p:txBody>
      </p:sp>
      <p:sp>
        <p:nvSpPr>
          <p:cNvPr id="6" name="TextBox 4">
            <a:extLst>
              <a:ext uri="{FF2B5EF4-FFF2-40B4-BE49-F238E27FC236}">
                <a16:creationId xmlns:a16="http://schemas.microsoft.com/office/drawing/2014/main" id="{845FC126-344E-8644-E432-38CEEFAB5571}"/>
              </a:ext>
            </a:extLst>
          </p:cNvPr>
          <p:cNvSpPr txBox="1"/>
          <p:nvPr/>
        </p:nvSpPr>
        <p:spPr>
          <a:xfrm>
            <a:off x="6996435" y="1613261"/>
            <a:ext cx="3281892" cy="4805675"/>
          </a:xfrm>
          <a:prstGeom prst="rect">
            <a:avLst/>
          </a:prstGeom>
          <a:noFill/>
          <a:ln cap="flat">
            <a:noFill/>
          </a:ln>
        </p:spPr>
        <p:txBody>
          <a:bodyPr vert="horz" wrap="square" lIns="80201" tIns="40100" rIns="80201" bIns="40100" anchor="t" anchorCtr="0" compatLnSpc="1">
            <a:spAutoFit/>
          </a:bodyPr>
          <a:lstStyle/>
          <a:p>
            <a:pPr defTabSz="802020">
              <a:defRPr sz="1800" b="0" i="0" u="none" strike="noStrike" kern="0" cap="none" spc="0" baseline="0">
                <a:solidFill>
                  <a:srgbClr val="000000"/>
                </a:solidFill>
                <a:uFillTx/>
              </a:defRPr>
            </a:pPr>
            <a:r>
              <a:rPr lang="it-IT" sz="1579" b="1">
                <a:solidFill>
                  <a:srgbClr val="000000"/>
                </a:solidFill>
                <a:latin typeface="Calibri"/>
              </a:rPr>
              <a:t>Cause della perdita di appeal degli istituti professionali:</a:t>
            </a:r>
          </a:p>
          <a:p>
            <a:pPr defTabSz="802020">
              <a:defRPr sz="1800" b="0" i="0" u="none" strike="noStrike" kern="0" cap="none" spc="0" baseline="0">
                <a:solidFill>
                  <a:srgbClr val="000000"/>
                </a:solidFill>
                <a:uFillTx/>
              </a:defRPr>
            </a:pPr>
            <a:endParaRPr lang="it-IT" sz="1579" b="1">
              <a:solidFill>
                <a:srgbClr val="000000"/>
              </a:solidFill>
              <a:latin typeface="Calibri"/>
            </a:endParaRPr>
          </a:p>
          <a:p>
            <a:pPr marL="250631" indent="-250631" defTabSz="802020">
              <a:buSzPct val="100000"/>
              <a:buFont typeface="Wingdings" pitchFamily="2"/>
              <a:buChar char="Ø"/>
              <a:defRPr sz="1800" b="0" i="0" u="none" strike="noStrike" kern="0" cap="none" spc="0" baseline="0">
                <a:solidFill>
                  <a:srgbClr val="000000"/>
                </a:solidFill>
                <a:uFillTx/>
              </a:defRPr>
            </a:pPr>
            <a:r>
              <a:rPr lang="it-IT" sz="1579">
                <a:solidFill>
                  <a:srgbClr val="000000"/>
                </a:solidFill>
                <a:latin typeface="Calibri"/>
              </a:rPr>
              <a:t>si concentrano </a:t>
            </a:r>
            <a:r>
              <a:rPr lang="it-IT" sz="1579">
                <a:solidFill>
                  <a:srgbClr val="000000"/>
                </a:solidFill>
                <a:latin typeface="Calibri"/>
                <a:ea typeface="Calibri" pitchFamily="34"/>
                <a:cs typeface="Times New Roman" pitchFamily="18"/>
              </a:rPr>
              <a:t>il disagio socio-economico, le disabilità, i bisogni educativi speciali</a:t>
            </a:r>
          </a:p>
          <a:p>
            <a:pPr marL="401010" lvl="1" defTabSz="802020">
              <a:defRPr sz="1800" b="0" i="0" u="none" strike="noStrike" kern="0" cap="none" spc="0" baseline="0">
                <a:solidFill>
                  <a:srgbClr val="000000"/>
                </a:solidFill>
                <a:uFillTx/>
              </a:defRPr>
            </a:pPr>
            <a:r>
              <a:rPr lang="it-IT" sz="1403">
                <a:solidFill>
                  <a:srgbClr val="000000"/>
                </a:solidFill>
                <a:latin typeface="Calibri"/>
                <a:ea typeface="Calibri" pitchFamily="34"/>
                <a:cs typeface="Times New Roman" pitchFamily="18"/>
              </a:rPr>
              <a:t>“In Italia le scuole tendono ad essere frequentate da studenti con lo stesso background socioeconomico e culturale, generando un effetto di segregazione.” </a:t>
            </a:r>
            <a:r>
              <a:rPr lang="it-IT" sz="1403" i="1">
                <a:solidFill>
                  <a:srgbClr val="000000"/>
                </a:solidFill>
                <a:latin typeface="Calibri"/>
                <a:ea typeface="Calibri" pitchFamily="34"/>
                <a:cs typeface="Times New Roman" pitchFamily="18"/>
              </a:rPr>
              <a:t>(INValSI -PISA 2018) </a:t>
            </a:r>
            <a:endParaRPr lang="it-IT" sz="1403" i="1">
              <a:solidFill>
                <a:srgbClr val="000000"/>
              </a:solidFill>
              <a:latin typeface="Calibri"/>
            </a:endParaRPr>
          </a:p>
          <a:p>
            <a:pPr marL="250631" indent="-250631" defTabSz="802020">
              <a:buSzPct val="100000"/>
              <a:buFont typeface="Wingdings" pitchFamily="2"/>
              <a:buChar char="Ø"/>
              <a:defRPr sz="1800" b="0" i="0" u="none" strike="noStrike" kern="0" cap="none" spc="0" baseline="0">
                <a:solidFill>
                  <a:srgbClr val="000000"/>
                </a:solidFill>
                <a:uFillTx/>
              </a:defRPr>
            </a:pPr>
            <a:endParaRPr lang="it-IT" sz="1579">
              <a:solidFill>
                <a:srgbClr val="000000"/>
              </a:solidFill>
              <a:latin typeface="Calibri"/>
              <a:ea typeface="Calibri" pitchFamily="34"/>
              <a:cs typeface="Times New Roman" pitchFamily="18"/>
            </a:endParaRPr>
          </a:p>
          <a:p>
            <a:pPr marL="250631" indent="-250631" defTabSz="802020">
              <a:buSzPct val="100000"/>
              <a:buFont typeface="Wingdings" pitchFamily="2"/>
              <a:buChar char="Ø"/>
              <a:defRPr sz="1800" b="0" i="0" u="none" strike="noStrike" kern="0" cap="none" spc="0" baseline="0">
                <a:solidFill>
                  <a:srgbClr val="000000"/>
                </a:solidFill>
                <a:uFillTx/>
              </a:defRPr>
            </a:pPr>
            <a:r>
              <a:rPr lang="it-IT" sz="1579">
                <a:solidFill>
                  <a:srgbClr val="000000"/>
                </a:solidFill>
                <a:latin typeface="Calibri"/>
                <a:ea typeface="Calibri" pitchFamily="34"/>
                <a:cs typeface="Times New Roman" pitchFamily="18"/>
              </a:rPr>
              <a:t>orientamento approssimativo fatto alle scuole secondarie di I grado (i bravi al liceo...)</a:t>
            </a:r>
          </a:p>
          <a:p>
            <a:pPr marL="250631" indent="-250631" defTabSz="802020">
              <a:buSzPct val="100000"/>
              <a:buFont typeface="Wingdings" pitchFamily="2"/>
              <a:buChar char="Ø"/>
              <a:defRPr sz="1800" b="0" i="0" u="none" strike="noStrike" kern="0" cap="none" spc="0" baseline="0">
                <a:solidFill>
                  <a:srgbClr val="000000"/>
                </a:solidFill>
                <a:uFillTx/>
              </a:defRPr>
            </a:pPr>
            <a:endParaRPr lang="it-IT" sz="1579">
              <a:solidFill>
                <a:srgbClr val="000000"/>
              </a:solidFill>
              <a:latin typeface="Calibri"/>
              <a:ea typeface="Calibri" pitchFamily="34"/>
              <a:cs typeface="Times New Roman" pitchFamily="18"/>
            </a:endParaRPr>
          </a:p>
          <a:p>
            <a:pPr marL="250631" indent="-250631" defTabSz="802020">
              <a:buSzPct val="100000"/>
              <a:buFont typeface="Wingdings" pitchFamily="2"/>
              <a:buChar char="Ø"/>
              <a:defRPr sz="1800" b="0" i="0" u="none" strike="noStrike" kern="0" cap="none" spc="0" baseline="0">
                <a:solidFill>
                  <a:srgbClr val="000000"/>
                </a:solidFill>
                <a:uFillTx/>
              </a:defRPr>
            </a:pPr>
            <a:r>
              <a:rPr lang="it-IT" sz="1579">
                <a:solidFill>
                  <a:srgbClr val="000000"/>
                </a:solidFill>
                <a:latin typeface="Calibri"/>
                <a:ea typeface="Calibri" pitchFamily="34"/>
                <a:cs typeface="Times New Roman" pitchFamily="18"/>
              </a:rPr>
              <a:t>scarsa stabilità del corpo docente</a:t>
            </a:r>
          </a:p>
          <a:p>
            <a:pPr marL="250631" indent="-250631" defTabSz="802020">
              <a:buSzPct val="100000"/>
              <a:buFont typeface="Wingdings" pitchFamily="2"/>
              <a:buChar char="Ø"/>
              <a:defRPr sz="1800" b="0" i="0" u="none" strike="noStrike" kern="0" cap="none" spc="0" baseline="0">
                <a:solidFill>
                  <a:srgbClr val="000000"/>
                </a:solidFill>
                <a:uFillTx/>
              </a:defRPr>
            </a:pPr>
            <a:endParaRPr lang="it-IT" sz="1579">
              <a:solidFill>
                <a:srgbClr val="000000"/>
              </a:solidFill>
              <a:latin typeface="Calibri"/>
              <a:ea typeface="Calibri" pitchFamily="34"/>
              <a:cs typeface="Times New Roman" pitchFamily="18"/>
            </a:endParaRPr>
          </a:p>
          <a:p>
            <a:pPr marL="250631" indent="-250631" defTabSz="802020">
              <a:buSzPct val="100000"/>
              <a:buFont typeface="Wingdings" pitchFamily="2"/>
              <a:buChar char="Ø"/>
              <a:defRPr sz="1800" b="0" i="0" u="none" strike="noStrike" kern="0" cap="none" spc="0" baseline="0">
                <a:solidFill>
                  <a:srgbClr val="000000"/>
                </a:solidFill>
                <a:uFillTx/>
              </a:defRPr>
            </a:pPr>
            <a:r>
              <a:rPr lang="it-IT" sz="1579">
                <a:solidFill>
                  <a:srgbClr val="000000"/>
                </a:solidFill>
                <a:latin typeface="Calibri"/>
                <a:ea typeface="Calibri" pitchFamily="34"/>
              </a:rPr>
              <a:t>venir meno di sbocchi occupazionali soddisfacenti.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04000A-0FEC-4ADF-A69F-C4F1085C6482}"/>
              </a:ext>
            </a:extLst>
          </p:cNvPr>
          <p:cNvSpPr>
            <a:spLocks noGrp="1"/>
          </p:cNvSpPr>
          <p:nvPr>
            <p:ph type="title"/>
          </p:nvPr>
        </p:nvSpPr>
        <p:spPr>
          <a:xfrm>
            <a:off x="774700" y="349250"/>
            <a:ext cx="9144000" cy="873572"/>
          </a:xfrm>
        </p:spPr>
        <p:txBody>
          <a:bodyPr/>
          <a:lstStyle/>
          <a:p>
            <a:pPr algn="ctr">
              <a:lnSpc>
                <a:spcPct val="150000"/>
              </a:lnSpc>
              <a:spcBef>
                <a:spcPts val="600"/>
              </a:spcBef>
            </a:pPr>
            <a:r>
              <a:rPr lang="it-IT" sz="2400">
                <a:solidFill>
                  <a:srgbClr val="FF0000"/>
                </a:solidFill>
              </a:rPr>
              <a:t>Gli studenti italiani e il mercato del lavoro</a:t>
            </a:r>
            <a:br>
              <a:rPr lang="it-IT" sz="2400">
                <a:solidFill>
                  <a:srgbClr val="FF0000"/>
                </a:solidFill>
              </a:rPr>
            </a:br>
            <a:r>
              <a:rPr lang="it-IT" sz="1600">
                <a:solidFill>
                  <a:schemeClr val="tx2">
                    <a:lumMod val="75000"/>
                  </a:schemeClr>
                </a:solidFill>
              </a:rPr>
              <a:t>Livelli di corrispondenza fra le competenze acquisite a scuola e il lavoro svolto</a:t>
            </a:r>
            <a:endParaRPr lang="it-IT" sz="1600">
              <a:solidFill>
                <a:srgbClr val="FF0000"/>
              </a:solidFill>
            </a:endParaRPr>
          </a:p>
        </p:txBody>
      </p:sp>
      <p:graphicFrame>
        <p:nvGraphicFramePr>
          <p:cNvPr id="4" name="Tabella 3">
            <a:extLst>
              <a:ext uri="{FF2B5EF4-FFF2-40B4-BE49-F238E27FC236}">
                <a16:creationId xmlns:a16="http://schemas.microsoft.com/office/drawing/2014/main" id="{22AA4BB5-12A8-4EE4-A197-36DB1965D62F}"/>
              </a:ext>
            </a:extLst>
          </p:cNvPr>
          <p:cNvGraphicFramePr>
            <a:graphicFrameLocks noGrp="1"/>
          </p:cNvGraphicFramePr>
          <p:nvPr>
            <p:extLst>
              <p:ext uri="{D42A27DB-BD31-4B8C-83A1-F6EECF244321}">
                <p14:modId xmlns:p14="http://schemas.microsoft.com/office/powerpoint/2010/main" val="2324817682"/>
              </p:ext>
            </p:extLst>
          </p:nvPr>
        </p:nvGraphicFramePr>
        <p:xfrm>
          <a:off x="850900" y="1503918"/>
          <a:ext cx="8686800" cy="5462294"/>
        </p:xfrm>
        <a:graphic>
          <a:graphicData uri="http://schemas.openxmlformats.org/drawingml/2006/table">
            <a:tbl>
              <a:tblPr firstRow="1" firstCol="1" bandRow="1">
                <a:tableStyleId>{5C22544A-7EE6-4342-B048-85BDC9FD1C3A}</a:tableStyleId>
              </a:tblPr>
              <a:tblGrid>
                <a:gridCol w="1737360">
                  <a:extLst>
                    <a:ext uri="{9D8B030D-6E8A-4147-A177-3AD203B41FA5}">
                      <a16:colId xmlns:a16="http://schemas.microsoft.com/office/drawing/2014/main" val="793294623"/>
                    </a:ext>
                  </a:extLst>
                </a:gridCol>
                <a:gridCol w="1737360">
                  <a:extLst>
                    <a:ext uri="{9D8B030D-6E8A-4147-A177-3AD203B41FA5}">
                      <a16:colId xmlns:a16="http://schemas.microsoft.com/office/drawing/2014/main" val="2747142973"/>
                    </a:ext>
                  </a:extLst>
                </a:gridCol>
                <a:gridCol w="1737360">
                  <a:extLst>
                    <a:ext uri="{9D8B030D-6E8A-4147-A177-3AD203B41FA5}">
                      <a16:colId xmlns:a16="http://schemas.microsoft.com/office/drawing/2014/main" val="3482766020"/>
                    </a:ext>
                  </a:extLst>
                </a:gridCol>
                <a:gridCol w="1737360">
                  <a:extLst>
                    <a:ext uri="{9D8B030D-6E8A-4147-A177-3AD203B41FA5}">
                      <a16:colId xmlns:a16="http://schemas.microsoft.com/office/drawing/2014/main" val="2080155595"/>
                    </a:ext>
                  </a:extLst>
                </a:gridCol>
                <a:gridCol w="1737360">
                  <a:extLst>
                    <a:ext uri="{9D8B030D-6E8A-4147-A177-3AD203B41FA5}">
                      <a16:colId xmlns:a16="http://schemas.microsoft.com/office/drawing/2014/main" val="2652718415"/>
                    </a:ext>
                  </a:extLst>
                </a:gridCol>
              </a:tblGrid>
              <a:tr h="1256003">
                <a:tc gridSpan="5">
                  <a:txBody>
                    <a:bodyPr/>
                    <a:lstStyle/>
                    <a:p>
                      <a:pPr>
                        <a:lnSpc>
                          <a:spcPct val="107000"/>
                        </a:lnSpc>
                        <a:spcAft>
                          <a:spcPts val="800"/>
                        </a:spcAft>
                      </a:pPr>
                      <a:r>
                        <a:rPr lang="it-IT" sz="2400" b="1">
                          <a:effectLst/>
                        </a:rPr>
                        <a:t>DIPLOMATI DEL 2020 A UN ANNO DAL TITOLO</a:t>
                      </a:r>
                    </a:p>
                    <a:p>
                      <a:pPr>
                        <a:lnSpc>
                          <a:spcPct val="107000"/>
                        </a:lnSpc>
                        <a:spcAft>
                          <a:spcPts val="800"/>
                        </a:spcAft>
                      </a:pPr>
                      <a:r>
                        <a:rPr lang="it-IT" sz="1900" b="1">
                          <a:effectLst/>
                        </a:rPr>
                        <a:t>QUANTO UTILIZZANO, NEL LAVORO, LE COMPETENZE ACQUISITE CON IL DIPLOMA?</a:t>
                      </a:r>
                      <a:endParaRPr lang="it-IT" sz="19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16020477"/>
                  </a:ext>
                </a:extLst>
              </a:tr>
              <a:tr h="660058">
                <a:tc rowSpan="2">
                  <a:txBody>
                    <a:bodyPr/>
                    <a:lstStyle/>
                    <a:p>
                      <a:pPr>
                        <a:lnSpc>
                          <a:spcPct val="107000"/>
                        </a:lnSpc>
                        <a:spcAft>
                          <a:spcPts val="800"/>
                        </a:spcAft>
                      </a:pPr>
                      <a:r>
                        <a:rPr lang="it-IT" sz="1800">
                          <a:effectLst/>
                        </a:rPr>
                        <a:t> </a:t>
                      </a:r>
                    </a:p>
                    <a:p>
                      <a:pPr>
                        <a:lnSpc>
                          <a:spcPct val="107000"/>
                        </a:lnSpc>
                        <a:spcAft>
                          <a:spcPts val="800"/>
                        </a:spcAft>
                      </a:pPr>
                      <a:r>
                        <a:rPr lang="it-IT" sz="1800">
                          <a:effectLst/>
                        </a:rPr>
                        <a:t> </a:t>
                      </a:r>
                    </a:p>
                    <a:p>
                      <a:pPr>
                        <a:lnSpc>
                          <a:spcPct val="107000"/>
                        </a:lnSpc>
                        <a:spcAft>
                          <a:spcPts val="800"/>
                        </a:spcAft>
                      </a:pPr>
                      <a:r>
                        <a:rPr lang="it-IT" sz="1800">
                          <a:effectLst/>
                        </a:rPr>
                        <a:t> In misura elevata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800" b="1">
                          <a:effectLst/>
                        </a:rPr>
                        <a:t>LICEI</a:t>
                      </a:r>
                      <a:endParaRPr lang="it-IT"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800" b="1">
                          <a:effectLst/>
                        </a:rPr>
                        <a:t>TECNICI</a:t>
                      </a:r>
                      <a:endParaRPr lang="it-IT"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800" b="1">
                          <a:effectLst/>
                        </a:rPr>
                        <a:t>PROFESSIONALI</a:t>
                      </a:r>
                      <a:endParaRPr lang="it-IT"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800" b="1">
                          <a:effectLst/>
                        </a:rPr>
                        <a:t>TOTALE</a:t>
                      </a:r>
                      <a:endParaRPr lang="it-IT"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9643401"/>
                  </a:ext>
                </a:extLst>
              </a:tr>
              <a:tr h="1018891">
                <a:tc vMerge="1">
                  <a:txBody>
                    <a:bodyPr/>
                    <a:lstStyle/>
                    <a:p>
                      <a:endParaRPr lang="it-IT"/>
                    </a:p>
                  </a:txBody>
                  <a:tcPr/>
                </a:tc>
                <a:tc>
                  <a:txBody>
                    <a:bodyPr/>
                    <a:lstStyle/>
                    <a:p>
                      <a:pPr algn="ctr">
                        <a:lnSpc>
                          <a:spcPct val="107000"/>
                        </a:lnSpc>
                        <a:spcAft>
                          <a:spcPts val="800"/>
                        </a:spcAft>
                      </a:pPr>
                      <a:r>
                        <a:rPr lang="it-IT" sz="1800">
                          <a:effectLst/>
                        </a:rPr>
                        <a:t> </a:t>
                      </a:r>
                    </a:p>
                    <a:p>
                      <a:pPr algn="ctr">
                        <a:lnSpc>
                          <a:spcPct val="107000"/>
                        </a:lnSpc>
                        <a:spcAft>
                          <a:spcPts val="800"/>
                        </a:spcAft>
                      </a:pPr>
                      <a:r>
                        <a:rPr lang="it-IT" sz="1800">
                          <a:effectLst/>
                        </a:rPr>
                        <a:t>20,7</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800">
                          <a:effectLst/>
                        </a:rPr>
                        <a:t> </a:t>
                      </a:r>
                    </a:p>
                    <a:p>
                      <a:pPr algn="ctr">
                        <a:lnSpc>
                          <a:spcPct val="107000"/>
                        </a:lnSpc>
                        <a:spcAft>
                          <a:spcPts val="800"/>
                        </a:spcAft>
                      </a:pPr>
                      <a:r>
                        <a:rPr lang="it-IT" sz="1800">
                          <a:effectLst/>
                        </a:rPr>
                        <a:t>25,4</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800">
                          <a:effectLst/>
                        </a:rPr>
                        <a:t> </a:t>
                      </a:r>
                    </a:p>
                    <a:p>
                      <a:pPr algn="ctr">
                        <a:lnSpc>
                          <a:spcPct val="107000"/>
                        </a:lnSpc>
                        <a:spcAft>
                          <a:spcPts val="800"/>
                        </a:spcAft>
                      </a:pPr>
                      <a:r>
                        <a:rPr lang="it-IT" sz="1800">
                          <a:effectLst/>
                        </a:rPr>
                        <a:t>33,8</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800">
                          <a:effectLst/>
                        </a:rPr>
                        <a:t> </a:t>
                      </a:r>
                    </a:p>
                    <a:p>
                      <a:pPr algn="ctr">
                        <a:lnSpc>
                          <a:spcPct val="107000"/>
                        </a:lnSpc>
                        <a:spcAft>
                          <a:spcPts val="800"/>
                        </a:spcAft>
                      </a:pPr>
                      <a:r>
                        <a:rPr lang="it-IT" sz="1800">
                          <a:effectLst/>
                        </a:rPr>
                        <a:t>24,3</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7517488"/>
                  </a:ext>
                </a:extLst>
              </a:tr>
              <a:tr h="586399">
                <a:tc>
                  <a:txBody>
                    <a:bodyPr/>
                    <a:lstStyle/>
                    <a:p>
                      <a:pPr>
                        <a:lnSpc>
                          <a:spcPct val="107000"/>
                        </a:lnSpc>
                        <a:spcAft>
                          <a:spcPts val="800"/>
                        </a:spcAft>
                      </a:pPr>
                      <a:r>
                        <a:rPr lang="it-IT" sz="1800">
                          <a:effectLst/>
                        </a:rPr>
                        <a:t> </a:t>
                      </a:r>
                    </a:p>
                    <a:p>
                      <a:pPr>
                        <a:lnSpc>
                          <a:spcPct val="107000"/>
                        </a:lnSpc>
                        <a:spcAft>
                          <a:spcPts val="800"/>
                        </a:spcAft>
                      </a:pPr>
                      <a:r>
                        <a:rPr lang="it-IT" sz="1800">
                          <a:effectLst/>
                        </a:rPr>
                        <a:t>In misura ridotta</a:t>
                      </a:r>
                    </a:p>
                    <a:p>
                      <a:pPr>
                        <a:lnSpc>
                          <a:spcPct val="107000"/>
                        </a:lnSpc>
                        <a:spcAft>
                          <a:spcPts val="800"/>
                        </a:spcAft>
                      </a:pP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800">
                          <a:effectLst/>
                        </a:rPr>
                        <a:t> </a:t>
                      </a:r>
                    </a:p>
                    <a:p>
                      <a:pPr algn="ctr">
                        <a:lnSpc>
                          <a:spcPct val="107000"/>
                        </a:lnSpc>
                        <a:spcAft>
                          <a:spcPts val="800"/>
                        </a:spcAft>
                      </a:pPr>
                      <a:r>
                        <a:rPr lang="it-IT" sz="1800">
                          <a:effectLst/>
                        </a:rPr>
                        <a:t>30,7</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800">
                          <a:effectLst/>
                        </a:rPr>
                        <a:t> </a:t>
                      </a:r>
                    </a:p>
                    <a:p>
                      <a:pPr algn="ctr">
                        <a:lnSpc>
                          <a:spcPct val="107000"/>
                        </a:lnSpc>
                        <a:spcAft>
                          <a:spcPts val="800"/>
                        </a:spcAft>
                      </a:pPr>
                      <a:r>
                        <a:rPr lang="it-IT" sz="1800">
                          <a:effectLst/>
                        </a:rPr>
                        <a:t>41,6</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800">
                          <a:effectLst/>
                        </a:rPr>
                        <a:t> </a:t>
                      </a:r>
                    </a:p>
                    <a:p>
                      <a:pPr algn="ctr">
                        <a:lnSpc>
                          <a:spcPct val="107000"/>
                        </a:lnSpc>
                        <a:spcAft>
                          <a:spcPts val="800"/>
                        </a:spcAft>
                      </a:pPr>
                      <a:r>
                        <a:rPr lang="it-IT" sz="1800">
                          <a:effectLst/>
                        </a:rPr>
                        <a:t>41,4</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800">
                          <a:effectLst/>
                        </a:rPr>
                        <a:t> </a:t>
                      </a:r>
                    </a:p>
                    <a:p>
                      <a:pPr algn="ctr">
                        <a:lnSpc>
                          <a:spcPct val="107000"/>
                        </a:lnSpc>
                        <a:spcAft>
                          <a:spcPts val="800"/>
                        </a:spcAft>
                      </a:pPr>
                      <a:r>
                        <a:rPr lang="it-IT" sz="1800">
                          <a:effectLst/>
                        </a:rPr>
                        <a:t>36,6</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2985697"/>
                  </a:ext>
                </a:extLst>
              </a:tr>
              <a:tr h="588456">
                <a:tc>
                  <a:txBody>
                    <a:bodyPr/>
                    <a:lstStyle/>
                    <a:p>
                      <a:pPr>
                        <a:lnSpc>
                          <a:spcPct val="107000"/>
                        </a:lnSpc>
                        <a:spcAft>
                          <a:spcPts val="800"/>
                        </a:spcAft>
                      </a:pPr>
                      <a:r>
                        <a:rPr lang="it-IT" sz="1800">
                          <a:effectLst/>
                        </a:rPr>
                        <a:t> </a:t>
                      </a:r>
                    </a:p>
                    <a:p>
                      <a:pPr>
                        <a:lnSpc>
                          <a:spcPct val="107000"/>
                        </a:lnSpc>
                        <a:spcAft>
                          <a:spcPts val="800"/>
                        </a:spcAft>
                      </a:pPr>
                      <a:r>
                        <a:rPr lang="it-IT" sz="1800">
                          <a:effectLst/>
                        </a:rPr>
                        <a:t>Per niente</a:t>
                      </a:r>
                    </a:p>
                    <a:p>
                      <a:pPr>
                        <a:lnSpc>
                          <a:spcPct val="107000"/>
                        </a:lnSpc>
                        <a:spcAft>
                          <a:spcPts val="800"/>
                        </a:spcAft>
                      </a:pP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800">
                          <a:effectLst/>
                        </a:rPr>
                        <a:t> </a:t>
                      </a:r>
                    </a:p>
                    <a:p>
                      <a:pPr algn="ctr">
                        <a:lnSpc>
                          <a:spcPct val="107000"/>
                        </a:lnSpc>
                        <a:spcAft>
                          <a:spcPts val="800"/>
                        </a:spcAft>
                      </a:pPr>
                      <a:r>
                        <a:rPr lang="it-IT" sz="1800">
                          <a:effectLst/>
                        </a:rPr>
                        <a:t>47,9</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800">
                          <a:effectLst/>
                        </a:rPr>
                        <a:t> </a:t>
                      </a:r>
                    </a:p>
                    <a:p>
                      <a:pPr algn="ctr">
                        <a:lnSpc>
                          <a:spcPct val="107000"/>
                        </a:lnSpc>
                        <a:spcAft>
                          <a:spcPts val="800"/>
                        </a:spcAft>
                      </a:pPr>
                      <a:r>
                        <a:rPr lang="it-IT" sz="1800">
                          <a:effectLst/>
                        </a:rPr>
                        <a:t>32,9</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800">
                          <a:effectLst/>
                        </a:rPr>
                        <a:t> </a:t>
                      </a:r>
                    </a:p>
                    <a:p>
                      <a:pPr algn="ctr">
                        <a:lnSpc>
                          <a:spcPct val="107000"/>
                        </a:lnSpc>
                        <a:spcAft>
                          <a:spcPts val="800"/>
                        </a:spcAft>
                      </a:pPr>
                      <a:r>
                        <a:rPr lang="it-IT" sz="1800">
                          <a:effectLst/>
                        </a:rPr>
                        <a:t>24,8</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t-IT" sz="1800">
                          <a:effectLst/>
                        </a:rPr>
                        <a:t> </a:t>
                      </a:r>
                    </a:p>
                    <a:p>
                      <a:pPr algn="ctr">
                        <a:lnSpc>
                          <a:spcPct val="107000"/>
                        </a:lnSpc>
                        <a:spcAft>
                          <a:spcPts val="800"/>
                        </a:spcAft>
                      </a:pPr>
                      <a:r>
                        <a:rPr lang="it-IT" sz="1800">
                          <a:effectLst/>
                        </a:rPr>
                        <a:t>38,7</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7860967"/>
                  </a:ext>
                </a:extLst>
              </a:tr>
              <a:tr h="385994">
                <a:tc gridSpan="5">
                  <a:txBody>
                    <a:bodyPr/>
                    <a:lstStyle/>
                    <a:p>
                      <a:pPr algn="r">
                        <a:lnSpc>
                          <a:spcPct val="107000"/>
                        </a:lnSpc>
                        <a:spcAft>
                          <a:spcPts val="800"/>
                        </a:spcAft>
                      </a:pPr>
                      <a:r>
                        <a:rPr lang="it-IT" sz="1800">
                          <a:effectLst/>
                        </a:rPr>
                        <a:t>Fonte Alma Diploma 2022 (Indagine 2021)</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384251449"/>
                  </a:ext>
                </a:extLst>
              </a:tr>
            </a:tbl>
          </a:graphicData>
        </a:graphic>
      </p:graphicFrame>
    </p:spTree>
    <p:extLst>
      <p:ext uri="{BB962C8B-B14F-4D97-AF65-F5344CB8AC3E}">
        <p14:creationId xmlns:p14="http://schemas.microsoft.com/office/powerpoint/2010/main" val="1751511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1561</TotalTime>
  <Words>6249</Words>
  <Application>Microsoft Macintosh PowerPoint</Application>
  <PresentationFormat>Personalizzato</PresentationFormat>
  <Paragraphs>727</Paragraphs>
  <Slides>40</Slides>
  <Notes>16</Notes>
  <HiddenSlides>0</HiddenSlides>
  <MMClips>0</MMClips>
  <ScaleCrop>false</ScaleCrop>
  <HeadingPairs>
    <vt:vector size="6" baseType="variant">
      <vt:variant>
        <vt:lpstr>Caratteri utilizzati</vt:lpstr>
      </vt:variant>
      <vt:variant>
        <vt:i4>18</vt:i4>
      </vt:variant>
      <vt:variant>
        <vt:lpstr>Tema</vt:lpstr>
      </vt:variant>
      <vt:variant>
        <vt:i4>1</vt:i4>
      </vt:variant>
      <vt:variant>
        <vt:lpstr>Titoli diapositive</vt:lpstr>
      </vt:variant>
      <vt:variant>
        <vt:i4>40</vt:i4>
      </vt:variant>
    </vt:vector>
  </HeadingPairs>
  <TitlesOfParts>
    <vt:vector size="59" baseType="lpstr">
      <vt:lpstr>Arial</vt:lpstr>
      <vt:lpstr>Arial Black</vt:lpstr>
      <vt:lpstr>Arial MT</vt:lpstr>
      <vt:lpstr>Bahnschrift Condensed</vt:lpstr>
      <vt:lpstr>Bahnschrift SemiBold Condensed</vt:lpstr>
      <vt:lpstr>Bahnschrift SemiCondensed</vt:lpstr>
      <vt:lpstr>Calibri</vt:lpstr>
      <vt:lpstr>Candara</vt:lpstr>
      <vt:lpstr>Century Gothic</vt:lpstr>
      <vt:lpstr>Century Schoolbook</vt:lpstr>
      <vt:lpstr>Comic Sans MS</vt:lpstr>
      <vt:lpstr>Forte</vt:lpstr>
      <vt:lpstr>Lucida Sans Unicode</vt:lpstr>
      <vt:lpstr>Raleway</vt:lpstr>
      <vt:lpstr>Tahoma</vt:lpstr>
      <vt:lpstr>Times New Roman</vt:lpstr>
      <vt:lpstr>Verdana</vt:lpstr>
      <vt:lpstr>Wingdings</vt:lpstr>
      <vt:lpstr>Office Theme</vt:lpstr>
      <vt:lpstr>La personalizzazione dei percorsi  al servizio dell’inclusione  e della qualità</vt:lpstr>
      <vt:lpstr>Presentazione standard di PowerPoint</vt:lpstr>
      <vt:lpstr>Presentazione standard di PowerPoint</vt:lpstr>
      <vt:lpstr>Presentazione standard di PowerPoint</vt:lpstr>
      <vt:lpstr>Presentazione standard di PowerPoint</vt:lpstr>
      <vt:lpstr>Dispersione scolastica nelle scuole superiori</vt:lpstr>
      <vt:lpstr>Presentazione standard di PowerPoint</vt:lpstr>
      <vt:lpstr>Presentazione standard di PowerPoint</vt:lpstr>
      <vt:lpstr>Gli studenti italiani e il mercato del lavoro Livelli di corrispondenza fra le competenze acquisite a scuola e il lavoro svolto</vt:lpstr>
      <vt:lpstr>DISALLINEAMENTO TRA DOMANDA E OFFERTA DI LAVORO Previsione fabbisogni occupazionali e professionali  a medio termine: 2020/2024</vt:lpstr>
      <vt:lpstr>DISALLINEAMENTO TRA DOMANDA E OFFERTA DI LAVORO Previsione fabbisogni occupazionali e professionali  a medio termine: 2020/2024</vt:lpstr>
      <vt:lpstr>Presentazione standard di PowerPoint</vt:lpstr>
      <vt:lpstr>Presentazione standard di PowerPoint</vt:lpstr>
      <vt:lpstr>No ai Progettifici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FORMAT ORGANIZZAZIONE IeFP </vt:lpstr>
      <vt:lpstr>Presentazione standard di PowerPoint</vt:lpstr>
      <vt:lpstr>Esempio di FORMAT DESCRITTIVO</vt:lpstr>
      <vt:lpstr>Esempio di format descrittivo (2/2)</vt:lpstr>
      <vt:lpstr>Presentazione standard di PowerPoint</vt:lpstr>
      <vt:lpstr>Presentazione standard di PowerPoint</vt:lpstr>
      <vt:lpstr>ESEMPIO: Raccordo INDIRIZZO «Enogastronomia e ospitalità alberghiera» con Qualifica IeFP «Operatore della ristorazione / Indirizzo «Allestimento sala e somministrazione piatti e bevande»</vt:lpstr>
      <vt:lpstr>Gli strumenti per la declinazione dei profili</vt:lpstr>
      <vt:lpstr>QUALIFICA «Operatore della ristorazione» INDIRIZZO Allestimento sala e somministrazione piatti e bevande</vt:lpstr>
      <vt:lpstr>QUALIFICA «Operatore della ristorazione» INDIRIZZO Allestimento sala e somministrazione piatti e bevande</vt:lpstr>
      <vt:lpstr>QUALIFICA «Operatore della ristorazione» INDIRIZZO Allestimento sala e somministrazione piatti e bevande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Nuovi professionali Consorzio Prof Cervia 05_10_2020 web [modalità compatibilità]</dc:title>
  <dc:creator>mi02086</dc:creator>
  <cp:keywords>()</cp:keywords>
  <cp:lastModifiedBy>Microsoft Office User</cp:lastModifiedBy>
  <cp:revision>70</cp:revision>
  <cp:lastPrinted>2020-12-02T16:35:35Z</cp:lastPrinted>
  <dcterms:created xsi:type="dcterms:W3CDTF">2020-10-12T11:17:29Z</dcterms:created>
  <dcterms:modified xsi:type="dcterms:W3CDTF">2022-12-13T06:33:51Z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2020-10-06T00:00:00Z</vt:filetime>
  </property>
  <property fmtid="{D5CDD505-2E9C-101B-9397-08002B2CF9AE}" pid="3" name="Creator">
    <vt:lpwstr>PDFCreator Version 1.7.1</vt:lpwstr>
  </property>
  <property fmtid="{D5CDD505-2E9C-101B-9397-08002B2CF9AE}" pid="4" name="LastSaved">
    <vt:filetime>2020-10-12T00:00:00Z</vt:filetime>
  </property>
</Properties>
</file>